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omments/modernComment_106_C2A9A1B0.xml" ContentType="application/vnd.ms-powerpoint.comments+xml"/>
  <Override PartName="/ppt/comments/modernComment_101_96A84120.xml" ContentType="application/vnd.ms-powerpoint.comments+xml"/>
  <Override PartName="/ppt/comments/modernComment_103_EB51359C.xml" ContentType="application/vnd.ms-powerpoint.comments+xml"/>
  <Override PartName="/ppt/authors.xml" ContentType="application/vnd.ms-powerpoint.author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4" r:id="rId3"/>
    <p:sldId id="258" r:id="rId4"/>
    <p:sldId id="260" r:id="rId5"/>
    <p:sldId id="257" r:id="rId6"/>
    <p:sldId id="259" r:id="rId7"/>
    <p:sldId id="262" r:id="rId8"/>
    <p:sldId id="265" r:id="rId9"/>
    <p:sldId id="263" r:id="rId10"/>
    <p:sldId id="26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859C39B-81BC-21EF-ACC6-19877501DDB0}" name="Jill Dahlman" initials="JD" userId="S::Jill.Dahlman@CNSU.EDU::16b4952c-aeed-489c-b69b-96da52269ad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16" autoAdjust="0"/>
    <p:restoredTop sz="95309" autoAdjust="0"/>
  </p:normalViewPr>
  <p:slideViewPr>
    <p:cSldViewPr snapToGrid="0">
      <p:cViewPr varScale="1">
        <p:scale>
          <a:sx n="73" d="100"/>
          <a:sy n="73" d="100"/>
        </p:scale>
        <p:origin x="91" y="28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8/10/relationships/authors" Target="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omments/modernComment_101_96A8412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AC8CA005-706E-4E17-8770-38916671F59F}" authorId="{C859C39B-81BC-21EF-ACC6-19877501DDB0}" created="2023-07-11T16:39:14.443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2527609120" sldId="257"/>
      <ac:spMk id="5" creationId="{00000000-0000-0000-0000-000000000000}"/>
    </ac:deMkLst>
    <p188:txBody>
      <a:bodyPr/>
      <a:lstStyle/>
      <a:p>
        <a:r>
          <a:rPr lang="en-US"/>
          <a:t>I think this is a great place to start!</a:t>
        </a:r>
      </a:p>
    </p188:txBody>
  </p188:cm>
</p188:cmLst>
</file>

<file path=ppt/comments/modernComment_103_EB51359C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23124198-929A-4AB0-85C1-00591C622512}" authorId="{C859C39B-81BC-21EF-ACC6-19877501DDB0}" created="2023-07-11T16:41:45.878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947967900" sldId="259"/>
      <ac:spMk id="3" creationId="{00000000-0000-0000-0000-000000000000}"/>
      <ac:txMk cp="211" len="48">
        <ac:context len="260" hash="220565481"/>
      </ac:txMk>
    </ac:txMkLst>
    <p188:pos x="4118811" y="3676817"/>
    <p188:txBody>
      <a:bodyPr/>
      <a:lstStyle/>
      <a:p>
        <a:r>
          <a:rPr lang="en-US"/>
          <a:t>This is the absolute minimum versus the "wish list"--a bonus, if you will.</a:t>
        </a:r>
      </a:p>
    </p188:txBody>
  </p188:cm>
</p188:cmLst>
</file>

<file path=ppt/comments/modernComment_106_C2A9A1B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036D7DA2-B4F2-4531-A361-E5A04852DBDC}" authorId="{C859C39B-81BC-21EF-ACC6-19877501DDB0}" created="2023-07-11T16:44:03.296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3265896880" sldId="262"/>
      <ac:spMk id="3" creationId="{00000000-0000-0000-0000-000000000000}"/>
    </ac:deMkLst>
    <p188:txBody>
      <a:bodyPr/>
      <a:lstStyle/>
      <a:p>
        <a:r>
          <a:rPr lang="en-US"/>
          <a:t>I have a spreadsheet I used about four years ago, when I was looking for this job: https://docs.google.com/spreadsheets/d/1X29rzjbJhxsZwwQ-mOsxqLtmE2eC7plLofWXxRwFw9g/edit?usp=sharing Lots of color coding in there that I no longer have a clue as to what they all mean… 😃 </a:t>
        </a:r>
      </a:p>
    </p188:txBody>
  </p188:cm>
  <p188:cm id="{E4F00EEA-B55A-4AB7-B45D-A317F77E7D14}" authorId="{C859C39B-81BC-21EF-ACC6-19877501DDB0}" created="2023-07-11T16:44:54.759">
    <ac:deMkLst xmlns:ac="http://schemas.microsoft.com/office/drawing/2013/main/command">
      <pc:docMk xmlns:pc="http://schemas.microsoft.com/office/powerpoint/2013/main/command"/>
      <pc:sldMk xmlns:pc="http://schemas.microsoft.com/office/powerpoint/2013/main/command" cId="3265896880" sldId="262"/>
      <ac:spMk id="3" creationId="{00000000-0000-0000-0000-000000000000}"/>
    </ac:deMkLst>
    <p188:txBody>
      <a:bodyPr/>
      <a:lstStyle/>
      <a:p>
        <a:r>
          <a:rPr lang="en-US"/>
          <a:t>I kept a job interview journal: a list of the questions, how I answered them, and notes for improvement.</a:t>
        </a:r>
      </a:p>
    </p188:txBody>
  </p188:cm>
</p188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EC950E-29B9-4D9C-B770-E308E8B0ADE7}" type="datetimeFigureOut">
              <a:rPr lang="en-US" smtClean="0"/>
              <a:t>7/20/2023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A19604-4C51-4860-8F29-4AD05BA6DD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944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5A19604-4C51-4860-8F29-4AD05BA6DD1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9730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7DE12-B8F1-412B-AEE2-303248129C03}" type="datetime1">
              <a:rPr lang="en-US" smtClean="0"/>
              <a:t>7/20/2023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7CF28-BC39-4F45-A890-AEF67E36B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28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F6E58-BED7-4EEA-A6EF-EB42CF95D2CC}" type="datetime1">
              <a:rPr lang="en-US" smtClean="0"/>
              <a:t>7/20/2023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7CF28-BC39-4F45-A890-AEF67E36B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954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76D323-C4D9-4A84-91E2-7A4E6AF7AADF}" type="datetime1">
              <a:rPr lang="en-US" smtClean="0"/>
              <a:t>7/20/2023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7CF28-BC39-4F45-A890-AEF67E36B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515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0C39D6-44D2-4497-8C5A-7CC29AF5AC13}" type="datetime1">
              <a:rPr lang="en-US" smtClean="0"/>
              <a:t>7/20/2023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7CF28-BC39-4F45-A890-AEF67E36B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3832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33BC33-3129-4DD4-AF1E-CE38C12AD2A3}" type="datetime1">
              <a:rPr lang="en-US" smtClean="0"/>
              <a:t>7/20/2023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7CF28-BC39-4F45-A890-AEF67E36B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75426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1A285-EC6B-4500-AA69-27F62B8B0C85}" type="datetime1">
              <a:rPr lang="en-US" smtClean="0"/>
              <a:t>7/20/2023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7CF28-BC39-4F45-A890-AEF67E36B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5533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58ED5-CE90-4C73-AFB6-2EA5E09F8F54}" type="datetime1">
              <a:rPr lang="en-US" smtClean="0"/>
              <a:t>7/20/2023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7CF28-BC39-4F45-A890-AEF67E36B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2467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55751-C91E-467A-B234-6B48A752099A}" type="datetime1">
              <a:rPr lang="en-US" smtClean="0"/>
              <a:t>7/20/2023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7CF28-BC39-4F45-A890-AEF67E36B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6704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40C83-181B-4FD8-A535-A56D7813C625}" type="datetime1">
              <a:rPr lang="en-US" smtClean="0"/>
              <a:t>7/20/2023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7CF28-BC39-4F45-A890-AEF67E36B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9758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C55500-51BA-486F-87FB-459C4628C429}" type="datetime1">
              <a:rPr lang="en-US" smtClean="0"/>
              <a:t>7/20/2023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7CF28-BC39-4F45-A890-AEF67E36B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070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631916-5403-4A51-BA07-150F634EC5DE}" type="datetime1">
              <a:rPr lang="en-US" smtClean="0"/>
              <a:t>7/20/2023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7CF28-BC39-4F45-A890-AEF67E36B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1575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1D17EB-4351-417D-B99A-0909D171EA8D}" type="datetime1">
              <a:rPr lang="en-US" smtClean="0"/>
              <a:t>7/20/2023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07CF28-BC39-4F45-A890-AEF67E36B9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037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06_C2A9A1B0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bestplaces.net/cost-of-living/" TargetMode="Externa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igheredjobs.com/faculty/details.cfm?JobCode=178453914&amp;Title=Assistant%20Professor%20of%20English%20Education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microsoft.com/office/2018/10/relationships/comments" Target="../comments/modernComment_101_96A84120.xml"/></Relationships>
</file>

<file path=ppt/slides/_rels/slide6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03_EB51359C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06_C2A9A1B0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docs.google.com/spreadsheets/d/1X29rzjbJhxsZwwQ-mOsxqLtmE2eC7plLofWXxRwFw9g/edit?pli=1#gid=0" TargetMode="Externa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06_C2A9A1B0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347568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b="1" dirty="0"/>
              <a:t>Preparing for the Job Market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141088"/>
            <a:ext cx="9144000" cy="1655762"/>
          </a:xfrm>
        </p:spPr>
        <p:txBody>
          <a:bodyPr/>
          <a:lstStyle/>
          <a:p>
            <a:r>
              <a:rPr lang="en-US" dirty="0"/>
              <a:t>Presented by</a:t>
            </a:r>
          </a:p>
          <a:p>
            <a:r>
              <a:rPr lang="en-US" dirty="0"/>
              <a:t>Jill </a:t>
            </a:r>
            <a:r>
              <a:rPr lang="en-US" dirty="0" err="1"/>
              <a:t>Dahlman</a:t>
            </a:r>
            <a:r>
              <a:rPr lang="en-US" dirty="0"/>
              <a:t>, PhD, California </a:t>
            </a:r>
            <a:r>
              <a:rPr lang="en-US" dirty="0" err="1"/>
              <a:t>Northstate</a:t>
            </a:r>
            <a:r>
              <a:rPr lang="en-US" dirty="0"/>
              <a:t> University</a:t>
            </a:r>
          </a:p>
          <a:p>
            <a:r>
              <a:rPr lang="en-US" dirty="0"/>
              <a:t>Andrea Hernandez Holm, PhD, University of Arizona </a:t>
            </a:r>
          </a:p>
        </p:txBody>
      </p:sp>
      <p:pic>
        <p:nvPicPr>
          <p:cNvPr id="4" name="Google Shape;58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6850117" y="5468007"/>
            <a:ext cx="4034864" cy="1027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https://healthsciences.cnsu.edu/images/CHS_Logo_135px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0524" y="5468007"/>
            <a:ext cx="3352800" cy="1074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7CF28-BC39-4F45-A890-AEF67E36B9C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2379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838200" y="320675"/>
            <a:ext cx="10515600" cy="909035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b="1" dirty="0"/>
              <a:t>Questions?</a:t>
            </a: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133600"/>
            <a:ext cx="4910959" cy="2591594"/>
          </a:xfrm>
        </p:spPr>
      </p:pic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Contact Us</a:t>
            </a:r>
          </a:p>
          <a:p>
            <a:r>
              <a:rPr lang="en-US" dirty="0"/>
              <a:t>Jill </a:t>
            </a:r>
            <a:r>
              <a:rPr lang="en-US" dirty="0" err="1"/>
              <a:t>Dahlman</a:t>
            </a:r>
            <a:r>
              <a:rPr lang="en-US" dirty="0"/>
              <a:t>, PhD</a:t>
            </a:r>
          </a:p>
          <a:p>
            <a:pPr marL="0" indent="0">
              <a:buNone/>
            </a:pPr>
            <a:r>
              <a:rPr lang="en-US" dirty="0"/>
              <a:t>	Jill.Dahlman@cnsu.edu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Andrea Hernandez Holm, PhD</a:t>
            </a:r>
          </a:p>
          <a:p>
            <a:pPr marL="0" indent="0">
              <a:buNone/>
            </a:pPr>
            <a:r>
              <a:rPr lang="en-US" dirty="0"/>
              <a:t>	ahholm@Arizona.edu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7CF28-BC39-4F45-A890-AEF67E36B9CF}" type="slidenum">
              <a:rPr lang="en-US" smtClean="0"/>
              <a:t>10</a:t>
            </a:fld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1324303" y="5065986"/>
            <a:ext cx="42777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Image: Gray stones balanced precariously in an arch. The center stone is a brown color. The ocean is in the background.</a:t>
            </a:r>
          </a:p>
        </p:txBody>
      </p:sp>
    </p:spTree>
    <p:extLst>
      <p:ext uri="{BB962C8B-B14F-4D97-AF65-F5344CB8AC3E}">
        <p14:creationId xmlns:p14="http://schemas.microsoft.com/office/powerpoint/2010/main" val="3673766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b="1" dirty="0" smtClean="0"/>
              <a:t>Are you a job seeker or support specialist?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If you’re on the job market…</a:t>
            </a:r>
          </a:p>
          <a:p>
            <a:pPr lvl="1"/>
            <a:r>
              <a:rPr lang="en-US" dirty="0" smtClean="0"/>
              <a:t>Do your research throughout the process. </a:t>
            </a:r>
          </a:p>
          <a:p>
            <a:pPr lvl="1"/>
            <a:r>
              <a:rPr lang="en-US" dirty="0" smtClean="0"/>
              <a:t>Be reflective about your experiences.</a:t>
            </a:r>
          </a:p>
          <a:p>
            <a:pPr lvl="1"/>
            <a:r>
              <a:rPr lang="en-US" dirty="0" smtClean="0"/>
              <a:t>Get feedback. </a:t>
            </a:r>
          </a:p>
          <a:p>
            <a:pPr lvl="1"/>
            <a:endParaRPr lang="en-US" dirty="0"/>
          </a:p>
          <a:p>
            <a:r>
              <a:rPr lang="en-US" dirty="0" smtClean="0"/>
              <a:t>It’s never to early to begin gathering your materials, reviewing applications, discussing the process, attending workshops. 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If you’re helping writers prepare…</a:t>
            </a:r>
          </a:p>
          <a:p>
            <a:pPr lvl="1"/>
            <a:r>
              <a:rPr lang="en-US" dirty="0" smtClean="0"/>
              <a:t>Encourage them to reflect, write, and think critically about their goals and needs in the job search.</a:t>
            </a:r>
          </a:p>
          <a:p>
            <a:pPr lvl="1"/>
            <a:r>
              <a:rPr lang="en-US" dirty="0" smtClean="0"/>
              <a:t>Help them learn to read job descriptions strategically.</a:t>
            </a:r>
          </a:p>
          <a:p>
            <a:pPr lvl="1"/>
            <a:r>
              <a:rPr lang="en-US" dirty="0" smtClean="0"/>
              <a:t>Encourage them to expand their knowledge about the process.</a:t>
            </a:r>
          </a:p>
          <a:p>
            <a:pPr lvl="1"/>
            <a:r>
              <a:rPr lang="en-US" dirty="0"/>
              <a:t>Remember that trends change regularly, even in academia. </a:t>
            </a:r>
          </a:p>
          <a:p>
            <a:pPr lvl="1"/>
            <a:r>
              <a:rPr lang="en-US" dirty="0" smtClean="0"/>
              <a:t>Remember that you don’t have all the answers– no one does.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7CF28-BC39-4F45-A890-AEF67E36B9C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174366"/>
      </p:ext>
    </p:extLst>
  </p:cSld>
  <p:clrMapOvr>
    <a:masterClrMapping/>
  </p:clrMapOvr>
  <p:extLst mod="1">
    <p:ext uri="{6950BFC3-D8DA-4A85-94F7-54DA5524770B}">
      <p188:commentRel xmlns:p188="http://schemas.microsoft.com/office/powerpoint/2018/8/main" xmlns="" r:id="rId2"/>
    </p:ext>
  </p:extLs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80199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b="1" i="1" dirty="0"/>
              <a:t>Write</a:t>
            </a:r>
            <a:r>
              <a:rPr lang="en-US" b="1" dirty="0"/>
              <a:t> before Writing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90687"/>
            <a:ext cx="5181600" cy="5030787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/>
              <a:t>Reflect on your where you’re at. </a:t>
            </a:r>
          </a:p>
          <a:p>
            <a:pPr lvl="1"/>
            <a:r>
              <a:rPr lang="en-US" dirty="0"/>
              <a:t>What do you want/hope for in a job? </a:t>
            </a:r>
          </a:p>
          <a:p>
            <a:pPr lvl="1"/>
            <a:r>
              <a:rPr lang="en-US" dirty="0"/>
              <a:t>What are your short term goals? Long term goals? </a:t>
            </a:r>
          </a:p>
          <a:p>
            <a:pPr lvl="1"/>
            <a:r>
              <a:rPr lang="en-US" dirty="0"/>
              <a:t>What are you excited about? Interested in? </a:t>
            </a:r>
          </a:p>
          <a:p>
            <a:pPr lvl="1"/>
            <a:r>
              <a:rPr lang="en-US" dirty="0"/>
              <a:t>What are you proud of in your work?</a:t>
            </a:r>
          </a:p>
          <a:p>
            <a:pPr lvl="1"/>
            <a:endParaRPr lang="en-US" dirty="0"/>
          </a:p>
          <a:p>
            <a:r>
              <a:rPr lang="en-US" b="1" dirty="0"/>
              <a:t>Reflect on jobs you may apply for. </a:t>
            </a:r>
          </a:p>
          <a:p>
            <a:pPr lvl="1"/>
            <a:r>
              <a:rPr lang="en-US" dirty="0"/>
              <a:t>How do you qualify for this job?</a:t>
            </a:r>
          </a:p>
          <a:p>
            <a:pPr lvl="1"/>
            <a:r>
              <a:rPr lang="en-US" dirty="0"/>
              <a:t>Is this job (and institution, city, community) a good fit for </a:t>
            </a:r>
            <a:r>
              <a:rPr lang="en-US" dirty="0" smtClean="0"/>
              <a:t>your </a:t>
            </a:r>
            <a:r>
              <a:rPr lang="en-US" dirty="0"/>
              <a:t>personal and academic </a:t>
            </a:r>
            <a:r>
              <a:rPr lang="en-US" dirty="0" smtClean="0"/>
              <a:t>short goals</a:t>
            </a:r>
            <a:r>
              <a:rPr lang="en-US" dirty="0"/>
              <a:t>? </a:t>
            </a:r>
          </a:p>
          <a:p>
            <a:pPr lvl="1"/>
            <a:r>
              <a:rPr lang="en-US" dirty="0"/>
              <a:t>Why do you want to be there?</a:t>
            </a:r>
          </a:p>
          <a:p>
            <a:pPr lvl="1"/>
            <a:r>
              <a:rPr lang="en-US" dirty="0"/>
              <a:t>Where do you want to live? 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7CF28-BC39-4F45-A890-AEF67E36B9CF}" type="slidenum">
              <a:rPr lang="en-US" smtClean="0"/>
              <a:t>3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21518" y="1690688"/>
            <a:ext cx="5139558" cy="376620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052441" y="5633545"/>
            <a:ext cx="44353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Image: Person sitting with laptop computer. She is looking up, pointing toward sky as if thinking. </a:t>
            </a:r>
          </a:p>
        </p:txBody>
      </p:sp>
    </p:spTree>
    <p:extLst>
      <p:ext uri="{BB962C8B-B14F-4D97-AF65-F5344CB8AC3E}">
        <p14:creationId xmlns:p14="http://schemas.microsoft.com/office/powerpoint/2010/main" val="8597271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177" y="264918"/>
            <a:ext cx="10515600" cy="996324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b="1" dirty="0"/>
              <a:t>Research Everything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690688"/>
            <a:ext cx="5181600" cy="4531436"/>
          </a:xfrm>
        </p:spPr>
        <p:txBody>
          <a:bodyPr>
            <a:normAutofit fontScale="85000" lnSpcReduction="20000"/>
          </a:bodyPr>
          <a:lstStyle/>
          <a:p>
            <a:r>
              <a:rPr lang="en-US" sz="2400" b="1" dirty="0"/>
              <a:t>Understand the campus you are applying to</a:t>
            </a:r>
          </a:p>
          <a:p>
            <a:pPr lvl="1"/>
            <a:r>
              <a:rPr lang="en-US" dirty="0"/>
              <a:t>Review the mission, values, etc. about the university, college, and </a:t>
            </a:r>
            <a:r>
              <a:rPr lang="en-US" dirty="0" smtClean="0"/>
              <a:t>department.</a:t>
            </a:r>
            <a:endParaRPr lang="en-US" dirty="0"/>
          </a:p>
          <a:p>
            <a:pPr lvl="1"/>
            <a:endParaRPr lang="en-US" dirty="0"/>
          </a:p>
          <a:p>
            <a:r>
              <a:rPr lang="en-US" sz="2400" b="1" dirty="0"/>
              <a:t>Know your location</a:t>
            </a:r>
          </a:p>
          <a:p>
            <a:pPr lvl="1"/>
            <a:r>
              <a:rPr lang="en-US" dirty="0"/>
              <a:t>Is this a state you are familiar with or can see yourself fitting in?</a:t>
            </a:r>
          </a:p>
          <a:p>
            <a:pPr lvl="1"/>
            <a:r>
              <a:rPr lang="en-US" dirty="0"/>
              <a:t>Urban vs Rural – where are you comfortable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Can you afford to live here? Check </a:t>
            </a:r>
            <a:r>
              <a:rPr lang="en-US" dirty="0" err="1" smtClean="0">
                <a:hlinkClick r:id="rId2"/>
              </a:rPr>
              <a:t>Sperlings</a:t>
            </a:r>
            <a:r>
              <a:rPr lang="en-US" dirty="0" smtClean="0">
                <a:hlinkClick r:id="rId2"/>
              </a:rPr>
              <a:t> Best Place Cost of Living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sz="2400" b="1" dirty="0"/>
              <a:t>Know yourself </a:t>
            </a:r>
          </a:p>
          <a:p>
            <a:pPr lvl="1"/>
            <a:r>
              <a:rPr lang="en-US" dirty="0"/>
              <a:t>Are the place and culture good fits for you?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275636" y="4976102"/>
            <a:ext cx="5181600" cy="58386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1600" dirty="0"/>
              <a:t>Image: Menu of content from MSU Denver home page. The About menu includes topics Our History, Core Valueshttps://www.msudenver.edu/cadre/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7CF28-BC39-4F45-A890-AEF67E36B9CF}" type="slidenum">
              <a:rPr lang="en-US" smtClean="0"/>
              <a:t>4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75636" y="1690688"/>
            <a:ext cx="5014141" cy="2999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642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54075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b="1" dirty="0"/>
              <a:t>Learn the Language of the Job Market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25213" y="1429407"/>
            <a:ext cx="5517931" cy="529206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/>
              <a:t>Read job descriptions regularly and strategically to help you draft your application materials and to prepare for interview.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What is the content focus of the position? </a:t>
            </a:r>
          </a:p>
          <a:p>
            <a:r>
              <a:rPr lang="en-US" dirty="0"/>
              <a:t>What key words/concepts are present?</a:t>
            </a:r>
          </a:p>
          <a:p>
            <a:r>
              <a:rPr lang="en-US" dirty="0"/>
              <a:t>When is the end date? Do you have enough time to apply?</a:t>
            </a:r>
          </a:p>
          <a:p>
            <a:endParaRPr lang="en-US" dirty="0"/>
          </a:p>
          <a:p>
            <a:r>
              <a:rPr lang="en-US" dirty="0"/>
              <a:t>Is the job teaching or research heavy?</a:t>
            </a:r>
          </a:p>
          <a:p>
            <a:r>
              <a:rPr lang="en-US" dirty="0"/>
              <a:t>Are there publication or funding expectations? </a:t>
            </a:r>
          </a:p>
          <a:p>
            <a:r>
              <a:rPr lang="en-US" dirty="0"/>
              <a:t>What is the course load? </a:t>
            </a:r>
          </a:p>
          <a:p>
            <a:r>
              <a:rPr lang="en-US" dirty="0"/>
              <a:t>Does the job involve advising students?</a:t>
            </a:r>
          </a:p>
          <a:p>
            <a:r>
              <a:rPr lang="en-US" dirty="0"/>
              <a:t>What are the mentoring responsibilities? </a:t>
            </a:r>
          </a:p>
          <a:p>
            <a:r>
              <a:rPr lang="en-US" dirty="0"/>
              <a:t>What are the service expectations?</a:t>
            </a:r>
          </a:p>
          <a:p>
            <a:r>
              <a:rPr lang="en-US" dirty="0"/>
              <a:t>What is the allotted time for research? What resources and support are provided?</a:t>
            </a:r>
          </a:p>
          <a:p>
            <a:endParaRPr lang="en-US" dirty="0"/>
          </a:p>
          <a:p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6350876" y="2771556"/>
            <a:ext cx="5181600" cy="2441575"/>
          </a:xfr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b="1" dirty="0"/>
              <a:t>Let’s look at an announcement: </a:t>
            </a:r>
            <a:endParaRPr lang="en-US" b="1" dirty="0">
              <a:hlinkClick r:id="rId3"/>
            </a:endParaRPr>
          </a:p>
          <a:p>
            <a:endParaRPr lang="en-US" dirty="0">
              <a:hlinkClick r:id="rId3"/>
            </a:endParaRPr>
          </a:p>
          <a:p>
            <a:r>
              <a:rPr lang="en-US" dirty="0">
                <a:hlinkClick r:id="rId3"/>
              </a:rPr>
              <a:t>Assistant Professor of English Instruction, Metropolitan State University 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7CF28-BC39-4F45-A890-AEF67E36B9C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609120"/>
      </p:ext>
    </p:extLst>
  </p:cSld>
  <p:clrMapOvr>
    <a:masterClrMapping/>
  </p:clrMapOvr>
  <p:extLst mod="1">
    <p:ext uri="{6950BFC3-D8DA-4A85-94F7-54DA5524770B}">
      <p188:commentRel xmlns:p188="http://schemas.microsoft.com/office/powerpoint/2018/8/main" xmlns="" r:id="rId4"/>
    </p:ext>
  </p:extLs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5096"/>
          </a:xfrm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b="1" dirty="0"/>
              <a:t>Understand the Required Materials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Have drafts of frequently requested documents</a:t>
            </a:r>
          </a:p>
          <a:p>
            <a:pPr lvl="1"/>
            <a:r>
              <a:rPr lang="en-US" dirty="0"/>
              <a:t>Content needs to be different between documents</a:t>
            </a:r>
          </a:p>
          <a:p>
            <a:pPr lvl="1"/>
            <a:r>
              <a:rPr lang="en-US" dirty="0"/>
              <a:t>Put the paragraphs in the order of the minimum qualifications, if possible</a:t>
            </a:r>
          </a:p>
          <a:p>
            <a:pPr lvl="1"/>
            <a:endParaRPr lang="en-US" dirty="0"/>
          </a:p>
          <a:p>
            <a:r>
              <a:rPr lang="en-US" b="1" dirty="0"/>
              <a:t>Tailor your documents for each position</a:t>
            </a:r>
          </a:p>
          <a:p>
            <a:pPr lvl="1"/>
            <a:endParaRPr lang="en-US" dirty="0"/>
          </a:p>
          <a:p>
            <a:r>
              <a:rPr lang="en-US" b="1" dirty="0" smtClean="0"/>
              <a:t>Understand Minimum </a:t>
            </a:r>
            <a:r>
              <a:rPr lang="en-US" b="1" dirty="0"/>
              <a:t>Qualifications vs Desired Qualifications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half" idx="2"/>
          </p:nvPr>
        </p:nvSpPr>
        <p:spPr>
          <a:xfrm>
            <a:off x="7065580" y="1825625"/>
            <a:ext cx="4085897" cy="4351338"/>
          </a:xfrm>
          <a:solidFill>
            <a:schemeClr val="accent4">
              <a:lumMod val="20000"/>
              <a:lumOff val="80000"/>
            </a:schemeClr>
          </a:solidFill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b="1" dirty="0"/>
              <a:t>Frequently Requested </a:t>
            </a:r>
          </a:p>
          <a:p>
            <a:r>
              <a:rPr lang="en-US" dirty="0"/>
              <a:t>Cover Letter</a:t>
            </a:r>
          </a:p>
          <a:p>
            <a:r>
              <a:rPr lang="en-US" dirty="0"/>
              <a:t>Curriculum Vita (CV)</a:t>
            </a:r>
          </a:p>
          <a:p>
            <a:r>
              <a:rPr lang="en-US" dirty="0"/>
              <a:t>Statements</a:t>
            </a:r>
          </a:p>
          <a:p>
            <a:pPr lvl="1"/>
            <a:r>
              <a:rPr lang="en-US" dirty="0"/>
              <a:t>Diversity</a:t>
            </a:r>
          </a:p>
          <a:p>
            <a:pPr lvl="1"/>
            <a:r>
              <a:rPr lang="en-US" dirty="0"/>
              <a:t>Teaching</a:t>
            </a:r>
          </a:p>
          <a:p>
            <a:pPr lvl="1"/>
            <a:r>
              <a:rPr lang="en-US" dirty="0"/>
              <a:t>Research</a:t>
            </a:r>
          </a:p>
          <a:p>
            <a:pPr lvl="1"/>
            <a:r>
              <a:rPr lang="en-US" dirty="0"/>
              <a:t>Position</a:t>
            </a:r>
          </a:p>
          <a:p>
            <a:pPr lvl="1"/>
            <a:r>
              <a:rPr lang="en-US" dirty="0"/>
              <a:t>Purpose</a:t>
            </a:r>
          </a:p>
          <a:p>
            <a:r>
              <a:rPr lang="en-US" dirty="0"/>
              <a:t>Writing Sample</a:t>
            </a:r>
          </a:p>
          <a:p>
            <a:r>
              <a:rPr lang="en-US" dirty="0"/>
              <a:t>Syllabus </a:t>
            </a:r>
            <a:r>
              <a:rPr lang="en-US" dirty="0" smtClean="0"/>
              <a:t>Sample</a:t>
            </a:r>
          </a:p>
          <a:p>
            <a:r>
              <a:rPr lang="en-US" dirty="0" smtClean="0"/>
              <a:t>Portfolio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7CF28-BC39-4F45-A890-AEF67E36B9C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967900"/>
      </p:ext>
    </p:extLst>
  </p:cSld>
  <p:clrMapOvr>
    <a:masterClrMapping/>
  </p:clrMapOvr>
  <p:extLst mod="1">
    <p:ext uri="{6950BFC3-D8DA-4A85-94F7-54DA5524770B}">
      <p188:commentRel xmlns:p188="http://schemas.microsoft.com/office/powerpoint/2018/8/main" xmlns="" r:id="rId2"/>
    </p:ext>
  </p:extLs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lstStyle/>
          <a:p>
            <a:r>
              <a:rPr lang="en-US" b="1" dirty="0"/>
              <a:t>Things to Remember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/>
          </a:bodyPr>
          <a:lstStyle/>
          <a:p>
            <a:r>
              <a:rPr lang="en-US" b="1" dirty="0"/>
              <a:t>Write for an academic audience. </a:t>
            </a:r>
          </a:p>
          <a:p>
            <a:pPr lvl="1"/>
            <a:r>
              <a:rPr lang="en-US" dirty="0"/>
              <a:t>Tone, structure, organization, style</a:t>
            </a:r>
          </a:p>
          <a:p>
            <a:pPr lvl="1"/>
            <a:r>
              <a:rPr lang="en-US" dirty="0"/>
              <a:t>Draft, review, revise, and polish all documents</a:t>
            </a:r>
          </a:p>
          <a:p>
            <a:r>
              <a:rPr lang="en-US" b="1" dirty="0"/>
              <a:t>Create an organization system early. </a:t>
            </a:r>
          </a:p>
          <a:p>
            <a:pPr lvl="1"/>
            <a:r>
              <a:rPr lang="en-US" dirty="0"/>
              <a:t>Master copies of important documents</a:t>
            </a:r>
          </a:p>
          <a:p>
            <a:pPr lvl="1"/>
            <a:r>
              <a:rPr lang="en-US" dirty="0"/>
              <a:t>Log of jobs and status of your application</a:t>
            </a:r>
          </a:p>
          <a:p>
            <a:pPr lvl="1"/>
            <a:r>
              <a:rPr lang="en-US" dirty="0"/>
              <a:t>Your notes about jobs, interviews, and goals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solidFill>
            <a:schemeClr val="accent2">
              <a:lumMod val="20000"/>
              <a:lumOff val="80000"/>
            </a:schemeClr>
          </a:solidFill>
        </p:spPr>
        <p:txBody>
          <a:bodyPr>
            <a:normAutofit fontScale="92500"/>
          </a:bodyPr>
          <a:lstStyle/>
          <a:p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The </a:t>
            </a:r>
            <a:r>
              <a:rPr lang="en-US" b="1" dirty="0"/>
              <a:t>purpose is not to “sell” yourself to the reader, but to tell your story and give the reader the opportunity to invite you to add their organization to it. </a:t>
            </a:r>
            <a:endParaRPr lang="en-US" b="1" dirty="0" smtClean="0"/>
          </a:p>
          <a:p>
            <a:pPr marL="0" indent="0">
              <a:buNone/>
            </a:pPr>
            <a:endParaRPr lang="en-US" b="1" dirty="0"/>
          </a:p>
          <a:p>
            <a:pPr lvl="1"/>
            <a:r>
              <a:rPr lang="en-US" dirty="0"/>
              <a:t>Be genuine</a:t>
            </a:r>
          </a:p>
          <a:p>
            <a:pPr lvl="1"/>
            <a:r>
              <a:rPr lang="en-US" dirty="0"/>
              <a:t>Be honest</a:t>
            </a:r>
          </a:p>
          <a:p>
            <a:pPr lvl="1"/>
            <a:r>
              <a:rPr lang="en-US" dirty="0"/>
              <a:t>Be confident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7CF28-BC39-4F45-A890-AEF67E36B9C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896880"/>
      </p:ext>
    </p:extLst>
  </p:cSld>
  <p:clrMapOvr>
    <a:masterClrMapping/>
  </p:clrMapOvr>
  <p:extLst mod="1">
    <p:ext uri="{6950BFC3-D8DA-4A85-94F7-54DA5524770B}">
      <p188:commentRel xmlns:p188="http://schemas.microsoft.com/office/powerpoint/2018/8/main" xmlns="" r:id="rId2"/>
    </p:ext>
  </p:extLs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38461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Jill’s Management System 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" y="6105195"/>
            <a:ext cx="10515600" cy="564439"/>
          </a:xfrm>
        </p:spPr>
        <p:txBody>
          <a:bodyPr>
            <a:normAutofit fontScale="77500" lnSpcReduction="20000"/>
          </a:bodyPr>
          <a:lstStyle/>
          <a:p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docs.google.com/spreadsheets/d/1X29rzjbJhxsZwwQ-mOsxqLtmE2eC7plLofWXxRwFw9g/edit?pli=1#gid=0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7CF28-BC39-4F45-A890-AEF67E36B9CF}" type="slidenum">
              <a:rPr lang="en-US" smtClean="0"/>
              <a:t>8</a:t>
            </a:fld>
            <a:endParaRPr lang="en-US"/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838200" y="1240221"/>
            <a:ext cx="10515600" cy="4734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23303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Preparing </a:t>
            </a:r>
            <a:r>
              <a:rPr lang="en-US" b="1" dirty="0"/>
              <a:t>for the interview </a:t>
            </a:r>
            <a:r>
              <a:rPr lang="en-US" b="1" i="1" u="sng" dirty="0"/>
              <a:t>is</a:t>
            </a:r>
            <a:r>
              <a:rPr lang="en-US" b="1" dirty="0"/>
              <a:t>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part </a:t>
            </a:r>
            <a:r>
              <a:rPr lang="en-US" b="1" dirty="0"/>
              <a:t>of the writing process</a:t>
            </a:r>
            <a:r>
              <a:rPr lang="en-US" dirty="0"/>
              <a:t/>
            </a:r>
            <a:br>
              <a:rPr lang="en-US" dirty="0"/>
            </a:b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What you write represents you,  your needs, and your goals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 smtClean="0"/>
          </a:p>
          <a:p>
            <a:r>
              <a:rPr lang="en-US" dirty="0" smtClean="0"/>
              <a:t>Researching the job, department, institution, city, etc. includes reflection and critical thinking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 does researching the process. What do you need to know? </a:t>
            </a:r>
          </a:p>
          <a:p>
            <a:pPr marL="0" indent="0">
              <a:buNone/>
            </a:pP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From phone/Zoom interview to campus visit</a:t>
            </a:r>
          </a:p>
          <a:p>
            <a:pPr lvl="1"/>
            <a:r>
              <a:rPr lang="en-US" dirty="0" smtClean="0"/>
              <a:t>What happens on campus? </a:t>
            </a:r>
          </a:p>
          <a:p>
            <a:pPr lvl="1"/>
            <a:r>
              <a:rPr lang="en-US" dirty="0" smtClean="0"/>
              <a:t>What are common interview questions?</a:t>
            </a:r>
          </a:p>
          <a:p>
            <a:pPr lvl="1"/>
            <a:r>
              <a:rPr lang="en-US" dirty="0" smtClean="0"/>
              <a:t>What happens if you get an offer? 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07CF28-BC39-4F45-A890-AEF67E36B9C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136209"/>
      </p:ext>
    </p:extLst>
  </p:cSld>
  <p:clrMapOvr>
    <a:masterClrMapping/>
  </p:clrMapOvr>
  <p:extLst mod="1">
    <p:ext uri="{6950BFC3-D8DA-4A85-94F7-54DA5524770B}">
      <p188:commentRel xmlns:p188="http://schemas.microsoft.com/office/powerpoint/2018/8/main" xmlns="" r:id="rId2"/>
    </p:ext>
  </p:extLs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176</TotalTime>
  <Words>765</Words>
  <Application>Microsoft Office PowerPoint</Application>
  <PresentationFormat>Widescreen</PresentationFormat>
  <Paragraphs>134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Preparing for the Job Market</vt:lpstr>
      <vt:lpstr>Are you a job seeker or support specialist? </vt:lpstr>
      <vt:lpstr>Write before Writing</vt:lpstr>
      <vt:lpstr>Research Everything</vt:lpstr>
      <vt:lpstr>Learn the Language of the Job Market</vt:lpstr>
      <vt:lpstr>Understand the Required Materials </vt:lpstr>
      <vt:lpstr>Things to Remember </vt:lpstr>
      <vt:lpstr> Jill’s Management System  </vt:lpstr>
      <vt:lpstr> Preparing for the interview is  part of the writing process </vt:lpstr>
      <vt:lpstr>Questions?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Preparing for the Job Market</dc:title>
  <dc:creator>Dr. Holm</dc:creator>
  <cp:lastModifiedBy>Dr. Holm </cp:lastModifiedBy>
  <cp:revision>20</cp:revision>
  <dcterms:created xsi:type="dcterms:W3CDTF">2023-07-10T22:49:37Z</dcterms:created>
  <dcterms:modified xsi:type="dcterms:W3CDTF">2023-07-20T16:22:19Z</dcterms:modified>
</cp:coreProperties>
</file>