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Qs9NymUu7tgbAjC1LEsEg1c8e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347"/>
    <p:restoredTop sz="94728"/>
  </p:normalViewPr>
  <p:slideViewPr>
    <p:cSldViewPr snapToGrid="0">
      <p:cViewPr varScale="1">
        <p:scale>
          <a:sx n="110" d="100"/>
          <a:sy n="110" d="100"/>
        </p:scale>
        <p:origin x="184" y="5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4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6" name="Google Shape;24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7" name="Google Shape;25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3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7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7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8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58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sp>
        <p:nvSpPr>
          <p:cNvPr id="95" name="Google Shape;95;p5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5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59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5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5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5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6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60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6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6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6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1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61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114" name="Google Shape;114;p61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61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116" name="Google Shape;116;p61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6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6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6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6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6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6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6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6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914400" lvl="1" indent="-406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marL="1371600" lvl="2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828800" lvl="3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marL="2286000" lvl="4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marL="2743200" lvl="5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3200400" lvl="6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3657600" lvl="7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4114800" lvl="8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132" name="Google Shape;132;p64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133" name="Google Shape;133;p6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6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6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6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65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140" name="Google Shape;140;p6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6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6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66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6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6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6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7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67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6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6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6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9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1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1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51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1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51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914400" lvl="1" indent="-406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marL="1371600" lvl="2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828800" lvl="3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marL="2286000" lvl="4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marL="2743200" lvl="5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3200400" lvl="6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3657600" lvl="7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4114800" lvl="8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54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5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5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5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5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3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/>
          <p:nvPr/>
        </p:nvSpPr>
        <p:spPr>
          <a:xfrm>
            <a:off x="-192638" y="433369"/>
            <a:ext cx="9143775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 txBox="1">
            <a:spLocks noGrp="1"/>
          </p:cNvSpPr>
          <p:nvPr>
            <p:ph type="ctrTitle"/>
          </p:nvPr>
        </p:nvSpPr>
        <p:spPr>
          <a:xfrm>
            <a:off x="541776" y="986850"/>
            <a:ext cx="8538614" cy="7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254"/>
              </a:buClr>
              <a:buSzPts val="5400"/>
              <a:buNone/>
            </a:pPr>
            <a:r>
              <a:rPr lang="en" sz="3200" b="1" dirty="0">
                <a:solidFill>
                  <a:srgbClr val="4C5254"/>
                </a:solidFill>
              </a:rPr>
              <a:t>Welcome to “Genres of the Job Market” </a:t>
            </a:r>
            <a:br>
              <a:rPr lang="en" sz="2700" b="1" dirty="0">
                <a:solidFill>
                  <a:srgbClr val="4C5254"/>
                </a:solidFill>
              </a:rPr>
            </a:br>
            <a:r>
              <a:rPr lang="en" sz="1800" b="1" dirty="0">
                <a:solidFill>
                  <a:srgbClr val="4C5254"/>
                </a:solidFill>
              </a:rPr>
              <a:t>ft. Jill </a:t>
            </a:r>
            <a:r>
              <a:rPr lang="en" sz="1800" b="1" dirty="0" err="1">
                <a:solidFill>
                  <a:srgbClr val="4C5254"/>
                </a:solidFill>
              </a:rPr>
              <a:t>Dahlman</a:t>
            </a:r>
            <a:r>
              <a:rPr lang="en" sz="1800" b="1" dirty="0">
                <a:solidFill>
                  <a:srgbClr val="4C5254"/>
                </a:solidFill>
              </a:rPr>
              <a:t> and Andrea Hernandez Holm</a:t>
            </a:r>
            <a:endParaRPr sz="2700" b="1" dirty="0">
              <a:solidFill>
                <a:srgbClr val="4C5254"/>
              </a:solidFill>
            </a:endParaRPr>
          </a:p>
        </p:txBody>
      </p:sp>
      <p:sp>
        <p:nvSpPr>
          <p:cNvPr id="161" name="Google Shape;161;p1"/>
          <p:cNvSpPr txBox="1">
            <a:spLocks noGrp="1"/>
          </p:cNvSpPr>
          <p:nvPr>
            <p:ph type="subTitle" idx="1"/>
          </p:nvPr>
        </p:nvSpPr>
        <p:spPr>
          <a:xfrm>
            <a:off x="541775" y="1724300"/>
            <a:ext cx="6196200" cy="28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342900" lvl="0" indent="-3079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900"/>
              <a:buChar char="●"/>
            </a:pPr>
            <a:r>
              <a:rPr lang="en" sz="2150" dirty="0"/>
              <a:t>Introduce yourself in the chat. </a:t>
            </a:r>
            <a:endParaRPr dirty="0"/>
          </a:p>
          <a:p>
            <a:pPr marL="342900" lvl="0" indent="-3079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900"/>
              <a:buChar char="●"/>
            </a:pPr>
            <a:r>
              <a:rPr lang="en" sz="2150" dirty="0"/>
              <a:t>Please mute yourself and turn off your camera.</a:t>
            </a:r>
            <a:endParaRPr dirty="0"/>
          </a:p>
          <a:p>
            <a:pPr marL="342900" lvl="0" indent="-3079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900"/>
              <a:buChar char="●"/>
            </a:pPr>
            <a:r>
              <a:rPr lang="en" sz="2150" dirty="0"/>
              <a:t>If you have any technical difficulties, please message OWCA Events in chat or email us at </a:t>
            </a:r>
            <a:r>
              <a:rPr lang="en" sz="2150" dirty="0" err="1"/>
              <a:t>events@onlinewritingcenters.org</a:t>
            </a:r>
            <a:endParaRPr sz="2150" dirty="0"/>
          </a:p>
        </p:txBody>
      </p:sp>
      <p:sp>
        <p:nvSpPr>
          <p:cNvPr id="162" name="Google Shape;162;p1"/>
          <p:cNvSpPr/>
          <p:nvPr/>
        </p:nvSpPr>
        <p:spPr>
          <a:xfrm>
            <a:off x="0" y="668655"/>
            <a:ext cx="541782" cy="3803333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1" descr="Text: online writing centers dot org"/>
          <p:cNvPicPr preferRelativeResize="0"/>
          <p:nvPr/>
        </p:nvPicPr>
        <p:blipFill rotWithShape="1">
          <a:blip r:embed="rId3">
            <a:alphaModFix/>
          </a:blip>
          <a:srcRect t="26862" b="24647"/>
          <a:stretch/>
        </p:blipFill>
        <p:spPr>
          <a:xfrm>
            <a:off x="-2" y="4639550"/>
            <a:ext cx="9141714" cy="532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38224" y="1758443"/>
            <a:ext cx="2274990" cy="22631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"/>
          <p:cNvSpPr txBox="1">
            <a:spLocks noGrp="1"/>
          </p:cNvSpPr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lang="en" sz="3375" b="1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/>
          </a:p>
        </p:txBody>
      </p:sp>
      <p:grpSp>
        <p:nvGrpSpPr>
          <p:cNvPr id="173" name="Google Shape;173;p2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174" name="Google Shape;174;p2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4" name="Google Shape;194;p2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"/>
          <p:cNvSpPr txBox="1">
            <a:spLocks noGrp="1"/>
          </p:cNvSpPr>
          <p:nvPr>
            <p:ph type="body" idx="1"/>
          </p:nvPr>
        </p:nvSpPr>
        <p:spPr>
          <a:xfrm>
            <a:off x="3936851" y="480135"/>
            <a:ext cx="5012357" cy="209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 b="1" dirty="0">
                <a:latin typeface="Arial"/>
                <a:ea typeface="Arial"/>
                <a:cs typeface="Arial"/>
                <a:sym typeface="Arial"/>
              </a:rPr>
              <a:t>To the presenters: </a:t>
            </a:r>
            <a:endParaRPr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Jill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Dahlman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and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b="1" dirty="0">
                <a:latin typeface="Arial"/>
                <a:cs typeface="Arial"/>
                <a:sym typeface="Arial"/>
              </a:rPr>
              <a:t>Andrea Hernandez Holm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 sz="3000" b="1" dirty="0">
                <a:latin typeface="Arial"/>
                <a:ea typeface="Arial"/>
                <a:cs typeface="Arial"/>
                <a:sym typeface="Arial"/>
              </a:rPr>
              <a:t>To the interpreters:</a:t>
            </a:r>
            <a:endParaRPr sz="15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p2" descr="Logo for Morr Interpreting LLC. A yellow hand replaces forming an &quot;o&quot; replaces the &quot;o&quot; in Mor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36851" y="2571750"/>
            <a:ext cx="2671763" cy="18359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3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"/>
          <p:cNvSpPr txBox="1">
            <a:spLocks noGrp="1"/>
          </p:cNvSpPr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lang="en" sz="3375" b="1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Participation Guidelines</a:t>
            </a:r>
            <a:endParaRPr/>
          </a:p>
        </p:txBody>
      </p:sp>
      <p:grpSp>
        <p:nvGrpSpPr>
          <p:cNvPr id="205" name="Google Shape;205;p3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206" name="Google Shape;206;p3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6" name="Google Shape;226;p3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3"/>
          <p:cNvGrpSpPr/>
          <p:nvPr/>
        </p:nvGrpSpPr>
        <p:grpSpPr>
          <a:xfrm>
            <a:off x="4210813" y="320612"/>
            <a:ext cx="4588001" cy="4268987"/>
            <a:chOff x="0" y="2364"/>
            <a:chExt cx="6117335" cy="5691983"/>
          </a:xfrm>
        </p:grpSpPr>
        <p:sp>
          <p:nvSpPr>
            <p:cNvPr id="228" name="Google Shape;228;p3"/>
            <p:cNvSpPr/>
            <p:nvPr/>
          </p:nvSpPr>
          <p:spPr>
            <a:xfrm>
              <a:off x="0" y="2364"/>
              <a:ext cx="6117335" cy="1198312"/>
            </a:xfrm>
            <a:prstGeom prst="roundRect">
              <a:avLst>
                <a:gd name="adj" fmla="val 1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362489" y="271984"/>
              <a:ext cx="659071" cy="65907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 w="12700" cap="flat" cmpd="sng">
              <a:solidFill>
                <a:schemeClr val="lt1">
                  <a:alpha val="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384050" y="236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3"/>
            <p:cNvSpPr txBox="1"/>
            <p:nvPr/>
          </p:nvSpPr>
          <p:spPr>
            <a:xfrm>
              <a:off x="1384050" y="236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100" tIns="95100" rIns="95100" bIns="951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50"/>
                <a:buFont typeface="Arial"/>
                <a:buNone/>
              </a:pPr>
              <a:r>
                <a:rPr lang="en" sz="19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Note that we are recording</a:t>
              </a: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0" y="1500254"/>
              <a:ext cx="6117335" cy="1198312"/>
            </a:xfrm>
            <a:prstGeom prst="roundRect">
              <a:avLst>
                <a:gd name="adj" fmla="val 1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362489" y="1769874"/>
              <a:ext cx="659071" cy="65907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12700" cap="flat" cmpd="sng">
              <a:solidFill>
                <a:schemeClr val="lt1">
                  <a:alpha val="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1384050" y="150025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3"/>
            <p:cNvSpPr txBox="1"/>
            <p:nvPr/>
          </p:nvSpPr>
          <p:spPr>
            <a:xfrm>
              <a:off x="1384050" y="150025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100" tIns="95100" rIns="95100" bIns="951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50"/>
                <a:buFont typeface="Arial"/>
                <a:buNone/>
              </a:pPr>
              <a:r>
                <a:rPr lang="en" sz="19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Chat us if you cannot see the sign language interpreter</a:t>
              </a: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0" y="3019762"/>
              <a:ext cx="6117335" cy="1198312"/>
            </a:xfrm>
            <a:prstGeom prst="roundRect">
              <a:avLst>
                <a:gd name="adj" fmla="val 1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362489" y="3267765"/>
              <a:ext cx="659071" cy="65907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1384050" y="299814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3"/>
            <p:cNvSpPr txBox="1"/>
            <p:nvPr/>
          </p:nvSpPr>
          <p:spPr>
            <a:xfrm>
              <a:off x="1384050" y="299814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100" tIns="95100" rIns="95100" bIns="951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50"/>
                <a:buFont typeface="Arial"/>
                <a:buNone/>
              </a:pPr>
              <a:r>
                <a:rPr lang="en" sz="19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Keep audio off until Q&amp;A</a:t>
              </a:r>
              <a:endParaRPr sz="1950" b="0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0" y="4496035"/>
              <a:ext cx="6117335" cy="1198312"/>
            </a:xfrm>
            <a:prstGeom prst="roundRect">
              <a:avLst>
                <a:gd name="adj" fmla="val 1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362489" y="4765655"/>
              <a:ext cx="659071" cy="659071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1384050" y="449603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50" tIns="68550" rIns="68550" bIns="685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3"/>
            <p:cNvSpPr txBox="1"/>
            <p:nvPr/>
          </p:nvSpPr>
          <p:spPr>
            <a:xfrm>
              <a:off x="1384050" y="449603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100" tIns="95100" rIns="95100" bIns="951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50"/>
                <a:buFont typeface="Arial"/>
                <a:buNone/>
              </a:pPr>
              <a:r>
                <a:rPr lang="en" sz="19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Post comments and questions in the chat at any time</a:t>
              </a:r>
              <a:endPara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How to find the chat panel in Zoom</a:t>
            </a:r>
            <a:endParaRPr/>
          </a:p>
        </p:txBody>
      </p:sp>
      <p:grpSp>
        <p:nvGrpSpPr>
          <p:cNvPr id="249" name="Google Shape;249;p4"/>
          <p:cNvGrpSpPr/>
          <p:nvPr/>
        </p:nvGrpSpPr>
        <p:grpSpPr>
          <a:xfrm>
            <a:off x="-1" y="0"/>
            <a:ext cx="9144001" cy="5145702"/>
            <a:chOff x="-1" y="0"/>
            <a:chExt cx="12192001" cy="6860936"/>
          </a:xfrm>
        </p:grpSpPr>
        <p:pic>
          <p:nvPicPr>
            <p:cNvPr id="250" name="Google Shape;250;p4"/>
            <p:cNvPicPr preferRelativeResize="0"/>
            <p:nvPr/>
          </p:nvPicPr>
          <p:blipFill rotWithShape="1">
            <a:blip r:embed="rId3">
              <a:alphaModFix/>
            </a:blip>
            <a:srcRect t="633" r="4673" b="4040"/>
            <a:stretch/>
          </p:blipFill>
          <p:spPr>
            <a:xfrm>
              <a:off x="-1" y="0"/>
              <a:ext cx="12192001" cy="6857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1" name="Google Shape;251;p4"/>
            <p:cNvSpPr/>
            <p:nvPr/>
          </p:nvSpPr>
          <p:spPr>
            <a:xfrm>
              <a:off x="4427620" y="6339443"/>
              <a:ext cx="834190" cy="521493"/>
            </a:xfrm>
            <a:prstGeom prst="rect">
              <a:avLst/>
            </a:prstGeom>
            <a:noFill/>
            <a:ln w="57150" cap="flat" cmpd="sng">
              <a:solidFill>
                <a:srgbClr val="FF00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4"/>
            <p:cNvSpPr/>
            <p:nvPr/>
          </p:nvSpPr>
          <p:spPr>
            <a:xfrm rot="2850956">
              <a:off x="5316902" y="5832726"/>
              <a:ext cx="481263" cy="57333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00F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4"/>
            <p:cNvSpPr/>
            <p:nvPr/>
          </p:nvSpPr>
          <p:spPr>
            <a:xfrm rot="-5400000">
              <a:off x="8897268" y="984822"/>
              <a:ext cx="481263" cy="57333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00F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4" name="Google Shape;254;p4"/>
          <p:cNvSpPr/>
          <p:nvPr/>
        </p:nvSpPr>
        <p:spPr>
          <a:xfrm>
            <a:off x="7178040" y="-34202"/>
            <a:ext cx="1965960" cy="5177702"/>
          </a:xfrm>
          <a:prstGeom prst="rect">
            <a:avLst/>
          </a:prstGeom>
          <a:noFill/>
          <a:ln w="57150" cap="flat" cmpd="sng">
            <a:solidFill>
              <a:srgbClr val="FF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5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5"/>
          <p:cNvSpPr txBox="1">
            <a:spLocks noGrp="1"/>
          </p:cNvSpPr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lang="en" sz="3375" b="1" dirty="0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Upcoming Informational Session</a:t>
            </a:r>
            <a:endParaRPr dirty="0"/>
          </a:p>
        </p:txBody>
      </p:sp>
      <p:grpSp>
        <p:nvGrpSpPr>
          <p:cNvPr id="263" name="Google Shape;263;p5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264" name="Google Shape;264;p5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4" name="Google Shape;284;p5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5"/>
          <p:cNvSpPr txBox="1">
            <a:spLocks noGrp="1"/>
          </p:cNvSpPr>
          <p:nvPr>
            <p:ph type="body" idx="1"/>
          </p:nvPr>
        </p:nvSpPr>
        <p:spPr>
          <a:xfrm>
            <a:off x="3967431" y="-3197"/>
            <a:ext cx="5012325" cy="4868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2850" dirty="0"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“So You Want to Present at a Conference?”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sz="1600" dirty="0"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+mn-lt"/>
              </a:rPr>
              <a:t>Do you have ideas that can start a conversation? Have you done research that you want to share? Is there a workshop you feel is invaluable for others to participate in? Using the CFP for the OWCA’s 2024 Virtual Conference, this event will review what a CFP asks and what a strong proposal contains. There will be time for a Q&amp;A as well as individual feedback on your proposal draft.</a:t>
            </a:r>
            <a:endParaRPr sz="1600" dirty="0">
              <a:solidFill>
                <a:schemeClr val="tx1"/>
              </a:solidFill>
              <a:highlight>
                <a:schemeClr val="lt1"/>
              </a:highlight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1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850" b="1" dirty="0"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Sep 22</a:t>
            </a:r>
            <a:r>
              <a:rPr lang="en" sz="2850" b="1" baseline="30000" dirty="0"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" sz="2850" b="1" dirty="0"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@ 2PM Eastern</a:t>
            </a:r>
            <a:endParaRPr sz="2850" b="1" dirty="0"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825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825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213</Words>
  <Application>Microsoft Macintosh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1_Office Theme</vt:lpstr>
      <vt:lpstr>Welcome to “Genres of the Job Market”  ft. Jill Dahlman and Andrea Hernandez Holm</vt:lpstr>
      <vt:lpstr>Thank you!</vt:lpstr>
      <vt:lpstr>Participation Guidelines</vt:lpstr>
      <vt:lpstr>How to find the chat panel in Zoom</vt:lpstr>
      <vt:lpstr>Upcoming Informational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“Perspectives on Asynchronous Tutoring”  ft. Mohsine Bensaid, Maura Grady, Laura Hardin Marshall, &amp; Sarah-Jean Watt</dc:title>
  <cp:lastModifiedBy>Bri Lafond</cp:lastModifiedBy>
  <cp:revision>2</cp:revision>
  <dcterms:modified xsi:type="dcterms:W3CDTF">2023-08-07T20:20:04Z</dcterms:modified>
</cp:coreProperties>
</file>