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13c945c77c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13c945c77c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13c945c77c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g213c945c77c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13c945c77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213c945c77c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4603d3e3fb_1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14603d3e3fb_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4a5e65494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g14a5e65494d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4603d3e3fb_1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14603d3e3fb_1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2191fcd82c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22191fcd82c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4603d3e3fb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g14603d3e3fb_1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2191fcd82c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g22191fcd82c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603d3e3f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14603d3e3f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4603d3e3fb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g14603d3e3fb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603d3e3fb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g14603d3e3fb_1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4603d3e3fb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14603d3e3fb_1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13c945c77c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g213c945c77c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13c945c77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213c945c77c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mailto:wcc@ashland.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mbensaid@ashland.edu" TargetMode="External"/><Relationship Id="rId5" Type="http://schemas.openxmlformats.org/officeDocument/2006/relationships/hyperlink" Target="mailto:mgrady3@ashland.edu" TargetMode="Externa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descr="cvr_seal_purple_ppt.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5" name="Google Shape;85;p13"/>
          <p:cNvSpPr txBox="1"/>
          <p:nvPr/>
        </p:nvSpPr>
        <p:spPr>
          <a:xfrm>
            <a:off x="612325" y="954321"/>
            <a:ext cx="7772400" cy="836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Font typeface="Arial"/>
              <a:buNone/>
            </a:pPr>
            <a:r>
              <a:rPr lang="en-US" sz="3000" b="1" dirty="0">
                <a:solidFill>
                  <a:schemeClr val="lt1"/>
                </a:solidFill>
                <a:effectLst>
                  <a:outerShdw blurRad="38100" dist="38100" dir="2700000" algn="tl">
                    <a:srgbClr val="000000">
                      <a:alpha val="43137"/>
                    </a:srgbClr>
                  </a:outerShdw>
                </a:effectLst>
              </a:rPr>
              <a:t>Perspectives on Asynchronous Tutoring</a:t>
            </a:r>
            <a:r>
              <a:rPr lang="en-US" sz="3000" b="1" dirty="0">
                <a:solidFill>
                  <a:schemeClr val="lt1"/>
                </a:solidFill>
              </a:rPr>
              <a:t>: The Case of the Writing &amp; Communication Center (WCC) </a:t>
            </a:r>
            <a:r>
              <a:rPr lang="en-US" sz="3000" b="1" dirty="0" err="1">
                <a:solidFill>
                  <a:schemeClr val="lt1"/>
                </a:solidFill>
              </a:rPr>
              <a:t>eTutoring</a:t>
            </a:r>
            <a:r>
              <a:rPr lang="en-US" sz="3000" b="1" dirty="0">
                <a:solidFill>
                  <a:schemeClr val="lt1"/>
                </a:solidFill>
              </a:rPr>
              <a:t> Service for Correctional Education</a:t>
            </a:r>
            <a:endParaRPr sz="3000" b="1" i="0" u="none" strike="noStrike" cap="none" dirty="0">
              <a:solidFill>
                <a:schemeClr val="lt1"/>
              </a:solidFill>
              <a:latin typeface="Arial"/>
              <a:ea typeface="Arial"/>
              <a:cs typeface="Arial"/>
              <a:sym typeface="Arial"/>
            </a:endParaRPr>
          </a:p>
        </p:txBody>
      </p:sp>
      <p:sp>
        <p:nvSpPr>
          <p:cNvPr id="86" name="Google Shape;86;p13"/>
          <p:cNvSpPr txBox="1"/>
          <p:nvPr/>
        </p:nvSpPr>
        <p:spPr>
          <a:xfrm>
            <a:off x="771525" y="4416942"/>
            <a:ext cx="77724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Arial"/>
              <a:buNone/>
            </a:pPr>
            <a:r>
              <a:rPr lang="en-US" sz="3000">
                <a:solidFill>
                  <a:srgbClr val="FFFF00"/>
                </a:solidFill>
              </a:rPr>
              <a:t>Dr. </a:t>
            </a:r>
            <a:r>
              <a:rPr lang="en-US" sz="3000" b="1">
                <a:solidFill>
                  <a:srgbClr val="FFFF00"/>
                </a:solidFill>
              </a:rPr>
              <a:t>Maura Grady</a:t>
            </a:r>
            <a:r>
              <a:rPr lang="en-US" sz="3000">
                <a:solidFill>
                  <a:srgbClr val="FFFF00"/>
                </a:solidFill>
              </a:rPr>
              <a:t>, Director of Composition</a:t>
            </a:r>
            <a:br>
              <a:rPr lang="en-US" sz="3000">
                <a:solidFill>
                  <a:srgbClr val="FFFF00"/>
                </a:solidFill>
              </a:rPr>
            </a:br>
            <a:r>
              <a:rPr lang="en-US" sz="3000" b="1">
                <a:solidFill>
                  <a:srgbClr val="FFFF00"/>
                </a:solidFill>
              </a:rPr>
              <a:t>Mohsine Bensaid</a:t>
            </a:r>
            <a:r>
              <a:rPr lang="en-US" sz="3000">
                <a:solidFill>
                  <a:srgbClr val="FFFF00"/>
                </a:solidFill>
              </a:rPr>
              <a:t>, WCC Director</a:t>
            </a:r>
            <a:endParaRPr sz="3000" b="0" i="0" u="none" strike="noStrike" cap="none">
              <a:solidFill>
                <a:srgbClr val="FFFF00"/>
              </a:solidFill>
              <a:latin typeface="Arial"/>
              <a:ea typeface="Arial"/>
              <a:cs typeface="Arial"/>
              <a:sym typeface="Aria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2"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8" name="Google Shape;148;p22"/>
          <p:cNvSpPr txBox="1">
            <a:spLocks noGrp="1"/>
          </p:cNvSpPr>
          <p:nvPr>
            <p:ph type="ctrTitle"/>
          </p:nvPr>
        </p:nvSpPr>
        <p:spPr>
          <a:xfrm>
            <a:off x="415300" y="1541300"/>
            <a:ext cx="3177000" cy="117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2900" b="1">
                <a:latin typeface="Arial"/>
                <a:ea typeface="Arial"/>
                <a:cs typeface="Arial"/>
                <a:sym typeface="Arial"/>
              </a:rPr>
              <a:t>Student Request Form</a:t>
            </a:r>
            <a:endParaRPr sz="2900" b="1" i="0" u="none" strike="noStrike" cap="none">
              <a:solidFill>
                <a:schemeClr val="dk1"/>
              </a:solidFill>
              <a:latin typeface="Arial"/>
              <a:ea typeface="Arial"/>
              <a:cs typeface="Arial"/>
              <a:sym typeface="Arial"/>
            </a:endParaRPr>
          </a:p>
        </p:txBody>
      </p:sp>
      <p:pic>
        <p:nvPicPr>
          <p:cNvPr id="149" name="Google Shape;149;p22"/>
          <p:cNvPicPr preferRelativeResize="0"/>
          <p:nvPr/>
        </p:nvPicPr>
        <p:blipFill>
          <a:blip r:embed="rId4">
            <a:alphaModFix/>
          </a:blip>
          <a:stretch>
            <a:fillRect/>
          </a:stretch>
        </p:blipFill>
        <p:spPr>
          <a:xfrm>
            <a:off x="3899375" y="244725"/>
            <a:ext cx="5244625" cy="6420826"/>
          </a:xfrm>
          <a:prstGeom prst="rect">
            <a:avLst/>
          </a:prstGeom>
          <a:noFill/>
          <a:ln>
            <a:noFill/>
          </a:ln>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55" name="Google Shape;155;p23"/>
          <p:cNvSpPr txBox="1">
            <a:spLocks noGrp="1"/>
          </p:cNvSpPr>
          <p:nvPr>
            <p:ph type="ctrTitle"/>
          </p:nvPr>
        </p:nvSpPr>
        <p:spPr>
          <a:xfrm>
            <a:off x="415300" y="1541300"/>
            <a:ext cx="3177000" cy="117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2900" b="1">
                <a:latin typeface="Arial"/>
                <a:ea typeface="Arial"/>
                <a:cs typeface="Arial"/>
                <a:sym typeface="Arial"/>
              </a:rPr>
              <a:t>WCOnline Student Request</a:t>
            </a:r>
            <a:endParaRPr sz="2900" b="1" i="0" u="none" strike="noStrike" cap="none">
              <a:solidFill>
                <a:schemeClr val="dk1"/>
              </a:solidFill>
              <a:latin typeface="Arial"/>
              <a:ea typeface="Arial"/>
              <a:cs typeface="Arial"/>
              <a:sym typeface="Arial"/>
            </a:endParaRPr>
          </a:p>
        </p:txBody>
      </p:sp>
      <p:pic>
        <p:nvPicPr>
          <p:cNvPr id="156" name="Google Shape;156;p23"/>
          <p:cNvPicPr preferRelativeResize="0"/>
          <p:nvPr/>
        </p:nvPicPr>
        <p:blipFill>
          <a:blip r:embed="rId4">
            <a:alphaModFix/>
          </a:blip>
          <a:stretch>
            <a:fillRect/>
          </a:stretch>
        </p:blipFill>
        <p:spPr>
          <a:xfrm>
            <a:off x="3592300" y="298125"/>
            <a:ext cx="5551699" cy="6559875"/>
          </a:xfrm>
          <a:prstGeom prst="rect">
            <a:avLst/>
          </a:prstGeom>
          <a:noFill/>
          <a:ln>
            <a:noFill/>
          </a:ln>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4"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62" name="Google Shape;162;p24"/>
          <p:cNvSpPr txBox="1">
            <a:spLocks noGrp="1"/>
          </p:cNvSpPr>
          <p:nvPr>
            <p:ph type="ctrTitle"/>
          </p:nvPr>
        </p:nvSpPr>
        <p:spPr>
          <a:xfrm>
            <a:off x="5781575" y="298125"/>
            <a:ext cx="3177000" cy="117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2900" b="1">
                <a:latin typeface="Arial"/>
                <a:ea typeface="Arial"/>
                <a:cs typeface="Arial"/>
                <a:sym typeface="Arial"/>
              </a:rPr>
              <a:t>WCOnline Client Report Form</a:t>
            </a:r>
            <a:endParaRPr sz="2900" b="1" i="0" u="none" strike="noStrike" cap="none">
              <a:solidFill>
                <a:schemeClr val="dk1"/>
              </a:solidFill>
              <a:latin typeface="Arial"/>
              <a:ea typeface="Arial"/>
              <a:cs typeface="Arial"/>
              <a:sym typeface="Arial"/>
            </a:endParaRPr>
          </a:p>
        </p:txBody>
      </p:sp>
      <p:pic>
        <p:nvPicPr>
          <p:cNvPr id="163" name="Google Shape;163;p24"/>
          <p:cNvPicPr preferRelativeResize="0"/>
          <p:nvPr/>
        </p:nvPicPr>
        <p:blipFill>
          <a:blip r:embed="rId4">
            <a:alphaModFix/>
          </a:blip>
          <a:stretch>
            <a:fillRect/>
          </a:stretch>
        </p:blipFill>
        <p:spPr>
          <a:xfrm>
            <a:off x="122075" y="404925"/>
            <a:ext cx="5499299" cy="6007000"/>
          </a:xfrm>
          <a:prstGeom prst="rect">
            <a:avLst/>
          </a:prstGeom>
          <a:noFill/>
          <a:ln>
            <a:noFill/>
          </a:ln>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25" descr="seal_pp_slide.jpg"/>
          <p:cNvPicPr preferRelativeResize="0"/>
          <p:nvPr/>
        </p:nvPicPr>
        <p:blipFill rotWithShape="1">
          <a:blip r:embed="rId3">
            <a:alphaModFix/>
          </a:blip>
          <a:srcRect/>
          <a:stretch/>
        </p:blipFill>
        <p:spPr>
          <a:xfrm>
            <a:off x="-71450" y="-457200"/>
            <a:ext cx="9144000" cy="6858000"/>
          </a:xfrm>
          <a:prstGeom prst="rect">
            <a:avLst/>
          </a:prstGeom>
          <a:noFill/>
          <a:ln>
            <a:noFill/>
          </a:ln>
        </p:spPr>
      </p:pic>
      <p:sp>
        <p:nvSpPr>
          <p:cNvPr id="169" name="Google Shape;169;p25"/>
          <p:cNvSpPr txBox="1">
            <a:spLocks noGrp="1"/>
          </p:cNvSpPr>
          <p:nvPr>
            <p:ph type="ctrTitle"/>
          </p:nvPr>
        </p:nvSpPr>
        <p:spPr>
          <a:xfrm>
            <a:off x="600075" y="0"/>
            <a:ext cx="82152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3900" b="1">
                <a:latin typeface="Arial"/>
                <a:ea typeface="Arial"/>
                <a:cs typeface="Arial"/>
                <a:sym typeface="Arial"/>
              </a:rPr>
              <a:t>Student Feedback</a:t>
            </a:r>
            <a:endParaRPr sz="3900" b="1" i="0" u="none" strike="noStrike" cap="none">
              <a:solidFill>
                <a:schemeClr val="dk1"/>
              </a:solidFill>
              <a:latin typeface="Arial"/>
              <a:ea typeface="Arial"/>
              <a:cs typeface="Arial"/>
              <a:sym typeface="Arial"/>
            </a:endParaRPr>
          </a:p>
        </p:txBody>
      </p:sp>
      <p:sp>
        <p:nvSpPr>
          <p:cNvPr id="170" name="Google Shape;170;p25"/>
          <p:cNvSpPr txBox="1"/>
          <p:nvPr/>
        </p:nvSpPr>
        <p:spPr>
          <a:xfrm>
            <a:off x="500050" y="2105500"/>
            <a:ext cx="7772400" cy="2553600"/>
          </a:xfrm>
          <a:prstGeom prst="rect">
            <a:avLst/>
          </a:prstGeom>
          <a:no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0"/>
              </a:spcAft>
              <a:buNone/>
            </a:pPr>
            <a:r>
              <a:rPr lang="en-US" sz="18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“I really appreciated having this resource available. We don't have many resources, so being able to ask questions with a prompt reply is invaluable to us as inmates.” </a:t>
            </a:r>
            <a:endParaRPr sz="24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r>
              <a:rPr lang="en-US" sz="18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“I was very impressed with the system. The E tutor was quick in her reply to any request. She was kind and encouraging as well. For an English student, encouragement is needed during the writing process. Great resource! She also helped me gain a better understanding of thesis statements as well.”</a:t>
            </a:r>
            <a:endParaRPr sz="24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endParaRPr sz="1800">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endParaRPr sz="1800">
              <a:solidFill>
                <a:schemeClr val="dk1"/>
              </a:solidFill>
              <a:latin typeface="Calibri"/>
              <a:ea typeface="Calibri"/>
              <a:cs typeface="Calibri"/>
              <a:sym typeface="Calibri"/>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seal_pp_slide.jpg"/>
          <p:cNvPicPr preferRelativeResize="0"/>
          <p:nvPr/>
        </p:nvPicPr>
        <p:blipFill rotWithShape="1">
          <a:blip r:embed="rId3">
            <a:alphaModFix/>
          </a:blip>
          <a:srcRect/>
          <a:stretch/>
        </p:blipFill>
        <p:spPr>
          <a:xfrm>
            <a:off x="-71450" y="-457200"/>
            <a:ext cx="9144000" cy="6858000"/>
          </a:xfrm>
          <a:prstGeom prst="rect">
            <a:avLst/>
          </a:prstGeom>
          <a:noFill/>
          <a:ln>
            <a:noFill/>
          </a:ln>
        </p:spPr>
      </p:pic>
      <p:sp>
        <p:nvSpPr>
          <p:cNvPr id="176" name="Google Shape;176;p26"/>
          <p:cNvSpPr txBox="1">
            <a:spLocks noGrp="1"/>
          </p:cNvSpPr>
          <p:nvPr>
            <p:ph type="ctrTitle"/>
          </p:nvPr>
        </p:nvSpPr>
        <p:spPr>
          <a:xfrm>
            <a:off x="600075" y="0"/>
            <a:ext cx="82152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3900" b="1">
                <a:latin typeface="Arial"/>
                <a:ea typeface="Arial"/>
                <a:cs typeface="Arial"/>
                <a:sym typeface="Arial"/>
              </a:rPr>
              <a:t>Student Feedback (Cont’d)</a:t>
            </a:r>
            <a:endParaRPr sz="3900" b="1" i="0" u="none" strike="noStrike" cap="none">
              <a:solidFill>
                <a:schemeClr val="dk1"/>
              </a:solidFill>
              <a:latin typeface="Arial"/>
              <a:ea typeface="Arial"/>
              <a:cs typeface="Arial"/>
              <a:sym typeface="Arial"/>
            </a:endParaRPr>
          </a:p>
        </p:txBody>
      </p:sp>
      <p:sp>
        <p:nvSpPr>
          <p:cNvPr id="177" name="Google Shape;177;p26"/>
          <p:cNvSpPr txBox="1"/>
          <p:nvPr/>
        </p:nvSpPr>
        <p:spPr>
          <a:xfrm>
            <a:off x="500050" y="1435800"/>
            <a:ext cx="7772400" cy="3223200"/>
          </a:xfrm>
          <a:prstGeom prst="rect">
            <a:avLst/>
          </a:prstGeom>
          <a:no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“I did not have to use the E-tutoring service this semester. I felt I had a good understanding of the course, but I felt good knowing there was help available if I needed it.” </a:t>
            </a:r>
            <a:endParaRPr sz="2400">
              <a:solidFill>
                <a:schemeClr val="dk1"/>
              </a:solidFill>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Font typeface="Arial"/>
              <a:buNone/>
            </a:pPr>
            <a:r>
              <a:rPr lang="en-US" sz="18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“I did not utilize the E-tutor for English 101, hopefully it will be available in English 102.”</a:t>
            </a:r>
            <a:endParaRPr sz="2400">
              <a:solidFill>
                <a:schemeClr val="dk1"/>
              </a:solidFill>
              <a:latin typeface="Calibri"/>
              <a:ea typeface="Calibri"/>
              <a:cs typeface="Calibri"/>
              <a:sym typeface="Calibri"/>
            </a:endParaRPr>
          </a:p>
          <a:p>
            <a:pPr marL="0" lvl="0" indent="0" algn="l" rtl="0">
              <a:lnSpc>
                <a:spcPct val="107916"/>
              </a:lnSpc>
              <a:spcBef>
                <a:spcPts val="800"/>
              </a:spcBef>
              <a:spcAft>
                <a:spcPts val="0"/>
              </a:spcAft>
              <a:buNone/>
            </a:pPr>
            <a:endParaRPr sz="1800">
              <a:solidFill>
                <a:schemeClr val="dk1"/>
              </a:solidFill>
              <a:latin typeface="Calibri"/>
              <a:ea typeface="Calibri"/>
              <a:cs typeface="Calibri"/>
              <a:sym typeface="Calibri"/>
            </a:endParaRPr>
          </a:p>
          <a:p>
            <a:pPr marL="0" lvl="0" indent="0" algn="l" rtl="0">
              <a:lnSpc>
                <a:spcPct val="107916"/>
              </a:lnSpc>
              <a:spcBef>
                <a:spcPts val="800"/>
              </a:spcBef>
              <a:spcAft>
                <a:spcPts val="800"/>
              </a:spcAft>
              <a:buNone/>
            </a:pPr>
            <a:endParaRPr sz="1800">
              <a:solidFill>
                <a:schemeClr val="dk1"/>
              </a:solidFill>
              <a:latin typeface="Calibri"/>
              <a:ea typeface="Calibri"/>
              <a:cs typeface="Calibri"/>
              <a:sym typeface="Calibri"/>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7"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3" name="Google Shape;183;p27"/>
          <p:cNvSpPr txBox="1">
            <a:spLocks noGrp="1"/>
          </p:cNvSpPr>
          <p:nvPr>
            <p:ph type="ctrTitle"/>
          </p:nvPr>
        </p:nvSpPr>
        <p:spPr>
          <a:xfrm>
            <a:off x="685800" y="529175"/>
            <a:ext cx="82152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3900" b="1">
                <a:latin typeface="Arial"/>
                <a:ea typeface="Arial"/>
                <a:cs typeface="Arial"/>
                <a:sym typeface="Arial"/>
              </a:rPr>
              <a:t>Q &amp; A</a:t>
            </a:r>
            <a:endParaRPr sz="3900" b="1" i="0" u="none" strike="noStrike" cap="none">
              <a:solidFill>
                <a:schemeClr val="dk1"/>
              </a:solidFill>
              <a:latin typeface="Arial"/>
              <a:ea typeface="Arial"/>
              <a:cs typeface="Arial"/>
              <a:sym typeface="Arial"/>
            </a:endParaRPr>
          </a:p>
        </p:txBody>
      </p:sp>
      <p:sp>
        <p:nvSpPr>
          <p:cNvPr id="184" name="Google Shape;184;p27"/>
          <p:cNvSpPr txBox="1"/>
          <p:nvPr/>
        </p:nvSpPr>
        <p:spPr>
          <a:xfrm>
            <a:off x="685800" y="2043675"/>
            <a:ext cx="7772400" cy="3543900"/>
          </a:xfrm>
          <a:prstGeom prst="rect">
            <a:avLst/>
          </a:prstGeom>
          <a:no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800"/>
              </a:spcAft>
              <a:buNone/>
            </a:pPr>
            <a:endParaRPr sz="1800">
              <a:solidFill>
                <a:schemeClr val="dk1"/>
              </a:solidFill>
              <a:latin typeface="Calibri"/>
              <a:ea typeface="Calibri"/>
              <a:cs typeface="Calibri"/>
              <a:sym typeface="Calibri"/>
            </a:endParaRPr>
          </a:p>
        </p:txBody>
      </p:sp>
      <p:pic>
        <p:nvPicPr>
          <p:cNvPr id="185" name="Google Shape;185;p27"/>
          <p:cNvPicPr preferRelativeResize="0"/>
          <p:nvPr/>
        </p:nvPicPr>
        <p:blipFill>
          <a:blip r:embed="rId4">
            <a:alphaModFix/>
          </a:blip>
          <a:stretch>
            <a:fillRect/>
          </a:stretch>
        </p:blipFill>
        <p:spPr>
          <a:xfrm>
            <a:off x="1362975" y="1520925"/>
            <a:ext cx="6743225" cy="4066650"/>
          </a:xfrm>
          <a:prstGeom prst="rect">
            <a:avLst/>
          </a:prstGeom>
          <a:noFill/>
          <a:ln>
            <a:noFill/>
          </a:ln>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8"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91" name="Google Shape;191;p28"/>
          <p:cNvSpPr txBox="1">
            <a:spLocks noGrp="1"/>
          </p:cNvSpPr>
          <p:nvPr>
            <p:ph type="ctrTitle"/>
          </p:nvPr>
        </p:nvSpPr>
        <p:spPr>
          <a:xfrm>
            <a:off x="685800" y="529175"/>
            <a:ext cx="82152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3900" b="1">
                <a:latin typeface="Arial"/>
                <a:ea typeface="Arial"/>
                <a:cs typeface="Arial"/>
                <a:sym typeface="Arial"/>
              </a:rPr>
              <a:t>Our Questions</a:t>
            </a:r>
            <a:endParaRPr sz="3900" b="1" i="0" u="none" strike="noStrike" cap="none">
              <a:solidFill>
                <a:schemeClr val="dk1"/>
              </a:solidFill>
              <a:latin typeface="Arial"/>
              <a:ea typeface="Arial"/>
              <a:cs typeface="Arial"/>
              <a:sym typeface="Arial"/>
            </a:endParaRPr>
          </a:p>
        </p:txBody>
      </p:sp>
      <p:sp>
        <p:nvSpPr>
          <p:cNvPr id="192" name="Google Shape;192;p28"/>
          <p:cNvSpPr txBox="1"/>
          <p:nvPr/>
        </p:nvSpPr>
        <p:spPr>
          <a:xfrm>
            <a:off x="685800" y="2043675"/>
            <a:ext cx="7772400" cy="3543900"/>
          </a:xfrm>
          <a:prstGeom prst="rect">
            <a:avLst/>
          </a:prstGeom>
          <a:noFill/>
          <a:ln>
            <a:noFill/>
          </a:ln>
        </p:spPr>
        <p:txBody>
          <a:bodyPr spcFirstLastPara="1" wrap="square" lIns="91425" tIns="45700" rIns="91425" bIns="45700" anchor="ctr" anchorCtr="0">
            <a:noAutofit/>
          </a:bodyPr>
          <a:lstStyle/>
          <a:p>
            <a:pPr marL="0" lvl="0" indent="0" algn="l" rtl="0">
              <a:lnSpc>
                <a:spcPct val="107916"/>
              </a:lnSpc>
              <a:spcBef>
                <a:spcPts val="0"/>
              </a:spcBef>
              <a:spcAft>
                <a:spcPts val="800"/>
              </a:spcAft>
              <a:buNone/>
            </a:pPr>
            <a:endParaRPr sz="1800">
              <a:solidFill>
                <a:schemeClr val="dk1"/>
              </a:solidFill>
              <a:latin typeface="Calibri"/>
              <a:ea typeface="Calibri"/>
              <a:cs typeface="Calibri"/>
              <a:sym typeface="Calibri"/>
            </a:endParaRPr>
          </a:p>
        </p:txBody>
      </p:sp>
      <p:sp>
        <p:nvSpPr>
          <p:cNvPr id="193" name="Google Shape;193;p28"/>
          <p:cNvSpPr txBox="1"/>
          <p:nvPr/>
        </p:nvSpPr>
        <p:spPr>
          <a:xfrm>
            <a:off x="671050" y="1639750"/>
            <a:ext cx="7862400" cy="29553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AutoNum type="arabicParenR"/>
            </a:pPr>
            <a:r>
              <a:rPr lang="en-US" sz="2000">
                <a:latin typeface="Calibri"/>
                <a:ea typeface="Calibri"/>
                <a:cs typeface="Calibri"/>
                <a:sym typeface="Calibri"/>
              </a:rPr>
              <a:t>Have you had any experience providing asynchronous support to students with limited access to technology? What measures have you taken to overcome this challenge (or similar challenges)?</a:t>
            </a:r>
            <a:br>
              <a:rPr lang="en-US" sz="2000">
                <a:latin typeface="Calibri"/>
                <a:ea typeface="Calibri"/>
                <a:cs typeface="Calibri"/>
                <a:sym typeface="Calibri"/>
              </a:rPr>
            </a:b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arenR"/>
            </a:pPr>
            <a:r>
              <a:rPr lang="en-US" sz="2000">
                <a:latin typeface="Calibri"/>
                <a:ea typeface="Calibri"/>
                <a:cs typeface="Calibri"/>
                <a:sym typeface="Calibri"/>
              </a:rPr>
              <a:t>Have you employed other forms of asynchronous feedback (e.g. audio or video feedback) to accommodate diverse needs? </a:t>
            </a:r>
            <a:br>
              <a:rPr lang="en-US" sz="2000">
                <a:latin typeface="Calibri"/>
                <a:ea typeface="Calibri"/>
                <a:cs typeface="Calibri"/>
                <a:sym typeface="Calibri"/>
              </a:rPr>
            </a:br>
            <a:endParaRPr sz="2000">
              <a:latin typeface="Calibri"/>
              <a:ea typeface="Calibri"/>
              <a:cs typeface="Calibri"/>
              <a:sym typeface="Calibri"/>
            </a:endParaRPr>
          </a:p>
          <a:p>
            <a:pPr marL="457200" lvl="0" indent="-355600" algn="l" rtl="0">
              <a:spcBef>
                <a:spcPts val="0"/>
              </a:spcBef>
              <a:spcAft>
                <a:spcPts val="0"/>
              </a:spcAft>
              <a:buSzPts val="2000"/>
              <a:buFont typeface="Calibri"/>
              <a:buAutoNum type="arabicParenR"/>
            </a:pPr>
            <a:r>
              <a:rPr lang="en-US" sz="2000">
                <a:latin typeface="Calibri"/>
                <a:ea typeface="Calibri"/>
                <a:cs typeface="Calibri"/>
                <a:sym typeface="Calibri"/>
              </a:rPr>
              <a:t> Do you know of any opportunities for funding asynchronous tutoring services? </a:t>
            </a:r>
            <a:endParaRPr sz="2000">
              <a:latin typeface="Calibri"/>
              <a:ea typeface="Calibri"/>
              <a:cs typeface="Calibri"/>
              <a:sym typeface="Calibri"/>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9"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99" name="Google Shape;199;p29"/>
          <p:cNvPicPr preferRelativeResize="0"/>
          <p:nvPr/>
        </p:nvPicPr>
        <p:blipFill rotWithShape="1">
          <a:blip r:embed="rId4">
            <a:alphaModFix/>
          </a:blip>
          <a:srcRect r="-1543" b="2610"/>
          <a:stretch/>
        </p:blipFill>
        <p:spPr>
          <a:xfrm>
            <a:off x="3966100" y="444775"/>
            <a:ext cx="4728351" cy="4878075"/>
          </a:xfrm>
          <a:prstGeom prst="rect">
            <a:avLst/>
          </a:prstGeom>
          <a:noFill/>
          <a:ln>
            <a:noFill/>
          </a:ln>
        </p:spPr>
      </p:pic>
      <p:sp>
        <p:nvSpPr>
          <p:cNvPr id="200" name="Google Shape;200;p29"/>
          <p:cNvSpPr txBox="1"/>
          <p:nvPr/>
        </p:nvSpPr>
        <p:spPr>
          <a:xfrm>
            <a:off x="307525" y="1601150"/>
            <a:ext cx="3330900" cy="210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mgrady3@ashland.edu</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mbensaid@ashland.edu</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wcc@ashland.edu</a:t>
            </a:r>
            <a:r>
              <a:rPr lang="en-US"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2" name="Google Shape;92;p14"/>
          <p:cNvSpPr txBox="1">
            <a:spLocks noGrp="1"/>
          </p:cNvSpPr>
          <p:nvPr>
            <p:ph type="ctrTitle"/>
          </p:nvPr>
        </p:nvSpPr>
        <p:spPr>
          <a:xfrm>
            <a:off x="685800" y="529175"/>
            <a:ext cx="7772400" cy="144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000" b="1">
                <a:latin typeface="Arial"/>
                <a:ea typeface="Arial"/>
                <a:cs typeface="Arial"/>
                <a:sym typeface="Arial"/>
              </a:rPr>
              <a:t>Who are we/our students?</a:t>
            </a:r>
            <a:endParaRPr sz="4000" b="1" i="0" u="none" strike="noStrike" cap="none">
              <a:solidFill>
                <a:schemeClr val="dk1"/>
              </a:solidFill>
              <a:latin typeface="Arial"/>
              <a:ea typeface="Arial"/>
              <a:cs typeface="Arial"/>
              <a:sym typeface="Arial"/>
            </a:endParaRPr>
          </a:p>
        </p:txBody>
      </p:sp>
      <p:sp>
        <p:nvSpPr>
          <p:cNvPr id="93" name="Google Shape;93;p14"/>
          <p:cNvSpPr txBox="1"/>
          <p:nvPr/>
        </p:nvSpPr>
        <p:spPr>
          <a:xfrm>
            <a:off x="685800" y="1756675"/>
            <a:ext cx="7772400" cy="3611700"/>
          </a:xfrm>
          <a:prstGeom prst="rect">
            <a:avLst/>
          </a:prstGeom>
          <a:noFill/>
          <a:ln>
            <a:noFill/>
          </a:ln>
        </p:spPr>
        <p:txBody>
          <a:bodyPr spcFirstLastPara="1" wrap="square" lIns="91425" tIns="45700" rIns="91425" bIns="45700" anchor="ctr" anchorCtr="0">
            <a:noAutofit/>
          </a:bodyPr>
          <a:lstStyle/>
          <a:p>
            <a:pPr marL="457200" marR="0" lvl="0" indent="-342900" algn="l" rtl="0">
              <a:spcBef>
                <a:spcPts val="0"/>
              </a:spcBef>
              <a:spcAft>
                <a:spcPts val="0"/>
              </a:spcAft>
              <a:buClr>
                <a:schemeClr val="dk1"/>
              </a:buClr>
              <a:buSzPts val="1800"/>
              <a:buChar char="●"/>
            </a:pPr>
            <a:r>
              <a:rPr lang="en-US" sz="1800">
                <a:solidFill>
                  <a:schemeClr val="dk1"/>
                </a:solidFill>
              </a:rPr>
              <a:t>Ashland University has the longest continuously operating higher education in prion program in the US (since 1964)</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approx. 3,000 students taking online classes through either Corrections Blackboard or Lantern (Canvas-based) on special tablets (kiosks) or laptops (LAN)</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Students have no access to web-based internet </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Associate’s and Bachelor’s degrees available in several majors with General Education requirements.</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We serve 13 states and the District of Columbia; 4 time zones</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457200" marR="0" lvl="0" indent="0" algn="l" rtl="0">
              <a:spcBef>
                <a:spcPts val="0"/>
              </a:spcBef>
              <a:spcAft>
                <a:spcPts val="0"/>
              </a:spcAft>
              <a:buNone/>
            </a:pPr>
            <a:endParaRPr sz="1800">
              <a:solidFill>
                <a:schemeClr val="dk1"/>
              </a:solidFill>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5"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9" name="Google Shape;99;p15"/>
          <p:cNvSpPr txBox="1">
            <a:spLocks noGrp="1"/>
          </p:cNvSpPr>
          <p:nvPr>
            <p:ph type="ctrTitle"/>
          </p:nvPr>
        </p:nvSpPr>
        <p:spPr>
          <a:xfrm>
            <a:off x="685800" y="529174"/>
            <a:ext cx="7772400" cy="1830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000" b="1">
                <a:latin typeface="Arial"/>
                <a:ea typeface="Arial"/>
                <a:cs typeface="Arial"/>
                <a:sym typeface="Arial"/>
              </a:rPr>
              <a:t>Why Writing &amp; Communication eTutoring for students in online classes in prisons?</a:t>
            </a:r>
            <a:endParaRPr sz="4000" b="1" i="0" u="none" strike="noStrike" cap="none">
              <a:solidFill>
                <a:schemeClr val="dk1"/>
              </a:solidFill>
              <a:latin typeface="Arial"/>
              <a:ea typeface="Arial"/>
              <a:cs typeface="Arial"/>
              <a:sym typeface="Arial"/>
            </a:endParaRPr>
          </a:p>
        </p:txBody>
      </p:sp>
      <p:sp>
        <p:nvSpPr>
          <p:cNvPr id="100" name="Google Shape;100;p15"/>
          <p:cNvSpPr txBox="1"/>
          <p:nvPr/>
        </p:nvSpPr>
        <p:spPr>
          <a:xfrm>
            <a:off x="685800" y="3316700"/>
            <a:ext cx="7772400" cy="1830900"/>
          </a:xfrm>
          <a:prstGeom prst="rect">
            <a:avLst/>
          </a:prstGeom>
          <a:noFill/>
          <a:ln>
            <a:noFill/>
          </a:ln>
        </p:spPr>
        <p:txBody>
          <a:bodyPr spcFirstLastPara="1" wrap="square" lIns="91425" tIns="45700" rIns="91425" bIns="45700" anchor="ctr" anchorCtr="0">
            <a:noAutofit/>
          </a:bodyPr>
          <a:lstStyle/>
          <a:p>
            <a:pPr marL="457200" marR="0" lvl="0" indent="-342900" algn="l" rtl="0">
              <a:spcBef>
                <a:spcPts val="0"/>
              </a:spcBef>
              <a:spcAft>
                <a:spcPts val="0"/>
              </a:spcAft>
              <a:buClr>
                <a:schemeClr val="dk1"/>
              </a:buClr>
              <a:buSzPts val="1800"/>
              <a:buFont typeface="Arial"/>
              <a:buChar char="●"/>
            </a:pPr>
            <a:r>
              <a:rPr lang="en-US" sz="1800" b="1">
                <a:solidFill>
                  <a:schemeClr val="dk1"/>
                </a:solidFill>
              </a:rPr>
              <a:t>Solid model:</a:t>
            </a:r>
            <a:r>
              <a:rPr lang="en-US" sz="1800">
                <a:solidFill>
                  <a:schemeClr val="dk1"/>
                </a:solidFill>
              </a:rPr>
              <a:t> Math eTutoring had a positive response and served as a guideline, esp. for content-based programs.</a:t>
            </a:r>
            <a:endParaRPr sz="1800">
              <a:solidFill>
                <a:schemeClr val="dk1"/>
              </a:solidFill>
            </a:endParaRPr>
          </a:p>
          <a:p>
            <a:pPr marL="457200" marR="0" lvl="0" indent="-342900" algn="l" rtl="0">
              <a:spcBef>
                <a:spcPts val="0"/>
              </a:spcBef>
              <a:spcAft>
                <a:spcPts val="0"/>
              </a:spcAft>
              <a:buClr>
                <a:schemeClr val="dk1"/>
              </a:buClr>
              <a:buSzPts val="1800"/>
              <a:buFont typeface="Arial"/>
              <a:buChar char="●"/>
            </a:pPr>
            <a:r>
              <a:rPr lang="en-US" sz="1800" b="1">
                <a:solidFill>
                  <a:schemeClr val="dk1"/>
                </a:solidFill>
              </a:rPr>
              <a:t>Parity of services:</a:t>
            </a:r>
            <a:r>
              <a:rPr lang="en-US" sz="1800">
                <a:solidFill>
                  <a:schemeClr val="dk1"/>
                </a:solidFill>
              </a:rPr>
              <a:t> Students in main campus and traditional online classes have access to the Writing and Communication Center (WCC)</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b="1">
                <a:solidFill>
                  <a:schemeClr val="dk1"/>
                </a:solidFill>
              </a:rPr>
              <a:t>Building a skill foundation: </a:t>
            </a:r>
            <a:r>
              <a:rPr lang="en-US" sz="1800">
                <a:solidFill>
                  <a:schemeClr val="dk1"/>
                </a:solidFill>
              </a:rPr>
              <a:t>The courses in English and communication build foundational skills and knowledge that prepare students for other classes and contexts</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b="1">
                <a:solidFill>
                  <a:schemeClr val="dk1"/>
                </a:solidFill>
              </a:rPr>
              <a:t>Another resource for learning:</a:t>
            </a:r>
            <a:r>
              <a:rPr lang="en-US" sz="1800">
                <a:solidFill>
                  <a:schemeClr val="dk1"/>
                </a:solidFill>
              </a:rPr>
              <a:t> The students have access to their professors through their courses but often have additional questions</a:t>
            </a: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457200" marR="0" lvl="0" indent="0" algn="l" rtl="0">
              <a:spcBef>
                <a:spcPts val="0"/>
              </a:spcBef>
              <a:spcAft>
                <a:spcPts val="0"/>
              </a:spcAft>
              <a:buNone/>
            </a:pPr>
            <a:endParaRPr sz="1800">
              <a:solidFill>
                <a:schemeClr val="dk1"/>
              </a:solidFill>
            </a:endParaRPr>
          </a:p>
          <a:p>
            <a:pPr marL="457200" marR="0" lvl="0" indent="0" algn="l" rtl="0">
              <a:spcBef>
                <a:spcPts val="0"/>
              </a:spcBef>
              <a:spcAft>
                <a:spcPts val="0"/>
              </a:spcAft>
              <a:buNone/>
            </a:pPr>
            <a:endParaRPr sz="1800">
              <a:solidFill>
                <a:schemeClr val="dk1"/>
              </a:solidFill>
            </a:endParaRP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6"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6" name="Google Shape;106;p16"/>
          <p:cNvSpPr txBox="1">
            <a:spLocks noGrp="1"/>
          </p:cNvSpPr>
          <p:nvPr>
            <p:ph type="ctrTitle"/>
          </p:nvPr>
        </p:nvSpPr>
        <p:spPr>
          <a:xfrm>
            <a:off x="685800" y="529169"/>
            <a:ext cx="77724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b="1">
                <a:latin typeface="Arial"/>
                <a:ea typeface="Arial"/>
                <a:cs typeface="Arial"/>
                <a:sym typeface="Arial"/>
              </a:rPr>
              <a:t>How does WCC eTutoring work?</a:t>
            </a:r>
            <a:endParaRPr b="1" i="0" u="none" strike="noStrike" cap="none">
              <a:solidFill>
                <a:schemeClr val="dk1"/>
              </a:solidFill>
              <a:latin typeface="Arial"/>
              <a:ea typeface="Arial"/>
              <a:cs typeface="Arial"/>
              <a:sym typeface="Arial"/>
            </a:endParaRPr>
          </a:p>
        </p:txBody>
      </p:sp>
      <p:sp>
        <p:nvSpPr>
          <p:cNvPr id="107" name="Google Shape;107;p16"/>
          <p:cNvSpPr txBox="1"/>
          <p:nvPr/>
        </p:nvSpPr>
        <p:spPr>
          <a:xfrm>
            <a:off x="685800" y="1937375"/>
            <a:ext cx="7772400" cy="3336000"/>
          </a:xfrm>
          <a:prstGeom prst="rect">
            <a:avLst/>
          </a:prstGeom>
          <a:noFill/>
          <a:ln>
            <a:noFill/>
          </a:ln>
        </p:spPr>
        <p:txBody>
          <a:bodyPr spcFirstLastPara="1" wrap="square" lIns="91425" tIns="45700" rIns="91425" bIns="45700" anchor="ctr" anchorCtr="0">
            <a:noAutofit/>
          </a:bodyPr>
          <a:lstStyle/>
          <a:p>
            <a:pPr marL="457200" marR="0" lvl="0" indent="-342900" algn="l" rtl="0">
              <a:spcBef>
                <a:spcPts val="0"/>
              </a:spcBef>
              <a:spcAft>
                <a:spcPts val="0"/>
              </a:spcAft>
              <a:buClr>
                <a:schemeClr val="dk1"/>
              </a:buClr>
              <a:buSzPts val="1800"/>
              <a:buChar char="●"/>
            </a:pPr>
            <a:r>
              <a:rPr lang="en-US" sz="1800">
                <a:solidFill>
                  <a:schemeClr val="dk1"/>
                </a:solidFill>
              </a:rPr>
              <a:t>After a successful pilot of 4 English classes, the service has expanded to assist students with other types of assignments (not just written assignments in English classes) </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The WCC eTutoring “course” is organized by module and students can submit questions or writing sample of up to one paragraph via the assignment embedded in each module</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The eTutor responds to the student via the assignment, showing up as assignment feedback</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eTutors respond within 24-48 hours of submission time during the week, with a guideline to be “on duty” four days per week</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Support is asynchronous, with all communication conducted through the assignment</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Students in English, Communication, Religion, History, &amp; IDS courses are automatically enrolled in the WCC eTutoring course. </a:t>
            </a:r>
            <a:endParaRPr sz="1800">
              <a:solidFill>
                <a:schemeClr val="dk1"/>
              </a:solidFill>
            </a:endParaRP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3" name="Google Shape;113;p17"/>
          <p:cNvSpPr txBox="1">
            <a:spLocks noGrp="1"/>
          </p:cNvSpPr>
          <p:nvPr>
            <p:ph type="ctrTitle"/>
          </p:nvPr>
        </p:nvSpPr>
        <p:spPr>
          <a:xfrm>
            <a:off x="685800" y="529169"/>
            <a:ext cx="77724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4800" b="1">
                <a:latin typeface="Arial"/>
                <a:ea typeface="Arial"/>
                <a:cs typeface="Arial"/>
                <a:sym typeface="Arial"/>
              </a:rPr>
              <a:t>What is the role of the eTutor? </a:t>
            </a:r>
            <a:endParaRPr sz="4800" b="1" i="0" u="none" strike="noStrike" cap="none">
              <a:solidFill>
                <a:schemeClr val="dk1"/>
              </a:solidFill>
              <a:latin typeface="Arial"/>
              <a:ea typeface="Arial"/>
              <a:cs typeface="Arial"/>
              <a:sym typeface="Arial"/>
            </a:endParaRPr>
          </a:p>
        </p:txBody>
      </p:sp>
      <p:sp>
        <p:nvSpPr>
          <p:cNvPr id="114" name="Google Shape;114;p17"/>
          <p:cNvSpPr txBox="1"/>
          <p:nvPr/>
        </p:nvSpPr>
        <p:spPr>
          <a:xfrm>
            <a:off x="685800" y="1729354"/>
            <a:ext cx="7772400" cy="3733500"/>
          </a:xfrm>
          <a:prstGeom prst="rect">
            <a:avLst/>
          </a:prstGeom>
          <a:noFill/>
          <a:ln>
            <a:noFill/>
          </a:ln>
        </p:spPr>
        <p:txBody>
          <a:bodyPr spcFirstLastPara="1" wrap="square" lIns="91425" tIns="45700" rIns="91425" bIns="45700" anchor="ctr" anchorCtr="0">
            <a:noAutofit/>
          </a:bodyPr>
          <a:lstStyle/>
          <a:p>
            <a:pPr marL="457200" marR="0" lvl="0" indent="-342900" algn="l" rtl="0">
              <a:spcBef>
                <a:spcPts val="0"/>
              </a:spcBef>
              <a:spcAft>
                <a:spcPts val="0"/>
              </a:spcAft>
              <a:buClr>
                <a:schemeClr val="dk1"/>
              </a:buClr>
              <a:buSzPts val="1800"/>
              <a:buFont typeface="Arial"/>
              <a:buChar char="●"/>
            </a:pPr>
            <a:r>
              <a:rPr lang="en-US" sz="1800">
                <a:solidFill>
                  <a:schemeClr val="dk1"/>
                </a:solidFill>
              </a:rPr>
              <a:t>The eTutors are qualified instructors with graduate degrees</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The eTutor is there to answer questions and give feedback</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The eTutor completes a Client Report Form for every student interaction</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The eTutor is not a replacement for the student’s instructor in the main course</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The eTutors are not editors nor proofreaders. They clarify, support, and guide</a:t>
            </a:r>
            <a:endParaRPr sz="1800">
              <a:solidFill>
                <a:schemeClr val="dk1"/>
              </a:solidFill>
            </a:endParaRPr>
          </a:p>
          <a:p>
            <a:pPr marL="457200" marR="0" lvl="0" indent="-342900" algn="l" rtl="0">
              <a:spcBef>
                <a:spcPts val="0"/>
              </a:spcBef>
              <a:spcAft>
                <a:spcPts val="0"/>
              </a:spcAft>
              <a:buClr>
                <a:schemeClr val="dk1"/>
              </a:buClr>
              <a:buSzPts val="1800"/>
              <a:buChar char="●"/>
            </a:pPr>
            <a:r>
              <a:rPr lang="en-US" sz="1800">
                <a:solidFill>
                  <a:schemeClr val="dk1"/>
                </a:solidFill>
              </a:rPr>
              <a:t>They are not expected to be content experts in all disciplines.</a:t>
            </a:r>
            <a:br>
              <a:rPr lang="en-US" sz="1800">
                <a:solidFill>
                  <a:schemeClr val="dk1"/>
                </a:solidFill>
              </a:rPr>
            </a:br>
            <a:endParaRPr sz="1800">
              <a:solidFill>
                <a:schemeClr val="dk1"/>
              </a:solidFill>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8"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0" name="Google Shape;120;p18"/>
          <p:cNvSpPr txBox="1">
            <a:spLocks noGrp="1"/>
          </p:cNvSpPr>
          <p:nvPr>
            <p:ph type="ctrTitle"/>
          </p:nvPr>
        </p:nvSpPr>
        <p:spPr>
          <a:xfrm>
            <a:off x="685800" y="529175"/>
            <a:ext cx="82152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3900" b="1">
                <a:latin typeface="Arial"/>
                <a:ea typeface="Arial"/>
                <a:cs typeface="Arial"/>
                <a:sym typeface="Arial"/>
              </a:rPr>
              <a:t>What type of questions/requests can students submit?</a:t>
            </a:r>
            <a:endParaRPr sz="3900" b="1" i="0" u="none" strike="noStrike" cap="none">
              <a:solidFill>
                <a:schemeClr val="dk1"/>
              </a:solidFill>
              <a:latin typeface="Arial"/>
              <a:ea typeface="Arial"/>
              <a:cs typeface="Arial"/>
              <a:sym typeface="Arial"/>
            </a:endParaRPr>
          </a:p>
        </p:txBody>
      </p:sp>
      <p:sp>
        <p:nvSpPr>
          <p:cNvPr id="121" name="Google Shape;121;p18"/>
          <p:cNvSpPr txBox="1"/>
          <p:nvPr/>
        </p:nvSpPr>
        <p:spPr>
          <a:xfrm>
            <a:off x="561775" y="1657050"/>
            <a:ext cx="7772400" cy="3543900"/>
          </a:xfrm>
          <a:prstGeom prst="rect">
            <a:avLst/>
          </a:prstGeom>
          <a:noFill/>
          <a:ln>
            <a:noFill/>
          </a:ln>
        </p:spPr>
        <p:txBody>
          <a:bodyPr spcFirstLastPara="1" wrap="square" lIns="91425" tIns="45700" rIns="91425" bIns="45700" anchor="ctr" anchorCtr="0">
            <a:noAutofit/>
          </a:bodyPr>
          <a:lstStyle/>
          <a:p>
            <a:pPr marL="457200" lvl="0" indent="-374650" algn="l" rtl="0">
              <a:lnSpc>
                <a:spcPct val="107916"/>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Help understanding the prompt</a:t>
            </a:r>
            <a:endParaRPr sz="2300">
              <a:solidFill>
                <a:schemeClr val="dk1"/>
              </a:solidFill>
              <a:latin typeface="Calibri"/>
              <a:ea typeface="Calibri"/>
              <a:cs typeface="Calibri"/>
              <a:sym typeface="Calibri"/>
            </a:endParaRPr>
          </a:p>
          <a:p>
            <a:pPr marL="457200" lvl="0" indent="-374650" algn="l" rtl="0">
              <a:lnSpc>
                <a:spcPct val="107916"/>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Help understanding writing and communication  concepts</a:t>
            </a:r>
            <a:endParaRPr sz="2300">
              <a:solidFill>
                <a:schemeClr val="dk1"/>
              </a:solidFill>
              <a:latin typeface="Calibri"/>
              <a:ea typeface="Calibri"/>
              <a:cs typeface="Calibri"/>
              <a:sym typeface="Calibri"/>
            </a:endParaRPr>
          </a:p>
          <a:p>
            <a:pPr marL="457200" lvl="0" indent="-374650" algn="l" rtl="0">
              <a:lnSpc>
                <a:spcPct val="107916"/>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Help with punctuation or grammar rules</a:t>
            </a:r>
            <a:endParaRPr sz="2300">
              <a:solidFill>
                <a:schemeClr val="dk1"/>
              </a:solidFill>
              <a:latin typeface="Calibri"/>
              <a:ea typeface="Calibri"/>
              <a:cs typeface="Calibri"/>
              <a:sym typeface="Calibri"/>
            </a:endParaRPr>
          </a:p>
          <a:p>
            <a:pPr marL="457200" lvl="0" indent="-374650" algn="l" rtl="0">
              <a:lnSpc>
                <a:spcPct val="107916"/>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Help with outlining and organization </a:t>
            </a:r>
            <a:endParaRPr sz="2300">
              <a:solidFill>
                <a:schemeClr val="dk1"/>
              </a:solidFill>
              <a:latin typeface="Calibri"/>
              <a:ea typeface="Calibri"/>
              <a:cs typeface="Calibri"/>
              <a:sym typeface="Calibri"/>
            </a:endParaRPr>
          </a:p>
          <a:p>
            <a:pPr marL="457200" lvl="0" indent="-374650" algn="l" rtl="0">
              <a:lnSpc>
                <a:spcPct val="107916"/>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General questions: These are specific questions about a variety of topics that come up in writing and speaking</a:t>
            </a:r>
            <a:endParaRPr sz="2300">
              <a:solidFill>
                <a:schemeClr val="dk1"/>
              </a:solidFill>
              <a:latin typeface="Calibri"/>
              <a:ea typeface="Calibri"/>
              <a:cs typeface="Calibri"/>
              <a:sym typeface="Calibri"/>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9"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7" name="Google Shape;127;p19"/>
          <p:cNvSpPr txBox="1">
            <a:spLocks noGrp="1"/>
          </p:cNvSpPr>
          <p:nvPr>
            <p:ph type="ctrTitle"/>
          </p:nvPr>
        </p:nvSpPr>
        <p:spPr>
          <a:xfrm>
            <a:off x="6945075" y="1207575"/>
            <a:ext cx="20328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3200" b="1">
                <a:latin typeface="Arial"/>
                <a:ea typeface="Arial"/>
                <a:cs typeface="Arial"/>
                <a:sym typeface="Arial"/>
              </a:rPr>
              <a:t>Student Request Form in Lantern</a:t>
            </a:r>
            <a:endParaRPr sz="3200" b="1" i="0" u="none" strike="noStrike" cap="none">
              <a:solidFill>
                <a:schemeClr val="dk1"/>
              </a:solidFill>
              <a:latin typeface="Arial"/>
              <a:ea typeface="Arial"/>
              <a:cs typeface="Arial"/>
              <a:sym typeface="Arial"/>
            </a:endParaRPr>
          </a:p>
        </p:txBody>
      </p:sp>
      <p:pic>
        <p:nvPicPr>
          <p:cNvPr id="128" name="Google Shape;128;p19"/>
          <p:cNvPicPr preferRelativeResize="0"/>
          <p:nvPr/>
        </p:nvPicPr>
        <p:blipFill>
          <a:blip r:embed="rId4">
            <a:alphaModFix/>
          </a:blip>
          <a:stretch>
            <a:fillRect/>
          </a:stretch>
        </p:blipFill>
        <p:spPr>
          <a:xfrm>
            <a:off x="0" y="0"/>
            <a:ext cx="6945073" cy="6857998"/>
          </a:xfrm>
          <a:prstGeom prst="rect">
            <a:avLst/>
          </a:prstGeom>
          <a:noFill/>
          <a:ln>
            <a:noFill/>
          </a:ln>
        </p:spPr>
      </p:pic>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4" name="Google Shape;134;p20"/>
          <p:cNvSpPr txBox="1">
            <a:spLocks noGrp="1"/>
          </p:cNvSpPr>
          <p:nvPr>
            <p:ph type="ctrTitle"/>
          </p:nvPr>
        </p:nvSpPr>
        <p:spPr>
          <a:xfrm>
            <a:off x="230575" y="780400"/>
            <a:ext cx="21990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2900" b="1">
                <a:latin typeface="Arial"/>
                <a:ea typeface="Arial"/>
                <a:cs typeface="Arial"/>
                <a:sym typeface="Arial"/>
              </a:rPr>
              <a:t>Student Request Form in Blackboard</a:t>
            </a:r>
            <a:endParaRPr sz="2900" b="1" i="0" u="none" strike="noStrike" cap="none">
              <a:solidFill>
                <a:schemeClr val="dk1"/>
              </a:solidFill>
              <a:latin typeface="Arial"/>
              <a:ea typeface="Arial"/>
              <a:cs typeface="Arial"/>
              <a:sym typeface="Arial"/>
            </a:endParaRPr>
          </a:p>
        </p:txBody>
      </p:sp>
      <p:pic>
        <p:nvPicPr>
          <p:cNvPr id="135" name="Google Shape;135;p20"/>
          <p:cNvPicPr preferRelativeResize="0"/>
          <p:nvPr/>
        </p:nvPicPr>
        <p:blipFill>
          <a:blip r:embed="rId4">
            <a:alphaModFix/>
          </a:blip>
          <a:stretch>
            <a:fillRect/>
          </a:stretch>
        </p:blipFill>
        <p:spPr>
          <a:xfrm>
            <a:off x="2778050" y="0"/>
            <a:ext cx="7933848" cy="6857998"/>
          </a:xfrm>
          <a:prstGeom prst="rect">
            <a:avLst/>
          </a:prstGeom>
          <a:noFill/>
          <a:ln>
            <a:noFill/>
          </a:ln>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1" descr="seal_pp_slide.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1" name="Google Shape;141;p21"/>
          <p:cNvSpPr txBox="1">
            <a:spLocks noGrp="1"/>
          </p:cNvSpPr>
          <p:nvPr>
            <p:ph type="ctrTitle"/>
          </p:nvPr>
        </p:nvSpPr>
        <p:spPr>
          <a:xfrm>
            <a:off x="6718125" y="967300"/>
            <a:ext cx="2199000" cy="83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2900" b="1">
                <a:latin typeface="Arial"/>
                <a:ea typeface="Arial"/>
                <a:cs typeface="Arial"/>
                <a:sym typeface="Arial"/>
              </a:rPr>
              <a:t>Student Request Form in Blackboard</a:t>
            </a:r>
            <a:endParaRPr sz="2900" b="1" i="0" u="none" strike="noStrike" cap="none">
              <a:solidFill>
                <a:schemeClr val="dk1"/>
              </a:solidFill>
              <a:latin typeface="Arial"/>
              <a:ea typeface="Arial"/>
              <a:cs typeface="Arial"/>
              <a:sym typeface="Arial"/>
            </a:endParaRPr>
          </a:p>
        </p:txBody>
      </p:sp>
      <p:pic>
        <p:nvPicPr>
          <p:cNvPr id="142" name="Google Shape;142;p21"/>
          <p:cNvPicPr preferRelativeResize="0"/>
          <p:nvPr/>
        </p:nvPicPr>
        <p:blipFill>
          <a:blip r:embed="rId4">
            <a:alphaModFix/>
          </a:blip>
          <a:stretch>
            <a:fillRect/>
          </a:stretch>
        </p:blipFill>
        <p:spPr>
          <a:xfrm>
            <a:off x="0" y="0"/>
            <a:ext cx="6680223" cy="6857998"/>
          </a:xfrm>
          <a:prstGeom prst="rect">
            <a:avLst/>
          </a:prstGeom>
          <a:noFill/>
          <a:ln>
            <a:noFill/>
          </a:ln>
        </p:spPr>
      </p:pic>
    </p:spTree>
  </p:cSld>
  <p:clrMapOvr>
    <a:masterClrMapping/>
  </p:clrMapOvr>
  <p:transition spd="slow">
    <p:push dir="u"/>
  </p:transition>
</p:sld>
</file>

<file path=ppt/theme/theme1.xml><?xml version="1.0" encoding="utf-8"?>
<a:theme xmlns:a="http://schemas.openxmlformats.org/drawingml/2006/main" name="AU_horizontal_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763</Words>
  <Application>Microsoft Office PowerPoint</Application>
  <PresentationFormat>On-screen Show (4:3)</PresentationFormat>
  <Paragraphs>56</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AU_horizontal_design</vt:lpstr>
      <vt:lpstr>PowerPoint Presentation</vt:lpstr>
      <vt:lpstr>Who are we/our students?</vt:lpstr>
      <vt:lpstr>Why Writing &amp; Communication eTutoring for students in online classes in prisons?</vt:lpstr>
      <vt:lpstr>How does WCC eTutoring work?</vt:lpstr>
      <vt:lpstr>What is the role of the eTutor? </vt:lpstr>
      <vt:lpstr>What type of questions/requests can students submit?</vt:lpstr>
      <vt:lpstr>Student Request Form in Lantern</vt:lpstr>
      <vt:lpstr>Student Request Form in Blackboard</vt:lpstr>
      <vt:lpstr>Student Request Form in Blackboard</vt:lpstr>
      <vt:lpstr>Student Request Form</vt:lpstr>
      <vt:lpstr>WCOnline Student Request</vt:lpstr>
      <vt:lpstr>WCOnline Client Report Form</vt:lpstr>
      <vt:lpstr>Student Feedback</vt:lpstr>
      <vt:lpstr>Student Feedback (Cont’d)</vt:lpstr>
      <vt:lpstr>Q &amp; A</vt:lpstr>
      <vt:lpstr>Our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Mohsine Bensaid</cp:lastModifiedBy>
  <cp:revision>2</cp:revision>
  <dcterms:modified xsi:type="dcterms:W3CDTF">2023-05-08T20:58:34Z</dcterms:modified>
</cp:coreProperties>
</file>