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5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3/20/2023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3/20/2023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3/20/2023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3/20/2023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3/20/2023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3/20/2023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B727E-24AD-9328-40A4-77A7AE3A0A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i="0" dirty="0">
                <a:effectLst/>
                <a:latin typeface="Arial" panose="020B0604020202020204" pitchFamily="34" charset="0"/>
              </a:rPr>
              <a:t>Sustaining Services and Reducing Harassment in a Rural Sri Lankan University</a:t>
            </a:r>
            <a:endParaRPr lang="en-US" sz="9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AF2846-F019-A9EC-F0E5-70431B790E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97394" y="5306626"/>
            <a:ext cx="5357600" cy="1160213"/>
          </a:xfrm>
        </p:spPr>
        <p:txBody>
          <a:bodyPr/>
          <a:lstStyle/>
          <a:p>
            <a:r>
              <a:rPr lang="en-US" dirty="0"/>
              <a:t>Amanda Tomanek and </a:t>
            </a:r>
            <a:r>
              <a:rPr lang="en-US" dirty="0" err="1"/>
              <a:t>Nadee</a:t>
            </a:r>
            <a:r>
              <a:rPr lang="en-US" dirty="0"/>
              <a:t> </a:t>
            </a:r>
            <a:r>
              <a:rPr lang="en-US" dirty="0" err="1"/>
              <a:t>Mahawattha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995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13412-AB74-8332-5257-27B1156CA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We 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E23A5-3589-FA7A-AD79-93C49193D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Amanda Tomanek</a:t>
            </a:r>
          </a:p>
          <a:p>
            <a:pPr lvl="1"/>
            <a:r>
              <a:rPr lang="en-US" dirty="0"/>
              <a:t>Academic English Language Specialist at CSUSM Writing Center</a:t>
            </a:r>
          </a:p>
          <a:p>
            <a:pPr lvl="1"/>
            <a:r>
              <a:rPr lang="en-US" dirty="0"/>
              <a:t>Former Global Teaching Fellow at Tokyo International University Global Teaching Institute</a:t>
            </a:r>
          </a:p>
          <a:p>
            <a:r>
              <a:rPr lang="en-US" dirty="0" err="1"/>
              <a:t>Nadee</a:t>
            </a:r>
            <a:r>
              <a:rPr lang="en-US" dirty="0"/>
              <a:t> </a:t>
            </a:r>
            <a:r>
              <a:rPr lang="en-US" dirty="0" err="1"/>
              <a:t>Mahawattha</a:t>
            </a:r>
            <a:r>
              <a:rPr lang="en-US" dirty="0"/>
              <a:t>, PhD</a:t>
            </a:r>
          </a:p>
          <a:p>
            <a:pPr lvl="1"/>
            <a:r>
              <a:rPr lang="en-US" dirty="0"/>
              <a:t>Senior Lecturer of Management Studies at Sabaragamuwa University of Sri Lanka</a:t>
            </a:r>
          </a:p>
          <a:p>
            <a:pPr lvl="1"/>
            <a:r>
              <a:rPr lang="en-US" dirty="0"/>
              <a:t>Research interests include academic literacy and interdisciplinary collaboration between language and subject lecturers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07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20F0F-A738-C688-1BDB-43BD033B5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0C393-86D5-C4E6-D022-490647823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PAW = Peer Advisors for Writing</a:t>
            </a:r>
          </a:p>
          <a:p>
            <a:pPr lvl="1"/>
            <a:r>
              <a:rPr lang="en-US" dirty="0"/>
              <a:t>Peer tutoring for students in academic literacy courses at TIU</a:t>
            </a:r>
          </a:p>
          <a:p>
            <a:pPr lvl="1"/>
            <a:r>
              <a:rPr lang="en-US" dirty="0"/>
              <a:t>Started by Daniel Scharf and Vanessa Armand</a:t>
            </a:r>
          </a:p>
          <a:p>
            <a:r>
              <a:rPr lang="en-US" dirty="0"/>
              <a:t>Dr. </a:t>
            </a:r>
            <a:r>
              <a:rPr lang="en-US" dirty="0" err="1"/>
              <a:t>Romola</a:t>
            </a:r>
            <a:r>
              <a:rPr lang="en-US" dirty="0"/>
              <a:t> </a:t>
            </a:r>
            <a:r>
              <a:rPr lang="en-US" dirty="0" err="1"/>
              <a:t>Rassool’s</a:t>
            </a:r>
            <a:r>
              <a:rPr lang="en-US" dirty="0"/>
              <a:t> daughter was a PAW</a:t>
            </a:r>
          </a:p>
          <a:p>
            <a:pPr lvl="1"/>
            <a:r>
              <a:rPr lang="en-US" dirty="0"/>
              <a:t>Spoke highly of academic literacy and the PAW program</a:t>
            </a:r>
          </a:p>
        </p:txBody>
      </p:sp>
    </p:spTree>
    <p:extLst>
      <p:ext uri="{BB962C8B-B14F-4D97-AF65-F5344CB8AC3E}">
        <p14:creationId xmlns:p14="http://schemas.microsoft.com/office/powerpoint/2010/main" val="4283748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6EB63-EE4E-4DFB-E645-86A043CFD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AHEAD Project Workshops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8C869-22EB-3A56-B810-96B32E503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World Bank funded project for higher education in Sri Lanka</a:t>
            </a:r>
          </a:p>
          <a:p>
            <a:r>
              <a:rPr lang="en-US" dirty="0"/>
              <a:t>Workshop series </a:t>
            </a:r>
          </a:p>
          <a:p>
            <a:pPr lvl="1"/>
            <a:r>
              <a:rPr lang="en-US" dirty="0"/>
              <a:t>Initial workshops by Daniel Scharf and Vanessa Armand</a:t>
            </a:r>
          </a:p>
          <a:p>
            <a:r>
              <a:rPr lang="en-US" dirty="0"/>
              <a:t>2 workshops for setting up a writing center</a:t>
            </a:r>
          </a:p>
          <a:p>
            <a:pPr lvl="1"/>
            <a:r>
              <a:rPr lang="en-US" dirty="0"/>
              <a:t>Daniel and Vanessa asked me to join</a:t>
            </a:r>
          </a:p>
        </p:txBody>
      </p:sp>
    </p:spTree>
    <p:extLst>
      <p:ext uri="{BB962C8B-B14F-4D97-AF65-F5344CB8AC3E}">
        <p14:creationId xmlns:p14="http://schemas.microsoft.com/office/powerpoint/2010/main" val="3752300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93CBB-D710-A27C-754A-452F34C51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Online Tutoring?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704EF-E87A-9883-C059-AFF00EAB5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Tutoring—especially peer tutoring—not a familiar concept to all</a:t>
            </a:r>
          </a:p>
          <a:p>
            <a:r>
              <a:rPr lang="en-US" dirty="0"/>
              <a:t>Concerns and challenges in their context</a:t>
            </a:r>
          </a:p>
          <a:p>
            <a:pPr lvl="1"/>
            <a:r>
              <a:rPr lang="en-US" dirty="0"/>
              <a:t>Lack of human resources</a:t>
            </a:r>
          </a:p>
          <a:p>
            <a:pPr lvl="1"/>
            <a:r>
              <a:rPr lang="en-US" dirty="0"/>
              <a:t>Frequent blackouts and power failure</a:t>
            </a:r>
          </a:p>
          <a:p>
            <a:pPr lvl="1"/>
            <a:r>
              <a:rPr lang="en-US" dirty="0"/>
              <a:t>Economic and political turmoil</a:t>
            </a:r>
          </a:p>
          <a:p>
            <a:pPr lvl="1"/>
            <a:r>
              <a:rPr lang="en-US" dirty="0"/>
              <a:t>Weather-related access for rural universities</a:t>
            </a:r>
          </a:p>
          <a:p>
            <a:r>
              <a:rPr lang="en-US" dirty="0"/>
              <a:t>Connection to what I did for CSUSM</a:t>
            </a:r>
          </a:p>
          <a:p>
            <a:pPr lvl="1"/>
            <a:r>
              <a:rPr lang="en-US" dirty="0"/>
              <a:t>Synchronous and asynchronous</a:t>
            </a:r>
          </a:p>
        </p:txBody>
      </p:sp>
    </p:spTree>
    <p:extLst>
      <p:ext uri="{BB962C8B-B14F-4D97-AF65-F5344CB8AC3E}">
        <p14:creationId xmlns:p14="http://schemas.microsoft.com/office/powerpoint/2010/main" val="3684255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288AF-C146-8940-B1DA-1ED0867BA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Sri Lankan Higher Education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6EE22-88D4-6044-0F53-5C01AB99D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8960" y="2052116"/>
            <a:ext cx="9276080" cy="4501084"/>
          </a:xfrm>
        </p:spPr>
        <p:txBody>
          <a:bodyPr>
            <a:normAutofit/>
          </a:bodyPr>
          <a:lstStyle/>
          <a:p>
            <a:r>
              <a:rPr lang="en-US" dirty="0"/>
              <a:t>State governed and free for all admitted students</a:t>
            </a:r>
          </a:p>
          <a:p>
            <a:pPr lvl="1"/>
            <a:r>
              <a:rPr lang="en-US" dirty="0"/>
              <a:t>17 universities</a:t>
            </a:r>
          </a:p>
          <a:p>
            <a:r>
              <a:rPr lang="en-US" dirty="0"/>
              <a:t>Requires an examination and is highly competitive</a:t>
            </a:r>
          </a:p>
          <a:p>
            <a:pPr lvl="1"/>
            <a:r>
              <a:rPr lang="en-US" dirty="0"/>
              <a:t>Few students are admitted</a:t>
            </a:r>
          </a:p>
          <a:p>
            <a:r>
              <a:rPr lang="en-US" dirty="0"/>
              <a:t>Primarily English Medium Instruction</a:t>
            </a:r>
          </a:p>
          <a:p>
            <a:r>
              <a:rPr lang="en-US" dirty="0"/>
              <a:t>98% of students get education in Sinhala or Tamil</a:t>
            </a:r>
          </a:p>
          <a:p>
            <a:pPr lvl="1"/>
            <a:r>
              <a:rPr lang="en-US" dirty="0"/>
              <a:t>Must transition to English for degree program</a:t>
            </a:r>
          </a:p>
          <a:p>
            <a:pPr lvl="1"/>
            <a:r>
              <a:rPr lang="en-US" dirty="0"/>
              <a:t>Limited support for this transition</a:t>
            </a:r>
          </a:p>
          <a:p>
            <a:pPr lvl="1"/>
            <a:r>
              <a:rPr lang="en-US" dirty="0"/>
              <a:t>Large challenge for students and faculty</a:t>
            </a:r>
          </a:p>
        </p:txBody>
      </p:sp>
    </p:spTree>
    <p:extLst>
      <p:ext uri="{BB962C8B-B14F-4D97-AF65-F5344CB8AC3E}">
        <p14:creationId xmlns:p14="http://schemas.microsoft.com/office/powerpoint/2010/main" val="2044918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F9D05-0BD2-84F7-39F2-501CDCC11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Adoption of PAW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E3ACC-F6AD-E833-AA3B-B76378FE7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5280" y="2052116"/>
            <a:ext cx="9438639" cy="4247084"/>
          </a:xfrm>
        </p:spPr>
        <p:txBody>
          <a:bodyPr/>
          <a:lstStyle/>
          <a:p>
            <a:r>
              <a:rPr lang="en-US" dirty="0"/>
              <a:t>Majority of students unfamiliar with writing practices</a:t>
            </a:r>
          </a:p>
          <a:p>
            <a:r>
              <a:rPr lang="en-US" dirty="0"/>
              <a:t>400-500 students per class</a:t>
            </a:r>
          </a:p>
          <a:p>
            <a:pPr lvl="1"/>
            <a:r>
              <a:rPr lang="en-US" dirty="0"/>
              <a:t>1-2 lecturers to handle these</a:t>
            </a:r>
          </a:p>
          <a:p>
            <a:r>
              <a:rPr lang="en-US" dirty="0"/>
              <a:t>PAW assisted</a:t>
            </a:r>
          </a:p>
          <a:p>
            <a:r>
              <a:rPr lang="en-US" dirty="0"/>
              <a:t>Adopted online PAW during COVID-19 shutdown</a:t>
            </a:r>
          </a:p>
          <a:p>
            <a:r>
              <a:rPr lang="en-US" dirty="0"/>
              <a:t>Continued online support after planned return to in person</a:t>
            </a:r>
          </a:p>
          <a:p>
            <a:pPr lvl="1"/>
            <a:r>
              <a:rPr lang="en-US" dirty="0"/>
              <a:t>Supported students unable to reach campus</a:t>
            </a:r>
          </a:p>
        </p:txBody>
      </p:sp>
    </p:spTree>
    <p:extLst>
      <p:ext uri="{BB962C8B-B14F-4D97-AF65-F5344CB8AC3E}">
        <p14:creationId xmlns:p14="http://schemas.microsoft.com/office/powerpoint/2010/main" val="313279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B875B-6552-784D-A190-58E9C3333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“Ragging”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821D2-02D7-613E-B472-56A24FDA4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5280" y="2052116"/>
            <a:ext cx="9530080" cy="4348684"/>
          </a:xfrm>
        </p:spPr>
        <p:txBody>
          <a:bodyPr/>
          <a:lstStyle/>
          <a:p>
            <a:r>
              <a:rPr lang="en-US" dirty="0"/>
              <a:t>Initially a friendly initiation</a:t>
            </a:r>
          </a:p>
          <a:p>
            <a:pPr lvl="1"/>
            <a:r>
              <a:rPr lang="en-US" dirty="0"/>
              <a:t>Over time, escalated to harassment</a:t>
            </a:r>
          </a:p>
          <a:p>
            <a:r>
              <a:rPr lang="en-US" dirty="0"/>
              <a:t>Upperclassmen harassing lowerclassmen mentally, emotionally, and physically</a:t>
            </a:r>
          </a:p>
          <a:p>
            <a:r>
              <a:rPr lang="en-US" dirty="0"/>
              <a:t>Administration attempts to reduce contact between freshmen and upperclassmen to prevent ragging</a:t>
            </a:r>
          </a:p>
          <a:p>
            <a:pPr lvl="1"/>
            <a:r>
              <a:rPr lang="en-US" dirty="0"/>
              <a:t>Culture also does not encourage older and younger students’ interactions</a:t>
            </a:r>
          </a:p>
          <a:p>
            <a:r>
              <a:rPr lang="en-US" dirty="0"/>
              <a:t>PAW recruits have often been freshmen/underclassmen</a:t>
            </a:r>
          </a:p>
        </p:txBody>
      </p:sp>
    </p:spTree>
    <p:extLst>
      <p:ext uri="{BB962C8B-B14F-4D97-AF65-F5344CB8AC3E}">
        <p14:creationId xmlns:p14="http://schemas.microsoft.com/office/powerpoint/2010/main" val="1754656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B28DF-103C-2680-F10D-E0206DD90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Online PAW Helped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5338E-695C-F63F-C260-4A105D496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9198" y="2052116"/>
            <a:ext cx="8961201" cy="4450284"/>
          </a:xfrm>
        </p:spPr>
        <p:txBody>
          <a:bodyPr/>
          <a:lstStyle/>
          <a:p>
            <a:r>
              <a:rPr lang="en-US" dirty="0"/>
              <a:t>Online PAW allowed tutoring to occur while keeping upperclassmen and underclassmen physically separate</a:t>
            </a:r>
          </a:p>
          <a:p>
            <a:r>
              <a:rPr lang="en-US" dirty="0"/>
              <a:t>Faculty supervisors present in writing center space with PAWs while tutoring occurred</a:t>
            </a:r>
          </a:p>
          <a:p>
            <a:r>
              <a:rPr lang="en-US" dirty="0"/>
              <a:t>Allowed students unable to attend in person services for a variety or reasons to access support</a:t>
            </a:r>
          </a:p>
        </p:txBody>
      </p:sp>
    </p:spTree>
    <p:extLst>
      <p:ext uri="{BB962C8B-B14F-4D97-AF65-F5344CB8AC3E}">
        <p14:creationId xmlns:p14="http://schemas.microsoft.com/office/powerpoint/2010/main" val="36799072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82E"/>
      </a:dk2>
      <a:lt2>
        <a:srgbClr val="C2F5FC"/>
      </a:lt2>
      <a:accent1>
        <a:srgbClr val="4091F3"/>
      </a:accent1>
      <a:accent2>
        <a:srgbClr val="8BBCF1"/>
      </a:accent2>
      <a:accent3>
        <a:srgbClr val="CB6A6A"/>
      </a:accent3>
      <a:accent4>
        <a:srgbClr val="C567AF"/>
      </a:accent4>
      <a:accent5>
        <a:srgbClr val="A684F9"/>
      </a:accent5>
      <a:accent6>
        <a:srgbClr val="A9ACEE"/>
      </a:accent6>
      <a:hlink>
        <a:srgbClr val="6D9CC5"/>
      </a:hlink>
      <a:folHlink>
        <a:srgbClr val="6D82A0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178B2DAB-5DDE-4060-A857-D2E1CDA925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263</TotalTime>
  <Words>396</Words>
  <Application>Microsoft Office PowerPoint</Application>
  <PresentationFormat>Widescreen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MS Shell Dlg 2</vt:lpstr>
      <vt:lpstr>Wingdings</vt:lpstr>
      <vt:lpstr>Wingdings 3</vt:lpstr>
      <vt:lpstr>Madison</vt:lpstr>
      <vt:lpstr>Sustaining Services and Reducing Harassment in a Rural Sri Lankan University</vt:lpstr>
      <vt:lpstr>Who We Are</vt:lpstr>
      <vt:lpstr>PAW</vt:lpstr>
      <vt:lpstr>AHEAD Project Workshops</vt:lpstr>
      <vt:lpstr>Why Online Tutoring?</vt:lpstr>
      <vt:lpstr>History of Sri Lankan Higher Education</vt:lpstr>
      <vt:lpstr>Adoption of PAW</vt:lpstr>
      <vt:lpstr>“Ragging”</vt:lpstr>
      <vt:lpstr>How Online PAW Helped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Sustaining Services and Reducing Harassment in a Rural Sri Lankan University</dc:title>
  <dc:creator>Amanda Tomanek</dc:creator>
  <cp:lastModifiedBy>Amanda Tomanek</cp:lastModifiedBy>
  <cp:revision>2</cp:revision>
  <dcterms:created xsi:type="dcterms:W3CDTF">2023-03-20T18:13:56Z</dcterms:created>
  <dcterms:modified xsi:type="dcterms:W3CDTF">2023-03-20T22:36:58Z</dcterms:modified>
</cp:coreProperties>
</file>