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http://customooxmlschemas.google.com/">
      <go:slidesCustomData xmlns:go="http://customooxmlschemas.google.com/" r:id="rId12" roundtripDataSignature="AMtx7mjRY9kDpuNtCP12oQb91qYuboqtz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customschemas.google.com/relationships/presentationmetadata" Target="metadata"/><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9" name="Google Shape;5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3" name="Google Shape;7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0" name="Google Shape;80;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55" name="Google Shape;55;p1"/>
          <p:cNvSpPr txBox="1"/>
          <p:nvPr>
            <p:ph type="ctrTitle"/>
          </p:nvPr>
        </p:nvSpPr>
        <p:spPr>
          <a:xfrm>
            <a:off x="553751" y="774850"/>
            <a:ext cx="7343100" cy="20526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990"/>
              <a:buNone/>
            </a:pPr>
            <a:r>
              <a:rPr lang="en" sz="3600">
                <a:latin typeface="Helvetica Neue"/>
                <a:ea typeface="Helvetica Neue"/>
                <a:cs typeface="Helvetica Neue"/>
                <a:sym typeface="Helvetica Neue"/>
              </a:rPr>
              <a:t>The Barriers of Multimodal Tutoring: Preparing Tutors for Diverse Approaches to Feedback</a:t>
            </a:r>
            <a:endParaRPr sz="3600">
              <a:latin typeface="Helvetica Neue"/>
              <a:ea typeface="Helvetica Neue"/>
              <a:cs typeface="Helvetica Neue"/>
              <a:sym typeface="Helvetica Neue"/>
            </a:endParaRPr>
          </a:p>
        </p:txBody>
      </p:sp>
      <p:sp>
        <p:nvSpPr>
          <p:cNvPr id="56" name="Google Shape;56;p1"/>
          <p:cNvSpPr txBox="1"/>
          <p:nvPr>
            <p:ph idx="1" type="subTitle"/>
          </p:nvPr>
        </p:nvSpPr>
        <p:spPr>
          <a:xfrm>
            <a:off x="553750" y="2949925"/>
            <a:ext cx="6231000" cy="792600"/>
          </a:xfrm>
          <a:prstGeom prst="rect">
            <a:avLst/>
          </a:prstGeom>
          <a:noFill/>
          <a:ln>
            <a:noFill/>
          </a:ln>
        </p:spPr>
        <p:txBody>
          <a:bodyPr anchorCtr="0" anchor="t" bIns="91425" lIns="91425" spcFirstLastPara="1" rIns="91425" wrap="square" tIns="91425">
            <a:normAutofit/>
          </a:bodyPr>
          <a:lstStyle/>
          <a:p>
            <a:pPr indent="0" lvl="0" marL="0" rtl="0" algn="l">
              <a:lnSpc>
                <a:spcPct val="80000"/>
              </a:lnSpc>
              <a:spcBef>
                <a:spcPts val="0"/>
              </a:spcBef>
              <a:spcAft>
                <a:spcPts val="0"/>
              </a:spcAft>
              <a:buSzPts val="935"/>
              <a:buNone/>
            </a:pPr>
            <a:r>
              <a:rPr lang="en" sz="1800">
                <a:latin typeface="Helvetica Neue"/>
                <a:ea typeface="Helvetica Neue"/>
                <a:cs typeface="Helvetica Neue"/>
                <a:sym typeface="Helvetica Neue"/>
              </a:rPr>
              <a:t>Presented by: </a:t>
            </a:r>
            <a:endParaRPr sz="1800">
              <a:latin typeface="Helvetica Neue"/>
              <a:ea typeface="Helvetica Neue"/>
              <a:cs typeface="Helvetica Neue"/>
              <a:sym typeface="Helvetica Neue"/>
            </a:endParaRPr>
          </a:p>
          <a:p>
            <a:pPr indent="0" lvl="0" marL="0" rtl="0" algn="l">
              <a:lnSpc>
                <a:spcPct val="80000"/>
              </a:lnSpc>
              <a:spcBef>
                <a:spcPts val="0"/>
              </a:spcBef>
              <a:spcAft>
                <a:spcPts val="0"/>
              </a:spcAft>
              <a:buSzPts val="935"/>
              <a:buNone/>
            </a:pPr>
            <a:r>
              <a:rPr lang="en" sz="1800">
                <a:latin typeface="Helvetica Neue"/>
                <a:ea typeface="Helvetica Neue"/>
                <a:cs typeface="Helvetica Neue"/>
                <a:sym typeface="Helvetica Neue"/>
              </a:rPr>
              <a:t>Greta Silva-Milian, Tara Thompson, and Colton Wansitler </a:t>
            </a:r>
            <a:endParaRPr sz="1800">
              <a:latin typeface="Helvetica Neue"/>
              <a:ea typeface="Helvetica Neue"/>
              <a:cs typeface="Helvetica Neue"/>
              <a:sym typeface="Helvetica Neue"/>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pic>
        <p:nvPicPr>
          <p:cNvPr id="61" name="Google Shape;61;p2"/>
          <p:cNvPicPr preferRelativeResize="0"/>
          <p:nvPr/>
        </p:nvPicPr>
        <p:blipFill rotWithShape="1">
          <a:blip r:embed="rId3">
            <a:alphaModFix/>
          </a:blip>
          <a:srcRect b="0" l="0" r="0" t="0"/>
          <a:stretch/>
        </p:blipFill>
        <p:spPr>
          <a:xfrm>
            <a:off x="0" y="0"/>
            <a:ext cx="9144000" cy="5143500"/>
          </a:xfrm>
          <a:prstGeom prst="rect">
            <a:avLst/>
          </a:prstGeom>
          <a:noFill/>
          <a:ln>
            <a:noFill/>
          </a:ln>
        </p:spPr>
      </p:pic>
      <p:pic>
        <p:nvPicPr>
          <p:cNvPr id="62" name="Google Shape;62;p2"/>
          <p:cNvPicPr preferRelativeResize="0"/>
          <p:nvPr/>
        </p:nvPicPr>
        <p:blipFill rotWithShape="1">
          <a:blip r:embed="rId4">
            <a:alphaModFix/>
          </a:blip>
          <a:srcRect b="0" l="0" r="0" t="0"/>
          <a:stretch/>
        </p:blipFill>
        <p:spPr>
          <a:xfrm>
            <a:off x="2342325" y="1792275"/>
            <a:ext cx="2857500" cy="2857500"/>
          </a:xfrm>
          <a:prstGeom prst="rect">
            <a:avLst/>
          </a:prstGeom>
          <a:noFill/>
          <a:ln>
            <a:noFill/>
          </a:ln>
        </p:spPr>
      </p:pic>
      <p:sp>
        <p:nvSpPr>
          <p:cNvPr id="63" name="Google Shape;63;p2"/>
          <p:cNvSpPr txBox="1"/>
          <p:nvPr/>
        </p:nvSpPr>
        <p:spPr>
          <a:xfrm>
            <a:off x="1592625" y="968200"/>
            <a:ext cx="4356900" cy="954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500"/>
              <a:buFont typeface="Arial"/>
              <a:buNone/>
            </a:pPr>
            <a:r>
              <a:rPr b="1" i="0" lang="en" sz="2500" u="none" cap="none" strike="noStrike">
                <a:solidFill>
                  <a:srgbClr val="000000"/>
                </a:solidFill>
                <a:latin typeface="Helvetica Neue"/>
                <a:ea typeface="Helvetica Neue"/>
                <a:cs typeface="Helvetica Neue"/>
                <a:sym typeface="Helvetica Neue"/>
              </a:rPr>
              <a:t>Scan this QR code to access the prepared script</a:t>
            </a:r>
            <a:endParaRPr b="1" i="0" sz="2500" u="none" cap="none" strike="noStrike">
              <a:solidFill>
                <a:srgbClr val="000000"/>
              </a:solidFill>
              <a:latin typeface="Helvetica Neue"/>
              <a:ea typeface="Helvetica Neue"/>
              <a:cs typeface="Helvetica Neue"/>
              <a:sym typeface="Helvetica Neue"/>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pic>
        <p:nvPicPr>
          <p:cNvPr id="68" name="Google Shape;68;p3"/>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69" name="Google Shape;69;p3"/>
          <p:cNvSpPr txBox="1"/>
          <p:nvPr>
            <p:ph type="title"/>
          </p:nvPr>
        </p:nvSpPr>
        <p:spPr>
          <a:xfrm>
            <a:off x="623400" y="293750"/>
            <a:ext cx="6456600" cy="858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990"/>
              <a:buNone/>
            </a:pPr>
            <a:r>
              <a:rPr lang="en" sz="2520">
                <a:latin typeface="Helvetica Neue"/>
                <a:ea typeface="Helvetica Neue"/>
                <a:cs typeface="Helvetica Neue"/>
                <a:sym typeface="Helvetica Neue"/>
              </a:rPr>
              <a:t>College of Lake County’s Land Acknowledgement</a:t>
            </a:r>
            <a:endParaRPr sz="2520">
              <a:latin typeface="Helvetica Neue"/>
              <a:ea typeface="Helvetica Neue"/>
              <a:cs typeface="Helvetica Neue"/>
              <a:sym typeface="Helvetica Neue"/>
            </a:endParaRPr>
          </a:p>
        </p:txBody>
      </p:sp>
      <p:sp>
        <p:nvSpPr>
          <p:cNvPr id="70" name="Google Shape;70;p3"/>
          <p:cNvSpPr txBox="1"/>
          <p:nvPr>
            <p:ph idx="1" type="body"/>
          </p:nvPr>
        </p:nvSpPr>
        <p:spPr>
          <a:xfrm>
            <a:off x="623400" y="1265925"/>
            <a:ext cx="6456600" cy="3272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935"/>
              <a:buNone/>
            </a:pPr>
            <a:r>
              <a:rPr lang="en">
                <a:latin typeface="Helvetica Neue"/>
                <a:ea typeface="Helvetica Neue"/>
                <a:cs typeface="Helvetica Neue"/>
                <a:sym typeface="Helvetica Neue"/>
              </a:rPr>
              <a:t>We respectfully acknowledge that the College of Lake County is on the ancestral homelands of the Kickapoo, Peoria, Potawatomi, and other Native Peoples. We recognize the longstanding significance of these lands for Indigenous Peoples past, present, and future. Historical awareness of Indigenous exclusion and erasure is critically important to preventing further atrocities. The College of Lake County pledges to acknowledge the grave injustices of the past and pledges to create awareness and advance education that invites truth. </a:t>
            </a:r>
            <a:endParaRPr>
              <a:latin typeface="Helvetica Neue"/>
              <a:ea typeface="Helvetica Neue"/>
              <a:cs typeface="Helvetica Neue"/>
              <a:sym typeface="Helvetica Neue"/>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pic>
        <p:nvPicPr>
          <p:cNvPr id="75" name="Google Shape;75;p4"/>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76" name="Google Shape;76;p4"/>
          <p:cNvSpPr txBox="1"/>
          <p:nvPr>
            <p:ph type="title"/>
          </p:nvPr>
        </p:nvSpPr>
        <p:spPr>
          <a:xfrm>
            <a:off x="636950" y="445025"/>
            <a:ext cx="50814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latin typeface="Helvetica Neue"/>
                <a:ea typeface="Helvetica Neue"/>
                <a:cs typeface="Helvetica Neue"/>
                <a:sym typeface="Helvetica Neue"/>
              </a:rPr>
              <a:t>Introductions</a:t>
            </a:r>
            <a:endParaRPr>
              <a:latin typeface="Helvetica Neue"/>
              <a:ea typeface="Helvetica Neue"/>
              <a:cs typeface="Helvetica Neue"/>
              <a:sym typeface="Helvetica Neue"/>
            </a:endParaRPr>
          </a:p>
        </p:txBody>
      </p:sp>
      <p:sp>
        <p:nvSpPr>
          <p:cNvPr id="77" name="Google Shape;77;p4"/>
          <p:cNvSpPr txBox="1"/>
          <p:nvPr>
            <p:ph idx="1" type="body"/>
          </p:nvPr>
        </p:nvSpPr>
        <p:spPr>
          <a:xfrm>
            <a:off x="636950" y="1017725"/>
            <a:ext cx="6450600" cy="1888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latin typeface="Helvetica Neue"/>
                <a:ea typeface="Helvetica Neue"/>
                <a:cs typeface="Helvetica Neue"/>
                <a:sym typeface="Helvetica Neue"/>
              </a:rPr>
              <a:t>Colton Wansitler (he/him/his) - Writing Center Coordinator</a:t>
            </a:r>
            <a:endParaRPr>
              <a:latin typeface="Helvetica Neue"/>
              <a:ea typeface="Helvetica Neue"/>
              <a:cs typeface="Helvetica Neue"/>
              <a:sym typeface="Helvetica Neue"/>
            </a:endParaRPr>
          </a:p>
          <a:p>
            <a:pPr indent="0" lvl="0" marL="0" rtl="0" algn="l">
              <a:lnSpc>
                <a:spcPct val="115000"/>
              </a:lnSpc>
              <a:spcBef>
                <a:spcPts val="1200"/>
              </a:spcBef>
              <a:spcAft>
                <a:spcPts val="0"/>
              </a:spcAft>
              <a:buSzPts val="1800"/>
              <a:buNone/>
            </a:pPr>
            <a:r>
              <a:rPr lang="en">
                <a:latin typeface="Helvetica Neue"/>
                <a:ea typeface="Helvetica Neue"/>
                <a:cs typeface="Helvetica Neue"/>
                <a:sym typeface="Helvetica Neue"/>
              </a:rPr>
              <a:t>Tara Thompson (she/her/hers) - Lead Tutor, Writing</a:t>
            </a:r>
            <a:endParaRPr>
              <a:latin typeface="Helvetica Neue"/>
              <a:ea typeface="Helvetica Neue"/>
              <a:cs typeface="Helvetica Neue"/>
              <a:sym typeface="Helvetica Neue"/>
            </a:endParaRPr>
          </a:p>
          <a:p>
            <a:pPr indent="0" lvl="0" marL="0" rtl="0" algn="l">
              <a:lnSpc>
                <a:spcPct val="115000"/>
              </a:lnSpc>
              <a:spcBef>
                <a:spcPts val="1200"/>
              </a:spcBef>
              <a:spcAft>
                <a:spcPts val="1200"/>
              </a:spcAft>
              <a:buSzPts val="1800"/>
              <a:buNone/>
            </a:pPr>
            <a:r>
              <a:rPr lang="en">
                <a:latin typeface="Helvetica Neue"/>
                <a:ea typeface="Helvetica Neue"/>
                <a:cs typeface="Helvetica Neue"/>
                <a:sym typeface="Helvetica Neue"/>
              </a:rPr>
              <a:t>Greta Silva-Milian (she/her/hers) - Lead Tutor, Lakeshore </a:t>
            </a:r>
            <a:endParaRPr>
              <a:latin typeface="Helvetica Neue"/>
              <a:ea typeface="Helvetica Neue"/>
              <a:cs typeface="Helvetica Neue"/>
              <a:sym typeface="Helvetica Neue"/>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pic>
        <p:nvPicPr>
          <p:cNvPr id="82" name="Google Shape;82;p5"/>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83" name="Google Shape;83;p5"/>
          <p:cNvSpPr txBox="1"/>
          <p:nvPr>
            <p:ph type="title"/>
          </p:nvPr>
        </p:nvSpPr>
        <p:spPr>
          <a:xfrm>
            <a:off x="636950" y="445025"/>
            <a:ext cx="50814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latin typeface="Helvetica Neue"/>
                <a:ea typeface="Helvetica Neue"/>
                <a:cs typeface="Helvetica Neue"/>
                <a:sym typeface="Helvetica Neue"/>
              </a:rPr>
              <a:t>History</a:t>
            </a:r>
            <a:endParaRPr>
              <a:latin typeface="Helvetica Neue"/>
              <a:ea typeface="Helvetica Neue"/>
              <a:cs typeface="Helvetica Neue"/>
              <a:sym typeface="Helvetica Neue"/>
            </a:endParaRPr>
          </a:p>
        </p:txBody>
      </p:sp>
      <p:sp>
        <p:nvSpPr>
          <p:cNvPr id="84" name="Google Shape;84;p5"/>
          <p:cNvSpPr txBox="1"/>
          <p:nvPr>
            <p:ph idx="1" type="body"/>
          </p:nvPr>
        </p:nvSpPr>
        <p:spPr>
          <a:xfrm>
            <a:off x="636950" y="1017725"/>
            <a:ext cx="4491300" cy="95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SzPts val="1800"/>
              <a:buFont typeface="Helvetica Neue"/>
              <a:buChar char="●"/>
            </a:pPr>
            <a:r>
              <a:rPr lang="en">
                <a:latin typeface="Helvetica Neue"/>
                <a:ea typeface="Helvetica Neue"/>
                <a:cs typeface="Helvetica Neue"/>
                <a:sym typeface="Helvetica Neue"/>
              </a:rPr>
              <a:t>Writing Center at CLC </a:t>
            </a:r>
            <a:endParaRPr>
              <a:latin typeface="Helvetica Neue"/>
              <a:ea typeface="Helvetica Neue"/>
              <a:cs typeface="Helvetica Neue"/>
              <a:sym typeface="Helvetica Neue"/>
            </a:endParaRPr>
          </a:p>
          <a:p>
            <a:pPr indent="-342900" lvl="0" marL="457200" rtl="0" algn="l">
              <a:lnSpc>
                <a:spcPct val="115000"/>
              </a:lnSpc>
              <a:spcBef>
                <a:spcPts val="0"/>
              </a:spcBef>
              <a:spcAft>
                <a:spcPts val="0"/>
              </a:spcAft>
              <a:buSzPts val="1800"/>
              <a:buFont typeface="Helvetica Neue"/>
              <a:buChar char="●"/>
            </a:pPr>
            <a:r>
              <a:rPr lang="en">
                <a:latin typeface="Helvetica Neue"/>
                <a:ea typeface="Helvetica Neue"/>
                <a:cs typeface="Helvetica Neue"/>
                <a:sym typeface="Helvetica Neue"/>
              </a:rPr>
              <a:t>Tutoring Center Reorganization </a:t>
            </a:r>
            <a:endParaRPr>
              <a:latin typeface="Helvetica Neue"/>
              <a:ea typeface="Helvetica Neue"/>
              <a:cs typeface="Helvetica Neue"/>
              <a:sym typeface="Helvetica Neue"/>
            </a:endParaRPr>
          </a:p>
        </p:txBody>
      </p:sp>
      <p:sp>
        <p:nvSpPr>
          <p:cNvPr id="85" name="Google Shape;85;p5"/>
          <p:cNvSpPr txBox="1"/>
          <p:nvPr>
            <p:ph type="title"/>
          </p:nvPr>
        </p:nvSpPr>
        <p:spPr>
          <a:xfrm>
            <a:off x="636950" y="2276625"/>
            <a:ext cx="50814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latin typeface="Helvetica Neue"/>
                <a:ea typeface="Helvetica Neue"/>
                <a:cs typeface="Helvetica Neue"/>
                <a:sym typeface="Helvetica Neue"/>
              </a:rPr>
              <a:t>Tutor Preparations</a:t>
            </a:r>
            <a:endParaRPr>
              <a:latin typeface="Helvetica Neue"/>
              <a:ea typeface="Helvetica Neue"/>
              <a:cs typeface="Helvetica Neue"/>
              <a:sym typeface="Helvetica Neue"/>
            </a:endParaRPr>
          </a:p>
        </p:txBody>
      </p:sp>
      <p:sp>
        <p:nvSpPr>
          <p:cNvPr id="86" name="Google Shape;86;p5"/>
          <p:cNvSpPr txBox="1"/>
          <p:nvPr>
            <p:ph idx="1" type="body"/>
          </p:nvPr>
        </p:nvSpPr>
        <p:spPr>
          <a:xfrm>
            <a:off x="636950" y="2849325"/>
            <a:ext cx="6654600" cy="2090100"/>
          </a:xfrm>
          <a:prstGeom prst="rect">
            <a:avLst/>
          </a:prstGeom>
          <a:noFill/>
          <a:ln>
            <a:noFill/>
          </a:ln>
        </p:spPr>
        <p:txBody>
          <a:bodyPr anchorCtr="0" anchor="t" bIns="91425" lIns="91425" spcFirstLastPara="1" rIns="91425" wrap="square" tIns="91425">
            <a:normAutofit lnSpcReduction="10000"/>
          </a:bodyPr>
          <a:lstStyle/>
          <a:p>
            <a:pPr indent="-342900" lvl="0" marL="457200" rtl="0" algn="l">
              <a:lnSpc>
                <a:spcPct val="115000"/>
              </a:lnSpc>
              <a:spcBef>
                <a:spcPts val="0"/>
              </a:spcBef>
              <a:spcAft>
                <a:spcPts val="0"/>
              </a:spcAft>
              <a:buSzPts val="1800"/>
              <a:buFont typeface="Helvetica Neue"/>
              <a:buChar char="●"/>
            </a:pPr>
            <a:r>
              <a:rPr lang="en">
                <a:latin typeface="Helvetica Neue"/>
                <a:ea typeface="Helvetica Neue"/>
                <a:cs typeface="Helvetica Neue"/>
                <a:sym typeface="Helvetica Neue"/>
              </a:rPr>
              <a:t>ENG 260 - Introduction to Writing Center Theory and Practice </a:t>
            </a:r>
            <a:endParaRPr>
              <a:latin typeface="Helvetica Neue"/>
              <a:ea typeface="Helvetica Neue"/>
              <a:cs typeface="Helvetica Neue"/>
              <a:sym typeface="Helvetica Neue"/>
            </a:endParaRPr>
          </a:p>
          <a:p>
            <a:pPr indent="-342900" lvl="0" marL="457200" rtl="0" algn="l">
              <a:lnSpc>
                <a:spcPct val="115000"/>
              </a:lnSpc>
              <a:spcBef>
                <a:spcPts val="0"/>
              </a:spcBef>
              <a:spcAft>
                <a:spcPts val="0"/>
              </a:spcAft>
              <a:buSzPts val="1800"/>
              <a:buFont typeface="Helvetica Neue"/>
              <a:buChar char="●"/>
            </a:pPr>
            <a:r>
              <a:rPr lang="en">
                <a:latin typeface="Helvetica Neue"/>
                <a:ea typeface="Helvetica Neue"/>
                <a:cs typeface="Helvetica Neue"/>
                <a:sym typeface="Helvetica Neue"/>
              </a:rPr>
              <a:t>Tutor Orientations</a:t>
            </a:r>
            <a:endParaRPr>
              <a:latin typeface="Helvetica Neue"/>
              <a:ea typeface="Helvetica Neue"/>
              <a:cs typeface="Helvetica Neue"/>
              <a:sym typeface="Helvetica Neue"/>
            </a:endParaRPr>
          </a:p>
          <a:p>
            <a:pPr indent="-342900" lvl="0" marL="457200" rtl="0" algn="l">
              <a:lnSpc>
                <a:spcPct val="115000"/>
              </a:lnSpc>
              <a:spcBef>
                <a:spcPts val="0"/>
              </a:spcBef>
              <a:spcAft>
                <a:spcPts val="0"/>
              </a:spcAft>
              <a:buSzPts val="1800"/>
              <a:buFont typeface="Helvetica Neue"/>
              <a:buChar char="●"/>
            </a:pPr>
            <a:r>
              <a:rPr lang="en">
                <a:latin typeface="Helvetica Neue"/>
                <a:ea typeface="Helvetica Neue"/>
                <a:cs typeface="Helvetica Neue"/>
                <a:sym typeface="Helvetica Neue"/>
              </a:rPr>
              <a:t>Mentorship</a:t>
            </a:r>
            <a:endParaRPr>
              <a:latin typeface="Helvetica Neue"/>
              <a:ea typeface="Helvetica Neue"/>
              <a:cs typeface="Helvetica Neue"/>
              <a:sym typeface="Helvetica Neue"/>
            </a:endParaRPr>
          </a:p>
          <a:p>
            <a:pPr indent="-342900" lvl="0" marL="457200" rtl="0" algn="l">
              <a:lnSpc>
                <a:spcPct val="115000"/>
              </a:lnSpc>
              <a:spcBef>
                <a:spcPts val="0"/>
              </a:spcBef>
              <a:spcAft>
                <a:spcPts val="0"/>
              </a:spcAft>
              <a:buSzPts val="1800"/>
              <a:buFont typeface="Helvetica Neue"/>
              <a:buChar char="●"/>
            </a:pPr>
            <a:r>
              <a:rPr lang="en">
                <a:latin typeface="Helvetica Neue"/>
                <a:ea typeface="Helvetica Neue"/>
                <a:cs typeface="Helvetica Neue"/>
                <a:sym typeface="Helvetica Neue"/>
              </a:rPr>
              <a:t>Professional Development</a:t>
            </a:r>
            <a:endParaRPr>
              <a:latin typeface="Helvetica Neue"/>
              <a:ea typeface="Helvetica Neue"/>
              <a:cs typeface="Helvetica Neue"/>
              <a:sym typeface="Helvetica Neue"/>
            </a:endParaRPr>
          </a:p>
          <a:p>
            <a:pPr indent="-317500" lvl="1" marL="914400" rtl="0" algn="l">
              <a:lnSpc>
                <a:spcPct val="115000"/>
              </a:lnSpc>
              <a:spcBef>
                <a:spcPts val="0"/>
              </a:spcBef>
              <a:spcAft>
                <a:spcPts val="0"/>
              </a:spcAft>
              <a:buSzPts val="1400"/>
              <a:buFont typeface="Helvetica Neue"/>
              <a:buChar char="○"/>
            </a:pPr>
            <a:r>
              <a:rPr lang="en">
                <a:latin typeface="Helvetica Neue"/>
                <a:ea typeface="Helvetica Neue"/>
                <a:cs typeface="Helvetica Neue"/>
                <a:sym typeface="Helvetica Neue"/>
              </a:rPr>
              <a:t>Tutoring Center</a:t>
            </a:r>
            <a:endParaRPr>
              <a:latin typeface="Helvetica Neue"/>
              <a:ea typeface="Helvetica Neue"/>
              <a:cs typeface="Helvetica Neue"/>
              <a:sym typeface="Helvetica Neue"/>
            </a:endParaRPr>
          </a:p>
          <a:p>
            <a:pPr indent="-317500" lvl="1" marL="914400" rtl="0" algn="l">
              <a:lnSpc>
                <a:spcPct val="115000"/>
              </a:lnSpc>
              <a:spcBef>
                <a:spcPts val="0"/>
              </a:spcBef>
              <a:spcAft>
                <a:spcPts val="0"/>
              </a:spcAft>
              <a:buSzPts val="1400"/>
              <a:buFont typeface="Helvetica Neue"/>
              <a:buChar char="○"/>
            </a:pPr>
            <a:r>
              <a:rPr lang="en">
                <a:latin typeface="Helvetica Neue"/>
                <a:ea typeface="Helvetica Neue"/>
                <a:cs typeface="Helvetica Neue"/>
                <a:sym typeface="Helvetica Neue"/>
              </a:rPr>
              <a:t>Writing Center</a:t>
            </a:r>
            <a:endParaRPr>
              <a:latin typeface="Helvetica Neue"/>
              <a:ea typeface="Helvetica Neue"/>
              <a:cs typeface="Helvetica Neue"/>
              <a:sym typeface="Helvetica Neue"/>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pic>
        <p:nvPicPr>
          <p:cNvPr id="91" name="Google Shape;91;p6"/>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92" name="Google Shape;92;p6"/>
          <p:cNvSpPr txBox="1"/>
          <p:nvPr>
            <p:ph type="title"/>
          </p:nvPr>
        </p:nvSpPr>
        <p:spPr>
          <a:xfrm>
            <a:off x="636950" y="445025"/>
            <a:ext cx="50814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latin typeface="Helvetica Neue"/>
                <a:ea typeface="Helvetica Neue"/>
                <a:cs typeface="Helvetica Neue"/>
                <a:sym typeface="Helvetica Neue"/>
              </a:rPr>
              <a:t>Questions</a:t>
            </a:r>
            <a:endParaRPr>
              <a:latin typeface="Helvetica Neue"/>
              <a:ea typeface="Helvetica Neue"/>
              <a:cs typeface="Helvetica Neue"/>
              <a:sym typeface="Helvetica Neue"/>
            </a:endParaRPr>
          </a:p>
        </p:txBody>
      </p:sp>
      <p:sp>
        <p:nvSpPr>
          <p:cNvPr id="93" name="Google Shape;93;p6"/>
          <p:cNvSpPr txBox="1"/>
          <p:nvPr>
            <p:ph idx="1" type="body"/>
          </p:nvPr>
        </p:nvSpPr>
        <p:spPr>
          <a:xfrm>
            <a:off x="636950" y="1017725"/>
            <a:ext cx="5709300" cy="2961000"/>
          </a:xfrm>
          <a:prstGeom prst="rect">
            <a:avLst/>
          </a:prstGeom>
          <a:noFill/>
          <a:ln>
            <a:noFill/>
          </a:ln>
        </p:spPr>
        <p:txBody>
          <a:bodyPr anchorCtr="0" anchor="t" bIns="91425" lIns="91425" spcFirstLastPara="1" rIns="91425" wrap="square" tIns="91425">
            <a:normAutofit fontScale="25000" lnSpcReduction="20000"/>
          </a:bodyPr>
          <a:lstStyle/>
          <a:p>
            <a:pPr indent="-342900" lvl="0" marL="457200" rtl="0" algn="l">
              <a:lnSpc>
                <a:spcPct val="115000"/>
              </a:lnSpc>
              <a:spcBef>
                <a:spcPts val="0"/>
              </a:spcBef>
              <a:spcAft>
                <a:spcPts val="0"/>
              </a:spcAft>
              <a:buSzPct val="100000"/>
              <a:buFont typeface="Calibri"/>
              <a:buAutoNum type="arabicPeriod"/>
            </a:pPr>
            <a:r>
              <a:rPr lang="en" sz="7200">
                <a:latin typeface="Calibri"/>
                <a:ea typeface="Calibri"/>
                <a:cs typeface="Calibri"/>
                <a:sym typeface="Calibri"/>
              </a:rPr>
              <a:t>What modes of feedback does your institution offer to students (video conferences, asynchronous conferences, etc.)? </a:t>
            </a:r>
            <a:endParaRPr sz="7200">
              <a:latin typeface="Calibri"/>
              <a:ea typeface="Calibri"/>
              <a:cs typeface="Calibri"/>
              <a:sym typeface="Calibri"/>
            </a:endParaRPr>
          </a:p>
          <a:p>
            <a:pPr indent="-342900" lvl="0" marL="457200" rtl="0" algn="l">
              <a:lnSpc>
                <a:spcPct val="115000"/>
              </a:lnSpc>
              <a:spcBef>
                <a:spcPts val="1000"/>
              </a:spcBef>
              <a:spcAft>
                <a:spcPts val="0"/>
              </a:spcAft>
              <a:buSzPct val="100000"/>
              <a:buFont typeface="Helvetica Neue"/>
              <a:buAutoNum type="arabicPeriod"/>
            </a:pPr>
            <a:r>
              <a:rPr lang="en" sz="7200">
                <a:latin typeface="Helvetica Neue"/>
                <a:ea typeface="Helvetica Neue"/>
                <a:cs typeface="Helvetica Neue"/>
                <a:sym typeface="Helvetica Neue"/>
              </a:rPr>
              <a:t>How does your institution prepare tutors to provide multimodal feedback? </a:t>
            </a:r>
            <a:endParaRPr sz="7200">
              <a:latin typeface="Helvetica Neue"/>
              <a:ea typeface="Helvetica Neue"/>
              <a:cs typeface="Helvetica Neue"/>
              <a:sym typeface="Helvetica Neue"/>
            </a:endParaRPr>
          </a:p>
          <a:p>
            <a:pPr indent="-342900" lvl="0" marL="457200" rtl="0" algn="l">
              <a:lnSpc>
                <a:spcPct val="115000"/>
              </a:lnSpc>
              <a:spcBef>
                <a:spcPts val="1000"/>
              </a:spcBef>
              <a:spcAft>
                <a:spcPts val="0"/>
              </a:spcAft>
              <a:buSzPct val="100000"/>
              <a:buFont typeface="Helvetica Neue"/>
              <a:buAutoNum type="arabicPeriod"/>
            </a:pPr>
            <a:r>
              <a:rPr lang="en" sz="7200">
                <a:latin typeface="Helvetica Neue"/>
                <a:ea typeface="Helvetica Neue"/>
                <a:cs typeface="Helvetica Neue"/>
                <a:sym typeface="Helvetica Neue"/>
              </a:rPr>
              <a:t>In what ways is your institution struggling to prepare tutors for multimodal feedback? </a:t>
            </a:r>
            <a:endParaRPr sz="7200">
              <a:latin typeface="Helvetica Neue"/>
              <a:ea typeface="Helvetica Neue"/>
              <a:cs typeface="Helvetica Neue"/>
              <a:sym typeface="Helvetica Neue"/>
            </a:endParaRPr>
          </a:p>
          <a:p>
            <a:pPr indent="-342900" lvl="0" marL="457200" rtl="0" algn="l">
              <a:lnSpc>
                <a:spcPct val="115000"/>
              </a:lnSpc>
              <a:spcBef>
                <a:spcPts val="1000"/>
              </a:spcBef>
              <a:spcAft>
                <a:spcPts val="1000"/>
              </a:spcAft>
              <a:buSzPct val="100000"/>
              <a:buFont typeface="Helvetica Neue"/>
              <a:buAutoNum type="arabicPeriod"/>
            </a:pPr>
            <a:r>
              <a:rPr lang="en" sz="7200">
                <a:latin typeface="Helvetica Neue"/>
                <a:ea typeface="Helvetica Neue"/>
                <a:cs typeface="Helvetica Neue"/>
                <a:sym typeface="Helvetica Neue"/>
              </a:rPr>
              <a:t>What can your institution do to better prepare tutors for multimodal feedback? </a:t>
            </a:r>
            <a:endParaRPr sz="7200">
              <a:latin typeface="Helvetica Neue"/>
              <a:ea typeface="Helvetica Neue"/>
              <a:cs typeface="Helvetica Neue"/>
              <a:sym typeface="Helvetica Neue"/>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