
<file path=[Content_Types].xml><?xml version="1.0" encoding="utf-8"?>
<Types xmlns="http://schemas.openxmlformats.org/package/2006/content-types">
  <Default Extension="fntdata" ContentType="application/x-fontdata"/>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5143500" type="screen16x9"/>
  <p:notesSz cx="6858000" cy="9144000"/>
  <p:embeddedFontLst>
    <p:embeddedFont>
      <p:font typeface="Lato" panose="020F0502020204030203" pitchFamily="34" charset="0"/>
      <p:regular r:id="rId14"/>
      <p:bold r:id="rId15"/>
      <p:italic r:id="rId16"/>
      <p:boldItalic r:id="rId17"/>
    </p:embeddedFont>
    <p:embeddedFont>
      <p:font typeface="Raleway" panose="020B0604020202020204" pitchFamily="2" charset="0"/>
      <p:regular r:id="rId18"/>
      <p:bold r:id="rId19"/>
      <p:italic r:id="rId20"/>
      <p:boldItalic r:id="rId2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3" d="100"/>
          <a:sy n="103" d="100"/>
        </p:scale>
        <p:origin x="874" y="77"/>
      </p:cViewPr>
      <p:guideLst>
        <p:guide orient="horz" pos="1620"/>
        <p:guide pos="2880"/>
      </p:guideLst>
    </p:cSldViewPr>
  </p:slideViewPr>
  <p:notesTextViewPr>
    <p:cViewPr>
      <p:scale>
        <a:sx n="1" d="1"/>
        <a:sy n="1" d="1"/>
      </p:scale>
      <p:origin x="0" y="-149"/>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font" Target="fonts/font5.fntdata"/><Relationship Id="rId3" Type="http://schemas.openxmlformats.org/officeDocument/2006/relationships/slide" Target="slides/slide2.xml"/><Relationship Id="rId21" Type="http://schemas.openxmlformats.org/officeDocument/2006/relationships/font" Target="fonts/font8.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4.fntdata"/><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font" Target="fonts/font3.fntdata"/><Relationship Id="rId20" Type="http://schemas.openxmlformats.org/officeDocument/2006/relationships/font" Target="fonts/font7.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font" Target="fonts/font2.fntdata"/><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font" Target="fonts/font6.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1.fntdata"/><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4" name="Google Shape;84;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Hello everyone. My name is Lexi Stewart, and I’m a student peer tutor researcher at York College of Pennsylvania. This is the recorded version of my presentation "Investigating Multimodal Feedback Methods in Asynchronous Tutoring at the Writing Center."</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g222414c5633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8" name="Google Shape;138;g222414c5633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Here are the first few sources I used for my project.</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Google Shape;143;g222414c5633_0_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4" name="Google Shape;144;g222414c5633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And here are the rest of my sources. Thank you for watching my presentation!</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g1d18755fdb9_0_9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0" name="Google Shape;90;g1d18755fdb9_0_9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To give a bit of an overview, I’ll start by explaining what Drop-Off Essay Review is in our writing center. I’ll review some research I’ve used for my project, then get into the project itself by explaining my methods, results, and some preliminary findings.</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g1d18755fdb9_0_7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6" name="Google Shape;96;g1d18755fdb9_0_7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So, what is Drop-Off Essay Review? This is our asynchronous tutoring method in the writing center at York College of Pennsylvania. Students can sign their paper and assignment instructions or rubric up by the time on their slot, which will either be 10am, 11am, or 12pm, and then they will receive feedback from a writing tutor that same day by 9pm. Drop-Off uses three different types of feedback. First, tutors fill out a rubric that they insert at the top of the student’s paper. This rubric will go over the assignment requirements to let a student know what they fulfilled or what they still need to complete, as well as comment on something the student did well on in their paper and explain a few things the student could consider to improve their paper. Tutors will also leave marginal comments directly on the paper itself with suggestions for improvement. And finally, tutors create a short screen-recorded video with additional feedback or explaining some of their written feedback in the rubric or comments.</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g1d18755ff4b_0_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2" name="Google Shape;102;g1d18755ff4b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So, the main points I’ve pulled from the literature I’ve reviewed is that structure is key when it comes to creating an asynchronous writing tutoring method. I also have some sources looking into different feedback types, such as comparing written versus video feedback, but these sources don’t consider these types used together or are done in a classroom setting instead of writing tutoring. Finally, research discusses the changes between asynchronous and in-person tutoring, and the different advantages each type has such as being helpful for busy schedules with asynchronous tutoring but being more personal with in-person tutoring.</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g1d18755fdb9_0_10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8" name="Google Shape;108;g1d18755fdb9_0_10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
                <a:solidFill>
                  <a:schemeClr val="dk1"/>
                </a:solidFill>
              </a:rPr>
              <a:t>I created a survey to investigate student experiences with Drop-Off and its various feedback types. This survey was sent out to students who had a Drop-Off appointment during the Spring 2023 semester at York College of Pennsylvania before March 1st, which was the day the survey was sent, and was ended after March 17th. This survey consisted of a combination of open and closed questions, and was separated into three sections. The first section was a single question to cover informed consent, the second section covered background information about the students, and the third section asked questions about the students’ experiences with a specific Drop-Off appointment from this semester. By the time the survey closed, I received 13 responses from a pool of 50 possible participants. For those of you who are interested, a copy of the survey questions is included as a handout for this presentation.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g1d18755ff4b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4" name="Google Shape;114;g1d18755ff4b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Before I go into my results, I wanted to share that I’m still currently in the analysis process and I’m only sharing preliminary findings in this presentation. From my background results, 67 percent of students who responded to my survey were freshmen and 77 percent were on-campus residents. Most students indicated prior tutoring experience, with 62 percent having a Drop-Off appointment prior to this semester and 62 percent had experienced in-person or Zoom tutoring. </a:t>
            </a:r>
            <a:r>
              <a:rPr lang="en"/>
              <a:t>Over half of the students responded that they had used Drop-Off to fulfill a class requirement to come to the Writing Center, with the specific amount being 54 percent of participants.</a:t>
            </a:r>
            <a:endParaRPr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1d18755ff4b_0_1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0" name="Google Shape;120;g1d18755ff4b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From students’ experience with Drop-Off, students often explained they made Drop-Off appointments instead of Zoom or in-person because of time or convenience. Six students mentioned time and eight students mentioned convenience, with some of these students mentioning both time and convenience in their answers. Students also tended to comment appreciation for feedback on grammar and structure when answering what they found helpful about their tutor’s feedback. To be specific, five students brought up grammar or structure when discussing their tutor’s feedback.</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Google Shape;125;g221fac45f53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6" name="Google Shape;126;g221fac45f53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Looking at the results for questions about the feedback types, six out of the thirteen participants indicated that they reviewed all three types of feedback. Of those 6, one out of six preferred the video feedback, two out of six preferred both the video and marginal comments, two out of six preferred the marginal comments, and one out of six indicated no preference between the feedback types. Two students also mentioned in their answers that they did not receive marginal comments with their feedback, but using background tools in the Writing Center I was able to look into these appointments and see that these students had been provided marginal comments by their tutors.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g1d18755ff4b_0_1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2" name="Google Shape;132;g1d18755ff4b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To share some quick findings based on these results, immediately the fact that some students weren’t noticing their marginal comments shows that we should be adding instructions to Drop-Off for how to display the marginal comments in Word. The appointment confirmation does include a video for students to watch to see how to do so, but since students don’t always look at the appointment confirmation, it would likely be best to add these instructions within the rubric feedback itself to guarantee that students see it. Feedback also show that our students value the combination of marginal comments with the video feedback, and this is likely because tutors often use the video feedback to explain more of their marginal comments. I am theorizing that students find this combination so helpful because the video provides a space to give a little bit of what is lost from in-person tutoring, where tutors are able to speak directly to their students to explain their feedback. Of course, this is not exactly the same as sitting down with a tutor, but the video allows tutors to speak to their students even when they are not physically meeting them.</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chemeClr val="lt2"/>
        </a:solidFill>
        <a:effectLst/>
      </p:bgPr>
    </p:bg>
    <p:spTree>
      <p:nvGrpSpPr>
        <p:cNvPr id="1" name="Shape 9"/>
        <p:cNvGrpSpPr/>
        <p:nvPr/>
      </p:nvGrpSpPr>
      <p:grpSpPr>
        <a:xfrm>
          <a:off x="0" y="0"/>
          <a:ext cx="0" cy="0"/>
          <a:chOff x="0" y="0"/>
          <a:chExt cx="0" cy="0"/>
        </a:xfrm>
      </p:grpSpPr>
      <p:sp>
        <p:nvSpPr>
          <p:cNvPr id="10" name="Google Shape;10;p2"/>
          <p:cNvSpPr/>
          <p:nvPr/>
        </p:nvSpPr>
        <p:spPr>
          <a:xfrm>
            <a:off x="0" y="0"/>
            <a:ext cx="9144000" cy="4878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 name="Google Shape;11;p2"/>
          <p:cNvGrpSpPr/>
          <p:nvPr/>
        </p:nvGrpSpPr>
        <p:grpSpPr>
          <a:xfrm>
            <a:off x="830392" y="1191256"/>
            <a:ext cx="745763" cy="45826"/>
            <a:chOff x="4580561" y="2589004"/>
            <a:chExt cx="1064464" cy="25200"/>
          </a:xfrm>
        </p:grpSpPr>
        <p:sp>
          <p:nvSpPr>
            <p:cNvPr id="12" name="Google Shape;12;p2"/>
            <p:cNvSpPr/>
            <p:nvPr/>
          </p:nvSpPr>
          <p:spPr>
            <a:xfrm rot="-5400000">
              <a:off x="5366325" y="2335504"/>
              <a:ext cx="25200" cy="5322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rot="-5400000">
              <a:off x="4836311" y="2333254"/>
              <a:ext cx="25200" cy="536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4" name="Google Shape;14;p2"/>
          <p:cNvSpPr txBox="1">
            <a:spLocks noGrp="1"/>
          </p:cNvSpPr>
          <p:nvPr>
            <p:ph type="ctrTitle"/>
          </p:nvPr>
        </p:nvSpPr>
        <p:spPr>
          <a:xfrm>
            <a:off x="729450" y="1322450"/>
            <a:ext cx="7688100" cy="1664700"/>
          </a:xfrm>
          <a:prstGeom prst="rect">
            <a:avLst/>
          </a:prstGeom>
        </p:spPr>
        <p:txBody>
          <a:bodyPr spcFirstLastPara="1" wrap="square" lIns="91425" tIns="91425" rIns="91425" bIns="91425" anchor="t" anchorCtr="0">
            <a:normAutofit/>
          </a:bodyPr>
          <a:lstStyle>
            <a:lvl1pPr lvl="0">
              <a:spcBef>
                <a:spcPts val="0"/>
              </a:spcBef>
              <a:spcAft>
                <a:spcPts val="0"/>
              </a:spcAft>
              <a:buSzPts val="4200"/>
              <a:buNone/>
              <a:defRPr sz="4200"/>
            </a:lvl1pPr>
            <a:lvl2pPr lvl="1">
              <a:spcBef>
                <a:spcPts val="0"/>
              </a:spcBef>
              <a:spcAft>
                <a:spcPts val="0"/>
              </a:spcAft>
              <a:buSzPts val="4200"/>
              <a:buNone/>
              <a:defRPr sz="4200"/>
            </a:lvl2pPr>
            <a:lvl3pPr lvl="2">
              <a:spcBef>
                <a:spcPts val="0"/>
              </a:spcBef>
              <a:spcAft>
                <a:spcPts val="0"/>
              </a:spcAft>
              <a:buSzPts val="4200"/>
              <a:buNone/>
              <a:defRPr sz="4200"/>
            </a:lvl3pPr>
            <a:lvl4pPr lvl="3">
              <a:spcBef>
                <a:spcPts val="0"/>
              </a:spcBef>
              <a:spcAft>
                <a:spcPts val="0"/>
              </a:spcAft>
              <a:buSzPts val="4200"/>
              <a:buNone/>
              <a:defRPr sz="4200"/>
            </a:lvl4pPr>
            <a:lvl5pPr lvl="4">
              <a:spcBef>
                <a:spcPts val="0"/>
              </a:spcBef>
              <a:spcAft>
                <a:spcPts val="0"/>
              </a:spcAft>
              <a:buSzPts val="4200"/>
              <a:buNone/>
              <a:defRPr sz="4200"/>
            </a:lvl5pPr>
            <a:lvl6pPr lvl="5">
              <a:spcBef>
                <a:spcPts val="0"/>
              </a:spcBef>
              <a:spcAft>
                <a:spcPts val="0"/>
              </a:spcAft>
              <a:buSzPts val="4200"/>
              <a:buNone/>
              <a:defRPr sz="4200"/>
            </a:lvl6pPr>
            <a:lvl7pPr lvl="6">
              <a:spcBef>
                <a:spcPts val="0"/>
              </a:spcBef>
              <a:spcAft>
                <a:spcPts val="0"/>
              </a:spcAft>
              <a:buSzPts val="4200"/>
              <a:buNone/>
              <a:defRPr sz="4200"/>
            </a:lvl7pPr>
            <a:lvl8pPr lvl="7">
              <a:spcBef>
                <a:spcPts val="0"/>
              </a:spcBef>
              <a:spcAft>
                <a:spcPts val="0"/>
              </a:spcAft>
              <a:buSzPts val="4200"/>
              <a:buNone/>
              <a:defRPr sz="4200"/>
            </a:lvl8pPr>
            <a:lvl9pPr lvl="8">
              <a:spcBef>
                <a:spcPts val="0"/>
              </a:spcBef>
              <a:spcAft>
                <a:spcPts val="0"/>
              </a:spcAft>
              <a:buSzPts val="4200"/>
              <a:buNone/>
              <a:defRPr sz="4200"/>
            </a:lvl9pPr>
          </a:lstStyle>
          <a:p>
            <a:endParaRPr/>
          </a:p>
        </p:txBody>
      </p:sp>
      <p:sp>
        <p:nvSpPr>
          <p:cNvPr id="15" name="Google Shape;15;p2"/>
          <p:cNvSpPr txBox="1">
            <a:spLocks noGrp="1"/>
          </p:cNvSpPr>
          <p:nvPr>
            <p:ph type="subTitle" idx="1"/>
          </p:nvPr>
        </p:nvSpPr>
        <p:spPr>
          <a:xfrm>
            <a:off x="729627" y="3172900"/>
            <a:ext cx="7688100" cy="541200"/>
          </a:xfrm>
          <a:prstGeom prst="rect">
            <a:avLst/>
          </a:prstGeom>
        </p:spPr>
        <p:txBody>
          <a:bodyPr spcFirstLastPara="1" wrap="square" lIns="91425" tIns="91425" rIns="91425" bIns="91425" anchor="t" anchorCtr="0">
            <a:normAutofit/>
          </a:bodyPr>
          <a:lstStyle>
            <a:lvl1pPr lvl="0">
              <a:lnSpc>
                <a:spcPct val="100000"/>
              </a:lnSpc>
              <a:spcBef>
                <a:spcPts val="0"/>
              </a:spcBef>
              <a:spcAft>
                <a:spcPts val="0"/>
              </a:spcAft>
              <a:buSzPts val="1600"/>
              <a:buNone/>
              <a:defRPr sz="1600"/>
            </a:lvl1pPr>
            <a:lvl2pPr lvl="1">
              <a:lnSpc>
                <a:spcPct val="100000"/>
              </a:lnSpc>
              <a:spcBef>
                <a:spcPts val="0"/>
              </a:spcBef>
              <a:spcAft>
                <a:spcPts val="0"/>
              </a:spcAft>
              <a:buSzPts val="1600"/>
              <a:buNone/>
              <a:defRPr sz="1600"/>
            </a:lvl2pPr>
            <a:lvl3pPr lvl="2">
              <a:lnSpc>
                <a:spcPct val="100000"/>
              </a:lnSpc>
              <a:spcBef>
                <a:spcPts val="0"/>
              </a:spcBef>
              <a:spcAft>
                <a:spcPts val="0"/>
              </a:spcAft>
              <a:buSzPts val="1600"/>
              <a:buNone/>
              <a:defRPr sz="1600"/>
            </a:lvl3pPr>
            <a:lvl4pPr lvl="3">
              <a:lnSpc>
                <a:spcPct val="100000"/>
              </a:lnSpc>
              <a:spcBef>
                <a:spcPts val="0"/>
              </a:spcBef>
              <a:spcAft>
                <a:spcPts val="0"/>
              </a:spcAft>
              <a:buSzPts val="1600"/>
              <a:buNone/>
              <a:defRPr sz="1600"/>
            </a:lvl4pPr>
            <a:lvl5pPr lvl="4">
              <a:lnSpc>
                <a:spcPct val="100000"/>
              </a:lnSpc>
              <a:spcBef>
                <a:spcPts val="0"/>
              </a:spcBef>
              <a:spcAft>
                <a:spcPts val="0"/>
              </a:spcAft>
              <a:buSzPts val="1600"/>
              <a:buNone/>
              <a:defRPr sz="1600"/>
            </a:lvl5pPr>
            <a:lvl6pPr lvl="5">
              <a:lnSpc>
                <a:spcPct val="100000"/>
              </a:lnSpc>
              <a:spcBef>
                <a:spcPts val="0"/>
              </a:spcBef>
              <a:spcAft>
                <a:spcPts val="0"/>
              </a:spcAft>
              <a:buSzPts val="1600"/>
              <a:buNone/>
              <a:defRPr sz="1600"/>
            </a:lvl6pPr>
            <a:lvl7pPr lvl="6">
              <a:lnSpc>
                <a:spcPct val="100000"/>
              </a:lnSpc>
              <a:spcBef>
                <a:spcPts val="0"/>
              </a:spcBef>
              <a:spcAft>
                <a:spcPts val="0"/>
              </a:spcAft>
              <a:buSzPts val="1600"/>
              <a:buNone/>
              <a:defRPr sz="1600"/>
            </a:lvl7pPr>
            <a:lvl8pPr lvl="7">
              <a:lnSpc>
                <a:spcPct val="100000"/>
              </a:lnSpc>
              <a:spcBef>
                <a:spcPts val="0"/>
              </a:spcBef>
              <a:spcAft>
                <a:spcPts val="0"/>
              </a:spcAft>
              <a:buSzPts val="1600"/>
              <a:buNone/>
              <a:defRPr sz="1600"/>
            </a:lvl8pPr>
            <a:lvl9pPr lvl="8">
              <a:lnSpc>
                <a:spcPct val="100000"/>
              </a:lnSpc>
              <a:spcBef>
                <a:spcPts val="0"/>
              </a:spcBef>
              <a:spcAft>
                <a:spcPts val="0"/>
              </a:spcAft>
              <a:buSzPts val="1600"/>
              <a:buNone/>
              <a:defRPr sz="1600"/>
            </a:lvl9pPr>
          </a:lstStyle>
          <a:p>
            <a:endParaRPr/>
          </a:p>
        </p:txBody>
      </p:sp>
      <p:sp>
        <p:nvSpPr>
          <p:cNvPr id="16" name="Google Shape;16;p2"/>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bg>
      <p:bgPr>
        <a:solidFill>
          <a:schemeClr val="dk1"/>
        </a:solidFill>
        <a:effectLst/>
      </p:bgPr>
    </p:bg>
    <p:spTree>
      <p:nvGrpSpPr>
        <p:cNvPr id="1" name="Shape 73"/>
        <p:cNvGrpSpPr/>
        <p:nvPr/>
      </p:nvGrpSpPr>
      <p:grpSpPr>
        <a:xfrm>
          <a:off x="0" y="0"/>
          <a:ext cx="0" cy="0"/>
          <a:chOff x="0" y="0"/>
          <a:chExt cx="0" cy="0"/>
        </a:xfrm>
      </p:grpSpPr>
      <p:grpSp>
        <p:nvGrpSpPr>
          <p:cNvPr id="74" name="Google Shape;74;p11"/>
          <p:cNvGrpSpPr/>
          <p:nvPr/>
        </p:nvGrpSpPr>
        <p:grpSpPr>
          <a:xfrm>
            <a:off x="830392" y="4169130"/>
            <a:ext cx="745763" cy="45826"/>
            <a:chOff x="4580561" y="2589004"/>
            <a:chExt cx="1064464" cy="25200"/>
          </a:xfrm>
        </p:grpSpPr>
        <p:sp>
          <p:nvSpPr>
            <p:cNvPr id="75" name="Google Shape;75;p11"/>
            <p:cNvSpPr/>
            <p:nvPr/>
          </p:nvSpPr>
          <p:spPr>
            <a:xfrm rot="-5400000">
              <a:off x="5366325" y="2335504"/>
              <a:ext cx="25200" cy="5322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11"/>
            <p:cNvSpPr/>
            <p:nvPr/>
          </p:nvSpPr>
          <p:spPr>
            <a:xfrm rot="-5400000">
              <a:off x="4836311" y="2333254"/>
              <a:ext cx="25200" cy="5367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7" name="Google Shape;77;p11"/>
          <p:cNvSpPr txBox="1">
            <a:spLocks noGrp="1"/>
          </p:cNvSpPr>
          <p:nvPr>
            <p:ph type="title" hasCustomPrompt="1"/>
          </p:nvPr>
        </p:nvSpPr>
        <p:spPr>
          <a:xfrm>
            <a:off x="729450" y="733950"/>
            <a:ext cx="7688400" cy="1244700"/>
          </a:xfrm>
          <a:prstGeom prst="rect">
            <a:avLst/>
          </a:prstGeom>
        </p:spPr>
        <p:txBody>
          <a:bodyPr spcFirstLastPara="1" wrap="square" lIns="91425" tIns="91425" rIns="91425" bIns="91425" anchor="t" anchorCtr="0">
            <a:normAutofit/>
          </a:bodyPr>
          <a:lstStyle>
            <a:lvl1pPr lvl="0">
              <a:spcBef>
                <a:spcPts val="0"/>
              </a:spcBef>
              <a:spcAft>
                <a:spcPts val="0"/>
              </a:spcAft>
              <a:buClr>
                <a:schemeClr val="lt1"/>
              </a:buClr>
              <a:buSzPts val="8000"/>
              <a:buNone/>
              <a:defRPr sz="8000">
                <a:solidFill>
                  <a:schemeClr val="lt1"/>
                </a:solidFill>
              </a:defRPr>
            </a:lvl1pPr>
            <a:lvl2pPr lvl="1">
              <a:spcBef>
                <a:spcPts val="0"/>
              </a:spcBef>
              <a:spcAft>
                <a:spcPts val="0"/>
              </a:spcAft>
              <a:buClr>
                <a:schemeClr val="lt1"/>
              </a:buClr>
              <a:buSzPts val="8000"/>
              <a:buNone/>
              <a:defRPr sz="8000">
                <a:solidFill>
                  <a:schemeClr val="lt1"/>
                </a:solidFill>
              </a:defRPr>
            </a:lvl2pPr>
            <a:lvl3pPr lvl="2">
              <a:spcBef>
                <a:spcPts val="0"/>
              </a:spcBef>
              <a:spcAft>
                <a:spcPts val="0"/>
              </a:spcAft>
              <a:buClr>
                <a:schemeClr val="lt1"/>
              </a:buClr>
              <a:buSzPts val="8000"/>
              <a:buNone/>
              <a:defRPr sz="8000">
                <a:solidFill>
                  <a:schemeClr val="lt1"/>
                </a:solidFill>
              </a:defRPr>
            </a:lvl3pPr>
            <a:lvl4pPr lvl="3">
              <a:spcBef>
                <a:spcPts val="0"/>
              </a:spcBef>
              <a:spcAft>
                <a:spcPts val="0"/>
              </a:spcAft>
              <a:buClr>
                <a:schemeClr val="lt1"/>
              </a:buClr>
              <a:buSzPts val="8000"/>
              <a:buNone/>
              <a:defRPr sz="8000">
                <a:solidFill>
                  <a:schemeClr val="lt1"/>
                </a:solidFill>
              </a:defRPr>
            </a:lvl4pPr>
            <a:lvl5pPr lvl="4">
              <a:spcBef>
                <a:spcPts val="0"/>
              </a:spcBef>
              <a:spcAft>
                <a:spcPts val="0"/>
              </a:spcAft>
              <a:buClr>
                <a:schemeClr val="lt1"/>
              </a:buClr>
              <a:buSzPts val="8000"/>
              <a:buNone/>
              <a:defRPr sz="8000">
                <a:solidFill>
                  <a:schemeClr val="lt1"/>
                </a:solidFill>
              </a:defRPr>
            </a:lvl5pPr>
            <a:lvl6pPr lvl="5">
              <a:spcBef>
                <a:spcPts val="0"/>
              </a:spcBef>
              <a:spcAft>
                <a:spcPts val="0"/>
              </a:spcAft>
              <a:buClr>
                <a:schemeClr val="lt1"/>
              </a:buClr>
              <a:buSzPts val="8000"/>
              <a:buNone/>
              <a:defRPr sz="8000">
                <a:solidFill>
                  <a:schemeClr val="lt1"/>
                </a:solidFill>
              </a:defRPr>
            </a:lvl6pPr>
            <a:lvl7pPr lvl="6">
              <a:spcBef>
                <a:spcPts val="0"/>
              </a:spcBef>
              <a:spcAft>
                <a:spcPts val="0"/>
              </a:spcAft>
              <a:buClr>
                <a:schemeClr val="lt1"/>
              </a:buClr>
              <a:buSzPts val="8000"/>
              <a:buNone/>
              <a:defRPr sz="8000">
                <a:solidFill>
                  <a:schemeClr val="lt1"/>
                </a:solidFill>
              </a:defRPr>
            </a:lvl7pPr>
            <a:lvl8pPr lvl="7">
              <a:spcBef>
                <a:spcPts val="0"/>
              </a:spcBef>
              <a:spcAft>
                <a:spcPts val="0"/>
              </a:spcAft>
              <a:buClr>
                <a:schemeClr val="lt1"/>
              </a:buClr>
              <a:buSzPts val="8000"/>
              <a:buNone/>
              <a:defRPr sz="8000">
                <a:solidFill>
                  <a:schemeClr val="lt1"/>
                </a:solidFill>
              </a:defRPr>
            </a:lvl8pPr>
            <a:lvl9pPr lvl="8">
              <a:spcBef>
                <a:spcPts val="0"/>
              </a:spcBef>
              <a:spcAft>
                <a:spcPts val="0"/>
              </a:spcAft>
              <a:buClr>
                <a:schemeClr val="lt1"/>
              </a:buClr>
              <a:buSzPts val="8000"/>
              <a:buNone/>
              <a:defRPr sz="8000">
                <a:solidFill>
                  <a:schemeClr val="lt1"/>
                </a:solidFill>
              </a:defRPr>
            </a:lvl9pPr>
          </a:lstStyle>
          <a:p>
            <a:r>
              <a:t>xx%</a:t>
            </a:r>
          </a:p>
        </p:txBody>
      </p:sp>
      <p:sp>
        <p:nvSpPr>
          <p:cNvPr id="78" name="Google Shape;78;p11"/>
          <p:cNvSpPr txBox="1">
            <a:spLocks noGrp="1"/>
          </p:cNvSpPr>
          <p:nvPr>
            <p:ph type="body" idx="1"/>
          </p:nvPr>
        </p:nvSpPr>
        <p:spPr>
          <a:xfrm>
            <a:off x="729450" y="2272888"/>
            <a:ext cx="7688400" cy="15804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Clr>
                <a:schemeClr val="lt1"/>
              </a:buClr>
              <a:buSzPts val="1300"/>
              <a:buChar char="●"/>
              <a:defRPr>
                <a:solidFill>
                  <a:schemeClr val="lt1"/>
                </a:solidFill>
              </a:defRPr>
            </a:lvl1pPr>
            <a:lvl2pPr marL="914400" lvl="1" indent="-298450">
              <a:spcBef>
                <a:spcPts val="0"/>
              </a:spcBef>
              <a:spcAft>
                <a:spcPts val="0"/>
              </a:spcAft>
              <a:buClr>
                <a:schemeClr val="lt1"/>
              </a:buClr>
              <a:buSzPts val="1100"/>
              <a:buChar char="○"/>
              <a:defRPr>
                <a:solidFill>
                  <a:schemeClr val="lt1"/>
                </a:solidFill>
              </a:defRPr>
            </a:lvl2pPr>
            <a:lvl3pPr marL="1371600" lvl="2" indent="-298450">
              <a:spcBef>
                <a:spcPts val="0"/>
              </a:spcBef>
              <a:spcAft>
                <a:spcPts val="0"/>
              </a:spcAft>
              <a:buClr>
                <a:schemeClr val="lt1"/>
              </a:buClr>
              <a:buSzPts val="1100"/>
              <a:buChar char="■"/>
              <a:defRPr>
                <a:solidFill>
                  <a:schemeClr val="lt1"/>
                </a:solidFill>
              </a:defRPr>
            </a:lvl3pPr>
            <a:lvl4pPr marL="1828800" lvl="3" indent="-298450">
              <a:spcBef>
                <a:spcPts val="0"/>
              </a:spcBef>
              <a:spcAft>
                <a:spcPts val="0"/>
              </a:spcAft>
              <a:buClr>
                <a:schemeClr val="lt1"/>
              </a:buClr>
              <a:buSzPts val="1100"/>
              <a:buChar char="●"/>
              <a:defRPr>
                <a:solidFill>
                  <a:schemeClr val="lt1"/>
                </a:solidFill>
              </a:defRPr>
            </a:lvl4pPr>
            <a:lvl5pPr marL="2286000" lvl="4" indent="-298450">
              <a:spcBef>
                <a:spcPts val="0"/>
              </a:spcBef>
              <a:spcAft>
                <a:spcPts val="0"/>
              </a:spcAft>
              <a:buClr>
                <a:schemeClr val="lt1"/>
              </a:buClr>
              <a:buSzPts val="1100"/>
              <a:buChar char="○"/>
              <a:defRPr>
                <a:solidFill>
                  <a:schemeClr val="lt1"/>
                </a:solidFill>
              </a:defRPr>
            </a:lvl5pPr>
            <a:lvl6pPr marL="2743200" lvl="5" indent="-298450">
              <a:spcBef>
                <a:spcPts val="0"/>
              </a:spcBef>
              <a:spcAft>
                <a:spcPts val="0"/>
              </a:spcAft>
              <a:buClr>
                <a:schemeClr val="lt1"/>
              </a:buClr>
              <a:buSzPts val="1100"/>
              <a:buChar char="■"/>
              <a:defRPr>
                <a:solidFill>
                  <a:schemeClr val="lt1"/>
                </a:solidFill>
              </a:defRPr>
            </a:lvl6pPr>
            <a:lvl7pPr marL="3200400" lvl="6" indent="-298450">
              <a:spcBef>
                <a:spcPts val="0"/>
              </a:spcBef>
              <a:spcAft>
                <a:spcPts val="0"/>
              </a:spcAft>
              <a:buClr>
                <a:schemeClr val="lt1"/>
              </a:buClr>
              <a:buSzPts val="1100"/>
              <a:buChar char="●"/>
              <a:defRPr>
                <a:solidFill>
                  <a:schemeClr val="lt1"/>
                </a:solidFill>
              </a:defRPr>
            </a:lvl7pPr>
            <a:lvl8pPr marL="3657600" lvl="7" indent="-298450">
              <a:spcBef>
                <a:spcPts val="0"/>
              </a:spcBef>
              <a:spcAft>
                <a:spcPts val="0"/>
              </a:spcAft>
              <a:buClr>
                <a:schemeClr val="lt1"/>
              </a:buClr>
              <a:buSzPts val="1100"/>
              <a:buChar char="○"/>
              <a:defRPr>
                <a:solidFill>
                  <a:schemeClr val="lt1"/>
                </a:solidFill>
              </a:defRPr>
            </a:lvl8pPr>
            <a:lvl9pPr marL="4114800" lvl="8" indent="-298450">
              <a:spcBef>
                <a:spcPts val="0"/>
              </a:spcBef>
              <a:spcAft>
                <a:spcPts val="0"/>
              </a:spcAft>
              <a:buClr>
                <a:schemeClr val="lt1"/>
              </a:buClr>
              <a:buSzPts val="1100"/>
              <a:buChar char="■"/>
              <a:defRPr>
                <a:solidFill>
                  <a:schemeClr val="lt1"/>
                </a:solidFill>
              </a:defRPr>
            </a:lvl9pPr>
          </a:lstStyle>
          <a:p>
            <a:endParaRPr/>
          </a:p>
        </p:txBody>
      </p:sp>
      <p:sp>
        <p:nvSpPr>
          <p:cNvPr id="79" name="Google Shape;79;p11"/>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80"/>
        <p:cNvGrpSpPr/>
        <p:nvPr/>
      </p:nvGrpSpPr>
      <p:grpSpPr>
        <a:xfrm>
          <a:off x="0" y="0"/>
          <a:ext cx="0" cy="0"/>
          <a:chOff x="0" y="0"/>
          <a:chExt cx="0" cy="0"/>
        </a:xfrm>
      </p:grpSpPr>
      <p:sp>
        <p:nvSpPr>
          <p:cNvPr id="81" name="Google Shape;81;p12"/>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dk1"/>
        </a:solidFill>
        <a:effectLst/>
      </p:bgPr>
    </p:bg>
    <p:spTree>
      <p:nvGrpSpPr>
        <p:cNvPr id="1" name="Shape 17"/>
        <p:cNvGrpSpPr/>
        <p:nvPr/>
      </p:nvGrpSpPr>
      <p:grpSpPr>
        <a:xfrm>
          <a:off x="0" y="0"/>
          <a:ext cx="0" cy="0"/>
          <a:chOff x="0" y="0"/>
          <a:chExt cx="0" cy="0"/>
        </a:xfrm>
      </p:grpSpPr>
      <p:grpSp>
        <p:nvGrpSpPr>
          <p:cNvPr id="18" name="Google Shape;18;p3"/>
          <p:cNvGrpSpPr/>
          <p:nvPr/>
        </p:nvGrpSpPr>
        <p:grpSpPr>
          <a:xfrm>
            <a:off x="830392" y="1191256"/>
            <a:ext cx="745763" cy="45826"/>
            <a:chOff x="4580561" y="2589004"/>
            <a:chExt cx="1064464" cy="25200"/>
          </a:xfrm>
        </p:grpSpPr>
        <p:sp>
          <p:nvSpPr>
            <p:cNvPr id="19" name="Google Shape;19;p3"/>
            <p:cNvSpPr/>
            <p:nvPr/>
          </p:nvSpPr>
          <p:spPr>
            <a:xfrm rot="-5400000">
              <a:off x="5366325" y="2335504"/>
              <a:ext cx="25200" cy="5322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3"/>
            <p:cNvSpPr/>
            <p:nvPr/>
          </p:nvSpPr>
          <p:spPr>
            <a:xfrm rot="-5400000">
              <a:off x="4836311" y="2333254"/>
              <a:ext cx="25200" cy="5367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1" name="Google Shape;21;p3"/>
          <p:cNvSpPr txBox="1">
            <a:spLocks noGrp="1"/>
          </p:cNvSpPr>
          <p:nvPr>
            <p:ph type="title"/>
          </p:nvPr>
        </p:nvSpPr>
        <p:spPr>
          <a:xfrm>
            <a:off x="729450" y="1322450"/>
            <a:ext cx="7688400" cy="1518600"/>
          </a:xfrm>
          <a:prstGeom prst="rect">
            <a:avLst/>
          </a:prstGeom>
        </p:spPr>
        <p:txBody>
          <a:bodyPr spcFirstLastPara="1" wrap="square" lIns="91425" tIns="91425" rIns="91425" bIns="91425" anchor="t" anchorCtr="0">
            <a:normAutofit/>
          </a:bodyPr>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a:endParaRPr/>
          </a:p>
        </p:txBody>
      </p:sp>
      <p:sp>
        <p:nvSpPr>
          <p:cNvPr id="22" name="Google Shape;22;p3"/>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3"/>
        <p:cNvGrpSpPr/>
        <p:nvPr/>
      </p:nvGrpSpPr>
      <p:grpSpPr>
        <a:xfrm>
          <a:off x="0" y="0"/>
          <a:ext cx="0" cy="0"/>
          <a:chOff x="0" y="0"/>
          <a:chExt cx="0" cy="0"/>
        </a:xfrm>
      </p:grpSpPr>
      <p:sp>
        <p:nvSpPr>
          <p:cNvPr id="24" name="Google Shape;24;p4"/>
          <p:cNvSpPr/>
          <p:nvPr/>
        </p:nvSpPr>
        <p:spPr>
          <a:xfrm>
            <a:off x="0" y="0"/>
            <a:ext cx="9144000" cy="487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5" name="Google Shape;25;p4"/>
          <p:cNvGrpSpPr/>
          <p:nvPr/>
        </p:nvGrpSpPr>
        <p:grpSpPr>
          <a:xfrm>
            <a:off x="830392" y="1191256"/>
            <a:ext cx="745763" cy="45826"/>
            <a:chOff x="4580561" y="2589004"/>
            <a:chExt cx="1064464" cy="25200"/>
          </a:xfrm>
        </p:grpSpPr>
        <p:sp>
          <p:nvSpPr>
            <p:cNvPr id="26" name="Google Shape;26;p4"/>
            <p:cNvSpPr/>
            <p:nvPr/>
          </p:nvSpPr>
          <p:spPr>
            <a:xfrm rot="-5400000">
              <a:off x="5366325" y="2335504"/>
              <a:ext cx="25200" cy="5322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4"/>
            <p:cNvSpPr/>
            <p:nvPr/>
          </p:nvSpPr>
          <p:spPr>
            <a:xfrm rot="-5400000">
              <a:off x="4836311" y="2333254"/>
              <a:ext cx="25200" cy="536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8" name="Google Shape;28;p4"/>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rmAutofit/>
          </a:bodyPr>
          <a:lstStyle>
            <a:lvl1pPr lvl="0">
              <a:spcBef>
                <a:spcPts val="0"/>
              </a:spcBef>
              <a:spcAft>
                <a:spcPts val="0"/>
              </a:spcAft>
              <a:buSzPts val="2600"/>
              <a:buNone/>
              <a:defRPr sz="2600"/>
            </a:lvl1pPr>
            <a:lvl2pPr lvl="1">
              <a:spcBef>
                <a:spcPts val="0"/>
              </a:spcBef>
              <a:spcAft>
                <a:spcPts val="0"/>
              </a:spcAft>
              <a:buSzPts val="2600"/>
              <a:buNone/>
              <a:defRPr sz="2600"/>
            </a:lvl2pPr>
            <a:lvl3pPr lvl="2">
              <a:spcBef>
                <a:spcPts val="0"/>
              </a:spcBef>
              <a:spcAft>
                <a:spcPts val="0"/>
              </a:spcAft>
              <a:buSzPts val="2600"/>
              <a:buNone/>
              <a:defRPr sz="2600"/>
            </a:lvl3pPr>
            <a:lvl4pPr lvl="3">
              <a:spcBef>
                <a:spcPts val="0"/>
              </a:spcBef>
              <a:spcAft>
                <a:spcPts val="0"/>
              </a:spcAft>
              <a:buSzPts val="2600"/>
              <a:buNone/>
              <a:defRPr sz="2600"/>
            </a:lvl4pPr>
            <a:lvl5pPr lvl="4">
              <a:spcBef>
                <a:spcPts val="0"/>
              </a:spcBef>
              <a:spcAft>
                <a:spcPts val="0"/>
              </a:spcAft>
              <a:buSzPts val="2600"/>
              <a:buNone/>
              <a:defRPr sz="2600"/>
            </a:lvl5pPr>
            <a:lvl6pPr lvl="5">
              <a:spcBef>
                <a:spcPts val="0"/>
              </a:spcBef>
              <a:spcAft>
                <a:spcPts val="0"/>
              </a:spcAft>
              <a:buSzPts val="2600"/>
              <a:buNone/>
              <a:defRPr sz="2600"/>
            </a:lvl6pPr>
            <a:lvl7pPr lvl="6">
              <a:spcBef>
                <a:spcPts val="0"/>
              </a:spcBef>
              <a:spcAft>
                <a:spcPts val="0"/>
              </a:spcAft>
              <a:buSzPts val="2600"/>
              <a:buNone/>
              <a:defRPr sz="2600"/>
            </a:lvl7pPr>
            <a:lvl8pPr lvl="7">
              <a:spcBef>
                <a:spcPts val="0"/>
              </a:spcBef>
              <a:spcAft>
                <a:spcPts val="0"/>
              </a:spcAft>
              <a:buSzPts val="2600"/>
              <a:buNone/>
              <a:defRPr sz="2600"/>
            </a:lvl8pPr>
            <a:lvl9pPr lvl="8">
              <a:spcBef>
                <a:spcPts val="0"/>
              </a:spcBef>
              <a:spcAft>
                <a:spcPts val="0"/>
              </a:spcAft>
              <a:buSzPts val="2600"/>
              <a:buNone/>
              <a:defRPr sz="2600"/>
            </a:lvl9pPr>
          </a:lstStyle>
          <a:p>
            <a:endParaRPr/>
          </a:p>
        </p:txBody>
      </p:sp>
      <p:sp>
        <p:nvSpPr>
          <p:cNvPr id="29" name="Google Shape;29;p4"/>
          <p:cNvSpPr txBox="1">
            <a:spLocks noGrp="1"/>
          </p:cNvSpPr>
          <p:nvPr>
            <p:ph type="body" idx="1"/>
          </p:nvPr>
        </p:nvSpPr>
        <p:spPr>
          <a:xfrm>
            <a:off x="729450" y="2078875"/>
            <a:ext cx="7688700" cy="22611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30" name="Google Shape;30;p4"/>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31"/>
        <p:cNvGrpSpPr/>
        <p:nvPr/>
      </p:nvGrpSpPr>
      <p:grpSpPr>
        <a:xfrm>
          <a:off x="0" y="0"/>
          <a:ext cx="0" cy="0"/>
          <a:chOff x="0" y="0"/>
          <a:chExt cx="0" cy="0"/>
        </a:xfrm>
      </p:grpSpPr>
      <p:sp>
        <p:nvSpPr>
          <p:cNvPr id="32" name="Google Shape;32;p5"/>
          <p:cNvSpPr/>
          <p:nvPr/>
        </p:nvSpPr>
        <p:spPr>
          <a:xfrm>
            <a:off x="0" y="0"/>
            <a:ext cx="9144000" cy="487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3" name="Google Shape;33;p5"/>
          <p:cNvGrpSpPr/>
          <p:nvPr/>
        </p:nvGrpSpPr>
        <p:grpSpPr>
          <a:xfrm>
            <a:off x="830392" y="1191256"/>
            <a:ext cx="745763" cy="45826"/>
            <a:chOff x="4580561" y="2589004"/>
            <a:chExt cx="1064464" cy="25200"/>
          </a:xfrm>
        </p:grpSpPr>
        <p:sp>
          <p:nvSpPr>
            <p:cNvPr id="34" name="Google Shape;34;p5"/>
            <p:cNvSpPr/>
            <p:nvPr/>
          </p:nvSpPr>
          <p:spPr>
            <a:xfrm rot="-5400000">
              <a:off x="5366325" y="2335504"/>
              <a:ext cx="25200" cy="5322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5"/>
            <p:cNvSpPr/>
            <p:nvPr/>
          </p:nvSpPr>
          <p:spPr>
            <a:xfrm rot="-5400000">
              <a:off x="4836311" y="2333254"/>
              <a:ext cx="25200" cy="536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6" name="Google Shape;36;p5"/>
          <p:cNvSpPr txBox="1">
            <a:spLocks noGrp="1"/>
          </p:cNvSpPr>
          <p:nvPr>
            <p:ph type="title"/>
          </p:nvPr>
        </p:nvSpPr>
        <p:spPr>
          <a:xfrm>
            <a:off x="729450" y="1318650"/>
            <a:ext cx="7688400" cy="535200"/>
          </a:xfrm>
          <a:prstGeom prst="rect">
            <a:avLst/>
          </a:prstGeom>
        </p:spPr>
        <p:txBody>
          <a:bodyPr spcFirstLastPara="1" wrap="square" lIns="91425" tIns="91425" rIns="91425" bIns="91425" anchor="t" anchorCtr="0">
            <a:normAutofit/>
          </a:bodyPr>
          <a:lstStyle>
            <a:lvl1pPr lvl="0">
              <a:spcBef>
                <a:spcPts val="0"/>
              </a:spcBef>
              <a:spcAft>
                <a:spcPts val="0"/>
              </a:spcAft>
              <a:buSzPts val="2600"/>
              <a:buNone/>
              <a:defRPr sz="2600"/>
            </a:lvl1pPr>
            <a:lvl2pPr lvl="1">
              <a:spcBef>
                <a:spcPts val="0"/>
              </a:spcBef>
              <a:spcAft>
                <a:spcPts val="0"/>
              </a:spcAft>
              <a:buSzPts val="2600"/>
              <a:buNone/>
              <a:defRPr sz="2600"/>
            </a:lvl2pPr>
            <a:lvl3pPr lvl="2">
              <a:spcBef>
                <a:spcPts val="0"/>
              </a:spcBef>
              <a:spcAft>
                <a:spcPts val="0"/>
              </a:spcAft>
              <a:buSzPts val="2600"/>
              <a:buNone/>
              <a:defRPr sz="2600"/>
            </a:lvl3pPr>
            <a:lvl4pPr lvl="3">
              <a:spcBef>
                <a:spcPts val="0"/>
              </a:spcBef>
              <a:spcAft>
                <a:spcPts val="0"/>
              </a:spcAft>
              <a:buSzPts val="2600"/>
              <a:buNone/>
              <a:defRPr sz="2600"/>
            </a:lvl4pPr>
            <a:lvl5pPr lvl="4">
              <a:spcBef>
                <a:spcPts val="0"/>
              </a:spcBef>
              <a:spcAft>
                <a:spcPts val="0"/>
              </a:spcAft>
              <a:buSzPts val="2600"/>
              <a:buNone/>
              <a:defRPr sz="2600"/>
            </a:lvl5pPr>
            <a:lvl6pPr lvl="5">
              <a:spcBef>
                <a:spcPts val="0"/>
              </a:spcBef>
              <a:spcAft>
                <a:spcPts val="0"/>
              </a:spcAft>
              <a:buSzPts val="2600"/>
              <a:buNone/>
              <a:defRPr sz="2600"/>
            </a:lvl6pPr>
            <a:lvl7pPr lvl="6">
              <a:spcBef>
                <a:spcPts val="0"/>
              </a:spcBef>
              <a:spcAft>
                <a:spcPts val="0"/>
              </a:spcAft>
              <a:buSzPts val="2600"/>
              <a:buNone/>
              <a:defRPr sz="2600"/>
            </a:lvl7pPr>
            <a:lvl8pPr lvl="7">
              <a:spcBef>
                <a:spcPts val="0"/>
              </a:spcBef>
              <a:spcAft>
                <a:spcPts val="0"/>
              </a:spcAft>
              <a:buSzPts val="2600"/>
              <a:buNone/>
              <a:defRPr sz="2600"/>
            </a:lvl8pPr>
            <a:lvl9pPr lvl="8">
              <a:spcBef>
                <a:spcPts val="0"/>
              </a:spcBef>
              <a:spcAft>
                <a:spcPts val="0"/>
              </a:spcAft>
              <a:buSzPts val="2600"/>
              <a:buNone/>
              <a:defRPr sz="2600"/>
            </a:lvl9pPr>
          </a:lstStyle>
          <a:p>
            <a:endParaRPr/>
          </a:p>
        </p:txBody>
      </p:sp>
      <p:sp>
        <p:nvSpPr>
          <p:cNvPr id="37" name="Google Shape;37;p5"/>
          <p:cNvSpPr txBox="1">
            <a:spLocks noGrp="1"/>
          </p:cNvSpPr>
          <p:nvPr>
            <p:ph type="body" idx="1"/>
          </p:nvPr>
        </p:nvSpPr>
        <p:spPr>
          <a:xfrm>
            <a:off x="729325" y="2078875"/>
            <a:ext cx="3774300" cy="22611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38" name="Google Shape;38;p5"/>
          <p:cNvSpPr txBox="1">
            <a:spLocks noGrp="1"/>
          </p:cNvSpPr>
          <p:nvPr>
            <p:ph type="body" idx="2"/>
          </p:nvPr>
        </p:nvSpPr>
        <p:spPr>
          <a:xfrm>
            <a:off x="4643604" y="2078875"/>
            <a:ext cx="3774300" cy="22611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39" name="Google Shape;39;p5"/>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0"/>
        <p:cNvGrpSpPr/>
        <p:nvPr/>
      </p:nvGrpSpPr>
      <p:grpSpPr>
        <a:xfrm>
          <a:off x="0" y="0"/>
          <a:ext cx="0" cy="0"/>
          <a:chOff x="0" y="0"/>
          <a:chExt cx="0" cy="0"/>
        </a:xfrm>
      </p:grpSpPr>
      <p:sp>
        <p:nvSpPr>
          <p:cNvPr id="41" name="Google Shape;41;p6"/>
          <p:cNvSpPr/>
          <p:nvPr/>
        </p:nvSpPr>
        <p:spPr>
          <a:xfrm>
            <a:off x="0" y="0"/>
            <a:ext cx="9144000" cy="487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2" name="Google Shape;42;p6"/>
          <p:cNvGrpSpPr/>
          <p:nvPr/>
        </p:nvGrpSpPr>
        <p:grpSpPr>
          <a:xfrm>
            <a:off x="830392" y="1191256"/>
            <a:ext cx="745763" cy="45826"/>
            <a:chOff x="4580561" y="2589004"/>
            <a:chExt cx="1064464" cy="25200"/>
          </a:xfrm>
        </p:grpSpPr>
        <p:sp>
          <p:nvSpPr>
            <p:cNvPr id="43" name="Google Shape;43;p6"/>
            <p:cNvSpPr/>
            <p:nvPr/>
          </p:nvSpPr>
          <p:spPr>
            <a:xfrm rot="-5400000">
              <a:off x="5366325" y="2335504"/>
              <a:ext cx="25200" cy="5322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6"/>
            <p:cNvSpPr/>
            <p:nvPr/>
          </p:nvSpPr>
          <p:spPr>
            <a:xfrm rot="-5400000">
              <a:off x="4836311" y="2333254"/>
              <a:ext cx="25200" cy="536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5" name="Google Shape;45;p6"/>
          <p:cNvSpPr txBox="1">
            <a:spLocks noGrp="1"/>
          </p:cNvSpPr>
          <p:nvPr>
            <p:ph type="title"/>
          </p:nvPr>
        </p:nvSpPr>
        <p:spPr>
          <a:xfrm>
            <a:off x="729450" y="1318650"/>
            <a:ext cx="7688400" cy="535200"/>
          </a:xfrm>
          <a:prstGeom prst="rect">
            <a:avLst/>
          </a:prstGeom>
        </p:spPr>
        <p:txBody>
          <a:bodyPr spcFirstLastPara="1" wrap="square" lIns="91425" tIns="91425" rIns="91425" bIns="91425" anchor="t" anchorCtr="0">
            <a:normAutofit/>
          </a:bodyPr>
          <a:lstStyle>
            <a:lvl1pPr lvl="0">
              <a:spcBef>
                <a:spcPts val="0"/>
              </a:spcBef>
              <a:spcAft>
                <a:spcPts val="0"/>
              </a:spcAft>
              <a:buSzPts val="2600"/>
              <a:buNone/>
              <a:defRPr sz="2600"/>
            </a:lvl1pPr>
            <a:lvl2pPr lvl="1">
              <a:spcBef>
                <a:spcPts val="0"/>
              </a:spcBef>
              <a:spcAft>
                <a:spcPts val="0"/>
              </a:spcAft>
              <a:buSzPts val="2600"/>
              <a:buNone/>
              <a:defRPr sz="2600"/>
            </a:lvl2pPr>
            <a:lvl3pPr lvl="2">
              <a:spcBef>
                <a:spcPts val="0"/>
              </a:spcBef>
              <a:spcAft>
                <a:spcPts val="0"/>
              </a:spcAft>
              <a:buSzPts val="2600"/>
              <a:buNone/>
              <a:defRPr sz="2600"/>
            </a:lvl3pPr>
            <a:lvl4pPr lvl="3">
              <a:spcBef>
                <a:spcPts val="0"/>
              </a:spcBef>
              <a:spcAft>
                <a:spcPts val="0"/>
              </a:spcAft>
              <a:buSzPts val="2600"/>
              <a:buNone/>
              <a:defRPr sz="2600"/>
            </a:lvl4pPr>
            <a:lvl5pPr lvl="4">
              <a:spcBef>
                <a:spcPts val="0"/>
              </a:spcBef>
              <a:spcAft>
                <a:spcPts val="0"/>
              </a:spcAft>
              <a:buSzPts val="2600"/>
              <a:buNone/>
              <a:defRPr sz="2600"/>
            </a:lvl5pPr>
            <a:lvl6pPr lvl="5">
              <a:spcBef>
                <a:spcPts val="0"/>
              </a:spcBef>
              <a:spcAft>
                <a:spcPts val="0"/>
              </a:spcAft>
              <a:buSzPts val="2600"/>
              <a:buNone/>
              <a:defRPr sz="2600"/>
            </a:lvl6pPr>
            <a:lvl7pPr lvl="6">
              <a:spcBef>
                <a:spcPts val="0"/>
              </a:spcBef>
              <a:spcAft>
                <a:spcPts val="0"/>
              </a:spcAft>
              <a:buSzPts val="2600"/>
              <a:buNone/>
              <a:defRPr sz="2600"/>
            </a:lvl7pPr>
            <a:lvl8pPr lvl="7">
              <a:spcBef>
                <a:spcPts val="0"/>
              </a:spcBef>
              <a:spcAft>
                <a:spcPts val="0"/>
              </a:spcAft>
              <a:buSzPts val="2600"/>
              <a:buNone/>
              <a:defRPr sz="2600"/>
            </a:lvl8pPr>
            <a:lvl9pPr lvl="8">
              <a:spcBef>
                <a:spcPts val="0"/>
              </a:spcBef>
              <a:spcAft>
                <a:spcPts val="0"/>
              </a:spcAft>
              <a:buSzPts val="2600"/>
              <a:buNone/>
              <a:defRPr sz="2600"/>
            </a:lvl9pPr>
          </a:lstStyle>
          <a:p>
            <a:endParaRPr/>
          </a:p>
        </p:txBody>
      </p:sp>
      <p:sp>
        <p:nvSpPr>
          <p:cNvPr id="46" name="Google Shape;46;p6"/>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47"/>
        <p:cNvGrpSpPr/>
        <p:nvPr/>
      </p:nvGrpSpPr>
      <p:grpSpPr>
        <a:xfrm>
          <a:off x="0" y="0"/>
          <a:ext cx="0" cy="0"/>
          <a:chOff x="0" y="0"/>
          <a:chExt cx="0" cy="0"/>
        </a:xfrm>
      </p:grpSpPr>
      <p:sp>
        <p:nvSpPr>
          <p:cNvPr id="48" name="Google Shape;48;p7"/>
          <p:cNvSpPr/>
          <p:nvPr/>
        </p:nvSpPr>
        <p:spPr>
          <a:xfrm>
            <a:off x="0" y="0"/>
            <a:ext cx="9144000" cy="487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9" name="Google Shape;49;p7"/>
          <p:cNvGrpSpPr/>
          <p:nvPr/>
        </p:nvGrpSpPr>
        <p:grpSpPr>
          <a:xfrm>
            <a:off x="830392" y="1191256"/>
            <a:ext cx="745763" cy="45826"/>
            <a:chOff x="4580561" y="2589004"/>
            <a:chExt cx="1064464" cy="25200"/>
          </a:xfrm>
        </p:grpSpPr>
        <p:sp>
          <p:nvSpPr>
            <p:cNvPr id="50" name="Google Shape;50;p7"/>
            <p:cNvSpPr/>
            <p:nvPr/>
          </p:nvSpPr>
          <p:spPr>
            <a:xfrm rot="-5400000">
              <a:off x="5366325" y="2335504"/>
              <a:ext cx="25200" cy="5322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7"/>
            <p:cNvSpPr/>
            <p:nvPr/>
          </p:nvSpPr>
          <p:spPr>
            <a:xfrm rot="-5400000">
              <a:off x="4836311" y="2333254"/>
              <a:ext cx="25200" cy="536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2" name="Google Shape;52;p7"/>
          <p:cNvSpPr txBox="1">
            <a:spLocks noGrp="1"/>
          </p:cNvSpPr>
          <p:nvPr>
            <p:ph type="title"/>
          </p:nvPr>
        </p:nvSpPr>
        <p:spPr>
          <a:xfrm>
            <a:off x="730000" y="1318650"/>
            <a:ext cx="3300900" cy="1381500"/>
          </a:xfrm>
          <a:prstGeom prst="rect">
            <a:avLst/>
          </a:prstGeom>
        </p:spPr>
        <p:txBody>
          <a:bodyPr spcFirstLastPara="1" wrap="square" lIns="91425" tIns="91425" rIns="91425" bIns="91425" anchor="t" anchorCtr="0">
            <a:normAutofit/>
          </a:bodyPr>
          <a:lstStyle>
            <a:lvl1pPr lvl="0">
              <a:spcBef>
                <a:spcPts val="0"/>
              </a:spcBef>
              <a:spcAft>
                <a:spcPts val="0"/>
              </a:spcAft>
              <a:buSzPts val="2600"/>
              <a:buNone/>
              <a:defRPr sz="2600"/>
            </a:lvl1pPr>
            <a:lvl2pPr lvl="1">
              <a:spcBef>
                <a:spcPts val="0"/>
              </a:spcBef>
              <a:spcAft>
                <a:spcPts val="0"/>
              </a:spcAft>
              <a:buSzPts val="2600"/>
              <a:buNone/>
              <a:defRPr sz="2600"/>
            </a:lvl2pPr>
            <a:lvl3pPr lvl="2">
              <a:spcBef>
                <a:spcPts val="0"/>
              </a:spcBef>
              <a:spcAft>
                <a:spcPts val="0"/>
              </a:spcAft>
              <a:buSzPts val="2600"/>
              <a:buNone/>
              <a:defRPr sz="2600"/>
            </a:lvl3pPr>
            <a:lvl4pPr lvl="3">
              <a:spcBef>
                <a:spcPts val="0"/>
              </a:spcBef>
              <a:spcAft>
                <a:spcPts val="0"/>
              </a:spcAft>
              <a:buSzPts val="2600"/>
              <a:buNone/>
              <a:defRPr sz="2600"/>
            </a:lvl4pPr>
            <a:lvl5pPr lvl="4">
              <a:spcBef>
                <a:spcPts val="0"/>
              </a:spcBef>
              <a:spcAft>
                <a:spcPts val="0"/>
              </a:spcAft>
              <a:buSzPts val="2600"/>
              <a:buNone/>
              <a:defRPr sz="2600"/>
            </a:lvl5pPr>
            <a:lvl6pPr lvl="5">
              <a:spcBef>
                <a:spcPts val="0"/>
              </a:spcBef>
              <a:spcAft>
                <a:spcPts val="0"/>
              </a:spcAft>
              <a:buSzPts val="2600"/>
              <a:buNone/>
              <a:defRPr sz="2600"/>
            </a:lvl6pPr>
            <a:lvl7pPr lvl="6">
              <a:spcBef>
                <a:spcPts val="0"/>
              </a:spcBef>
              <a:spcAft>
                <a:spcPts val="0"/>
              </a:spcAft>
              <a:buSzPts val="2600"/>
              <a:buNone/>
              <a:defRPr sz="2600"/>
            </a:lvl7pPr>
            <a:lvl8pPr lvl="7">
              <a:spcBef>
                <a:spcPts val="0"/>
              </a:spcBef>
              <a:spcAft>
                <a:spcPts val="0"/>
              </a:spcAft>
              <a:buSzPts val="2600"/>
              <a:buNone/>
              <a:defRPr sz="2600"/>
            </a:lvl8pPr>
            <a:lvl9pPr lvl="8">
              <a:spcBef>
                <a:spcPts val="0"/>
              </a:spcBef>
              <a:spcAft>
                <a:spcPts val="0"/>
              </a:spcAft>
              <a:buSzPts val="2600"/>
              <a:buNone/>
              <a:defRPr sz="2600"/>
            </a:lvl9pPr>
          </a:lstStyle>
          <a:p>
            <a:endParaRPr/>
          </a:p>
        </p:txBody>
      </p:sp>
      <p:sp>
        <p:nvSpPr>
          <p:cNvPr id="53" name="Google Shape;53;p7"/>
          <p:cNvSpPr txBox="1">
            <a:spLocks noGrp="1"/>
          </p:cNvSpPr>
          <p:nvPr>
            <p:ph type="body" idx="1"/>
          </p:nvPr>
        </p:nvSpPr>
        <p:spPr>
          <a:xfrm>
            <a:off x="721225" y="2781725"/>
            <a:ext cx="3300900" cy="15975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54" name="Google Shape;54;p7"/>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bg>
      <p:bgPr>
        <a:solidFill>
          <a:schemeClr val="accent3"/>
        </a:solidFill>
        <a:effectLst/>
      </p:bgPr>
    </p:bg>
    <p:spTree>
      <p:nvGrpSpPr>
        <p:cNvPr id="1" name="Shape 55"/>
        <p:cNvGrpSpPr/>
        <p:nvPr/>
      </p:nvGrpSpPr>
      <p:grpSpPr>
        <a:xfrm>
          <a:off x="0" y="0"/>
          <a:ext cx="0" cy="0"/>
          <a:chOff x="0" y="0"/>
          <a:chExt cx="0" cy="0"/>
        </a:xfrm>
      </p:grpSpPr>
      <p:grpSp>
        <p:nvGrpSpPr>
          <p:cNvPr id="56" name="Google Shape;56;p8"/>
          <p:cNvGrpSpPr/>
          <p:nvPr/>
        </p:nvGrpSpPr>
        <p:grpSpPr>
          <a:xfrm>
            <a:off x="830392" y="4169130"/>
            <a:ext cx="745763" cy="45826"/>
            <a:chOff x="4580561" y="2589004"/>
            <a:chExt cx="1064464" cy="25200"/>
          </a:xfrm>
        </p:grpSpPr>
        <p:sp>
          <p:nvSpPr>
            <p:cNvPr id="57" name="Google Shape;57;p8"/>
            <p:cNvSpPr/>
            <p:nvPr/>
          </p:nvSpPr>
          <p:spPr>
            <a:xfrm rot="-5400000">
              <a:off x="5366325" y="2335504"/>
              <a:ext cx="25200" cy="5322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8"/>
            <p:cNvSpPr/>
            <p:nvPr/>
          </p:nvSpPr>
          <p:spPr>
            <a:xfrm rot="-5400000">
              <a:off x="4836311" y="2333254"/>
              <a:ext cx="25200" cy="5367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9" name="Google Shape;59;p8"/>
          <p:cNvSpPr txBox="1">
            <a:spLocks noGrp="1"/>
          </p:cNvSpPr>
          <p:nvPr>
            <p:ph type="title"/>
          </p:nvPr>
        </p:nvSpPr>
        <p:spPr>
          <a:xfrm>
            <a:off x="729450" y="864300"/>
            <a:ext cx="7021200" cy="2985000"/>
          </a:xfrm>
          <a:prstGeom prst="rect">
            <a:avLst/>
          </a:prstGeom>
        </p:spPr>
        <p:txBody>
          <a:bodyPr spcFirstLastPara="1" wrap="square" lIns="91425" tIns="91425" rIns="91425" bIns="91425" anchor="ctr" anchorCtr="0">
            <a:normAutofit/>
          </a:bodyPr>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a:endParaRPr/>
          </a:p>
        </p:txBody>
      </p:sp>
      <p:sp>
        <p:nvSpPr>
          <p:cNvPr id="60" name="Google Shape;60;p8"/>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61"/>
        <p:cNvGrpSpPr/>
        <p:nvPr/>
      </p:nvGrpSpPr>
      <p:grpSpPr>
        <a:xfrm>
          <a:off x="0" y="0"/>
          <a:ext cx="0" cy="0"/>
          <a:chOff x="0" y="0"/>
          <a:chExt cx="0" cy="0"/>
        </a:xfrm>
      </p:grpSpPr>
      <p:sp>
        <p:nvSpPr>
          <p:cNvPr id="62" name="Google Shape;62;p9"/>
          <p:cNvSpPr/>
          <p:nvPr/>
        </p:nvSpPr>
        <p:spPr>
          <a:xfrm>
            <a:off x="0" y="0"/>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3" name="Google Shape;63;p9"/>
          <p:cNvGrpSpPr/>
          <p:nvPr/>
        </p:nvGrpSpPr>
        <p:grpSpPr>
          <a:xfrm>
            <a:off x="830392" y="1191256"/>
            <a:ext cx="745763" cy="45826"/>
            <a:chOff x="4580561" y="2589004"/>
            <a:chExt cx="1064464" cy="25200"/>
          </a:xfrm>
        </p:grpSpPr>
        <p:sp>
          <p:nvSpPr>
            <p:cNvPr id="64" name="Google Shape;64;p9"/>
            <p:cNvSpPr/>
            <p:nvPr/>
          </p:nvSpPr>
          <p:spPr>
            <a:xfrm rot="-5400000">
              <a:off x="5366325" y="2335504"/>
              <a:ext cx="25200" cy="5322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9"/>
            <p:cNvSpPr/>
            <p:nvPr/>
          </p:nvSpPr>
          <p:spPr>
            <a:xfrm rot="-5400000">
              <a:off x="4836311" y="2333254"/>
              <a:ext cx="25200" cy="536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6" name="Google Shape;66;p9"/>
          <p:cNvSpPr txBox="1">
            <a:spLocks noGrp="1"/>
          </p:cNvSpPr>
          <p:nvPr>
            <p:ph type="title"/>
          </p:nvPr>
        </p:nvSpPr>
        <p:spPr>
          <a:xfrm>
            <a:off x="730000" y="1318650"/>
            <a:ext cx="3300900" cy="1687200"/>
          </a:xfrm>
          <a:prstGeom prst="rect">
            <a:avLst/>
          </a:prstGeom>
        </p:spPr>
        <p:txBody>
          <a:bodyPr spcFirstLastPara="1" wrap="square" lIns="91425" tIns="91425" rIns="91425" bIns="91425" anchor="t" anchorCtr="0">
            <a:normAutofit/>
          </a:bodyPr>
          <a:lstStyle>
            <a:lvl1pPr lvl="0">
              <a:spcBef>
                <a:spcPts val="0"/>
              </a:spcBef>
              <a:spcAft>
                <a:spcPts val="0"/>
              </a:spcAft>
              <a:buSzPts val="2600"/>
              <a:buNone/>
              <a:defRPr sz="2600"/>
            </a:lvl1pPr>
            <a:lvl2pPr lvl="1">
              <a:spcBef>
                <a:spcPts val="0"/>
              </a:spcBef>
              <a:spcAft>
                <a:spcPts val="0"/>
              </a:spcAft>
              <a:buSzPts val="2600"/>
              <a:buNone/>
              <a:defRPr sz="2600"/>
            </a:lvl2pPr>
            <a:lvl3pPr lvl="2">
              <a:spcBef>
                <a:spcPts val="0"/>
              </a:spcBef>
              <a:spcAft>
                <a:spcPts val="0"/>
              </a:spcAft>
              <a:buSzPts val="2600"/>
              <a:buNone/>
              <a:defRPr sz="2600"/>
            </a:lvl3pPr>
            <a:lvl4pPr lvl="3">
              <a:spcBef>
                <a:spcPts val="0"/>
              </a:spcBef>
              <a:spcAft>
                <a:spcPts val="0"/>
              </a:spcAft>
              <a:buSzPts val="2600"/>
              <a:buNone/>
              <a:defRPr sz="2600"/>
            </a:lvl4pPr>
            <a:lvl5pPr lvl="4">
              <a:spcBef>
                <a:spcPts val="0"/>
              </a:spcBef>
              <a:spcAft>
                <a:spcPts val="0"/>
              </a:spcAft>
              <a:buSzPts val="2600"/>
              <a:buNone/>
              <a:defRPr sz="2600"/>
            </a:lvl5pPr>
            <a:lvl6pPr lvl="5">
              <a:spcBef>
                <a:spcPts val="0"/>
              </a:spcBef>
              <a:spcAft>
                <a:spcPts val="0"/>
              </a:spcAft>
              <a:buSzPts val="2600"/>
              <a:buNone/>
              <a:defRPr sz="2600"/>
            </a:lvl6pPr>
            <a:lvl7pPr lvl="6">
              <a:spcBef>
                <a:spcPts val="0"/>
              </a:spcBef>
              <a:spcAft>
                <a:spcPts val="0"/>
              </a:spcAft>
              <a:buSzPts val="2600"/>
              <a:buNone/>
              <a:defRPr sz="2600"/>
            </a:lvl7pPr>
            <a:lvl8pPr lvl="7">
              <a:spcBef>
                <a:spcPts val="0"/>
              </a:spcBef>
              <a:spcAft>
                <a:spcPts val="0"/>
              </a:spcAft>
              <a:buSzPts val="2600"/>
              <a:buNone/>
              <a:defRPr sz="2600"/>
            </a:lvl8pPr>
            <a:lvl9pPr lvl="8">
              <a:spcBef>
                <a:spcPts val="0"/>
              </a:spcBef>
              <a:spcAft>
                <a:spcPts val="0"/>
              </a:spcAft>
              <a:buSzPts val="2600"/>
              <a:buNone/>
              <a:defRPr sz="2600"/>
            </a:lvl9pPr>
          </a:lstStyle>
          <a:p>
            <a:endParaRPr/>
          </a:p>
        </p:txBody>
      </p:sp>
      <p:sp>
        <p:nvSpPr>
          <p:cNvPr id="67" name="Google Shape;67;p9"/>
          <p:cNvSpPr txBox="1">
            <a:spLocks noGrp="1"/>
          </p:cNvSpPr>
          <p:nvPr>
            <p:ph type="subTitle" idx="1"/>
          </p:nvPr>
        </p:nvSpPr>
        <p:spPr>
          <a:xfrm>
            <a:off x="724950" y="3161525"/>
            <a:ext cx="3300900" cy="759000"/>
          </a:xfrm>
          <a:prstGeom prst="rect">
            <a:avLst/>
          </a:prstGeom>
        </p:spPr>
        <p:txBody>
          <a:bodyPr spcFirstLastPara="1" wrap="square" lIns="91425" tIns="91425" rIns="91425" bIns="91425" anchor="t" anchorCtr="0">
            <a:normAutofit/>
          </a:bodyPr>
          <a:lstStyle>
            <a:lvl1pPr lvl="0">
              <a:lnSpc>
                <a:spcPct val="100000"/>
              </a:lnSpc>
              <a:spcBef>
                <a:spcPts val="0"/>
              </a:spcBef>
              <a:spcAft>
                <a:spcPts val="0"/>
              </a:spcAft>
              <a:buSzPts val="1600"/>
              <a:buNone/>
              <a:defRPr sz="1600"/>
            </a:lvl1pPr>
            <a:lvl2pPr lvl="1">
              <a:lnSpc>
                <a:spcPct val="100000"/>
              </a:lnSpc>
              <a:spcBef>
                <a:spcPts val="0"/>
              </a:spcBef>
              <a:spcAft>
                <a:spcPts val="0"/>
              </a:spcAft>
              <a:buSzPts val="1600"/>
              <a:buNone/>
              <a:defRPr sz="1600"/>
            </a:lvl2pPr>
            <a:lvl3pPr lvl="2">
              <a:lnSpc>
                <a:spcPct val="100000"/>
              </a:lnSpc>
              <a:spcBef>
                <a:spcPts val="0"/>
              </a:spcBef>
              <a:spcAft>
                <a:spcPts val="0"/>
              </a:spcAft>
              <a:buSzPts val="1600"/>
              <a:buNone/>
              <a:defRPr sz="1600"/>
            </a:lvl3pPr>
            <a:lvl4pPr lvl="3">
              <a:lnSpc>
                <a:spcPct val="100000"/>
              </a:lnSpc>
              <a:spcBef>
                <a:spcPts val="0"/>
              </a:spcBef>
              <a:spcAft>
                <a:spcPts val="0"/>
              </a:spcAft>
              <a:buSzPts val="1600"/>
              <a:buNone/>
              <a:defRPr sz="1600"/>
            </a:lvl4pPr>
            <a:lvl5pPr lvl="4">
              <a:lnSpc>
                <a:spcPct val="100000"/>
              </a:lnSpc>
              <a:spcBef>
                <a:spcPts val="0"/>
              </a:spcBef>
              <a:spcAft>
                <a:spcPts val="0"/>
              </a:spcAft>
              <a:buSzPts val="1600"/>
              <a:buNone/>
              <a:defRPr sz="1600"/>
            </a:lvl5pPr>
            <a:lvl6pPr lvl="5">
              <a:lnSpc>
                <a:spcPct val="100000"/>
              </a:lnSpc>
              <a:spcBef>
                <a:spcPts val="0"/>
              </a:spcBef>
              <a:spcAft>
                <a:spcPts val="0"/>
              </a:spcAft>
              <a:buSzPts val="1600"/>
              <a:buNone/>
              <a:defRPr sz="1600"/>
            </a:lvl6pPr>
            <a:lvl7pPr lvl="6">
              <a:lnSpc>
                <a:spcPct val="100000"/>
              </a:lnSpc>
              <a:spcBef>
                <a:spcPts val="0"/>
              </a:spcBef>
              <a:spcAft>
                <a:spcPts val="0"/>
              </a:spcAft>
              <a:buSzPts val="1600"/>
              <a:buNone/>
              <a:defRPr sz="1600"/>
            </a:lvl7pPr>
            <a:lvl8pPr lvl="7">
              <a:lnSpc>
                <a:spcPct val="100000"/>
              </a:lnSpc>
              <a:spcBef>
                <a:spcPts val="0"/>
              </a:spcBef>
              <a:spcAft>
                <a:spcPts val="0"/>
              </a:spcAft>
              <a:buSzPts val="1600"/>
              <a:buNone/>
              <a:defRPr sz="1600"/>
            </a:lvl8pPr>
            <a:lvl9pPr lvl="8">
              <a:lnSpc>
                <a:spcPct val="100000"/>
              </a:lnSpc>
              <a:spcBef>
                <a:spcPts val="0"/>
              </a:spcBef>
              <a:spcAft>
                <a:spcPts val="0"/>
              </a:spcAft>
              <a:buSzPts val="1600"/>
              <a:buNone/>
              <a:defRPr sz="1600"/>
            </a:lvl9pPr>
          </a:lstStyle>
          <a:p>
            <a:endParaRPr/>
          </a:p>
        </p:txBody>
      </p:sp>
      <p:sp>
        <p:nvSpPr>
          <p:cNvPr id="68" name="Google Shape;68;p9"/>
          <p:cNvSpPr txBox="1">
            <a:spLocks noGrp="1"/>
          </p:cNvSpPr>
          <p:nvPr>
            <p:ph type="body" idx="2"/>
          </p:nvPr>
        </p:nvSpPr>
        <p:spPr>
          <a:xfrm>
            <a:off x="5174225" y="1352625"/>
            <a:ext cx="3374400" cy="30255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69" name="Google Shape;69;p9"/>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70"/>
        <p:cNvGrpSpPr/>
        <p:nvPr/>
      </p:nvGrpSpPr>
      <p:grpSpPr>
        <a:xfrm>
          <a:off x="0" y="0"/>
          <a:ext cx="0" cy="0"/>
          <a:chOff x="0" y="0"/>
          <a:chExt cx="0" cy="0"/>
        </a:xfrm>
      </p:grpSpPr>
      <p:sp>
        <p:nvSpPr>
          <p:cNvPr id="71" name="Google Shape;71;p10"/>
          <p:cNvSpPr txBox="1">
            <a:spLocks noGrp="1"/>
          </p:cNvSpPr>
          <p:nvPr>
            <p:ph type="body" idx="1"/>
          </p:nvPr>
        </p:nvSpPr>
        <p:spPr>
          <a:xfrm>
            <a:off x="724950" y="4372551"/>
            <a:ext cx="7697400" cy="4605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300"/>
              <a:buNone/>
              <a:defRPr/>
            </a:lvl1pPr>
          </a:lstStyle>
          <a:p>
            <a:endParaRPr/>
          </a:p>
        </p:txBody>
      </p:sp>
      <p:sp>
        <p:nvSpPr>
          <p:cNvPr id="72" name="Google Shape;72;p10"/>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treamline">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2"/>
              </a:buClr>
              <a:buSzPts val="2800"/>
              <a:buFont typeface="Raleway"/>
              <a:buNone/>
              <a:defRPr sz="2800" b="1">
                <a:solidFill>
                  <a:schemeClr val="dk2"/>
                </a:solidFill>
                <a:latin typeface="Raleway"/>
                <a:ea typeface="Raleway"/>
                <a:cs typeface="Raleway"/>
                <a:sym typeface="Raleway"/>
              </a:defRPr>
            </a:lvl1pPr>
            <a:lvl2pPr lvl="1">
              <a:spcBef>
                <a:spcPts val="0"/>
              </a:spcBef>
              <a:spcAft>
                <a:spcPts val="0"/>
              </a:spcAft>
              <a:buClr>
                <a:schemeClr val="dk2"/>
              </a:buClr>
              <a:buSzPts val="2800"/>
              <a:buFont typeface="Raleway"/>
              <a:buNone/>
              <a:defRPr sz="2800" b="1">
                <a:solidFill>
                  <a:schemeClr val="dk2"/>
                </a:solidFill>
                <a:latin typeface="Raleway"/>
                <a:ea typeface="Raleway"/>
                <a:cs typeface="Raleway"/>
                <a:sym typeface="Raleway"/>
              </a:defRPr>
            </a:lvl2pPr>
            <a:lvl3pPr lvl="2">
              <a:spcBef>
                <a:spcPts val="0"/>
              </a:spcBef>
              <a:spcAft>
                <a:spcPts val="0"/>
              </a:spcAft>
              <a:buClr>
                <a:schemeClr val="dk2"/>
              </a:buClr>
              <a:buSzPts val="2800"/>
              <a:buFont typeface="Raleway"/>
              <a:buNone/>
              <a:defRPr sz="2800" b="1">
                <a:solidFill>
                  <a:schemeClr val="dk2"/>
                </a:solidFill>
                <a:latin typeface="Raleway"/>
                <a:ea typeface="Raleway"/>
                <a:cs typeface="Raleway"/>
                <a:sym typeface="Raleway"/>
              </a:defRPr>
            </a:lvl3pPr>
            <a:lvl4pPr lvl="3">
              <a:spcBef>
                <a:spcPts val="0"/>
              </a:spcBef>
              <a:spcAft>
                <a:spcPts val="0"/>
              </a:spcAft>
              <a:buClr>
                <a:schemeClr val="dk2"/>
              </a:buClr>
              <a:buSzPts val="2800"/>
              <a:buFont typeface="Raleway"/>
              <a:buNone/>
              <a:defRPr sz="2800" b="1">
                <a:solidFill>
                  <a:schemeClr val="dk2"/>
                </a:solidFill>
                <a:latin typeface="Raleway"/>
                <a:ea typeface="Raleway"/>
                <a:cs typeface="Raleway"/>
                <a:sym typeface="Raleway"/>
              </a:defRPr>
            </a:lvl4pPr>
            <a:lvl5pPr lvl="4">
              <a:spcBef>
                <a:spcPts val="0"/>
              </a:spcBef>
              <a:spcAft>
                <a:spcPts val="0"/>
              </a:spcAft>
              <a:buClr>
                <a:schemeClr val="dk2"/>
              </a:buClr>
              <a:buSzPts val="2800"/>
              <a:buFont typeface="Raleway"/>
              <a:buNone/>
              <a:defRPr sz="2800" b="1">
                <a:solidFill>
                  <a:schemeClr val="dk2"/>
                </a:solidFill>
                <a:latin typeface="Raleway"/>
                <a:ea typeface="Raleway"/>
                <a:cs typeface="Raleway"/>
                <a:sym typeface="Raleway"/>
              </a:defRPr>
            </a:lvl5pPr>
            <a:lvl6pPr lvl="5">
              <a:spcBef>
                <a:spcPts val="0"/>
              </a:spcBef>
              <a:spcAft>
                <a:spcPts val="0"/>
              </a:spcAft>
              <a:buClr>
                <a:schemeClr val="dk2"/>
              </a:buClr>
              <a:buSzPts val="2800"/>
              <a:buFont typeface="Raleway"/>
              <a:buNone/>
              <a:defRPr sz="2800" b="1">
                <a:solidFill>
                  <a:schemeClr val="dk2"/>
                </a:solidFill>
                <a:latin typeface="Raleway"/>
                <a:ea typeface="Raleway"/>
                <a:cs typeface="Raleway"/>
                <a:sym typeface="Raleway"/>
              </a:defRPr>
            </a:lvl6pPr>
            <a:lvl7pPr lvl="6">
              <a:spcBef>
                <a:spcPts val="0"/>
              </a:spcBef>
              <a:spcAft>
                <a:spcPts val="0"/>
              </a:spcAft>
              <a:buClr>
                <a:schemeClr val="dk2"/>
              </a:buClr>
              <a:buSzPts val="2800"/>
              <a:buFont typeface="Raleway"/>
              <a:buNone/>
              <a:defRPr sz="2800" b="1">
                <a:solidFill>
                  <a:schemeClr val="dk2"/>
                </a:solidFill>
                <a:latin typeface="Raleway"/>
                <a:ea typeface="Raleway"/>
                <a:cs typeface="Raleway"/>
                <a:sym typeface="Raleway"/>
              </a:defRPr>
            </a:lvl7pPr>
            <a:lvl8pPr lvl="7">
              <a:spcBef>
                <a:spcPts val="0"/>
              </a:spcBef>
              <a:spcAft>
                <a:spcPts val="0"/>
              </a:spcAft>
              <a:buClr>
                <a:schemeClr val="dk2"/>
              </a:buClr>
              <a:buSzPts val="2800"/>
              <a:buFont typeface="Raleway"/>
              <a:buNone/>
              <a:defRPr sz="2800" b="1">
                <a:solidFill>
                  <a:schemeClr val="dk2"/>
                </a:solidFill>
                <a:latin typeface="Raleway"/>
                <a:ea typeface="Raleway"/>
                <a:cs typeface="Raleway"/>
                <a:sym typeface="Raleway"/>
              </a:defRPr>
            </a:lvl8pPr>
            <a:lvl9pPr lvl="8">
              <a:spcBef>
                <a:spcPts val="0"/>
              </a:spcBef>
              <a:spcAft>
                <a:spcPts val="0"/>
              </a:spcAft>
              <a:buClr>
                <a:schemeClr val="dk2"/>
              </a:buClr>
              <a:buSzPts val="2800"/>
              <a:buFont typeface="Raleway"/>
              <a:buNone/>
              <a:defRPr sz="2800" b="1">
                <a:solidFill>
                  <a:schemeClr val="dk2"/>
                </a:solidFill>
                <a:latin typeface="Raleway"/>
                <a:ea typeface="Raleway"/>
                <a:cs typeface="Raleway"/>
                <a:sym typeface="Raleway"/>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11150">
              <a:lnSpc>
                <a:spcPct val="115000"/>
              </a:lnSpc>
              <a:spcBef>
                <a:spcPts val="0"/>
              </a:spcBef>
              <a:spcAft>
                <a:spcPts val="0"/>
              </a:spcAft>
              <a:buClr>
                <a:schemeClr val="accent1"/>
              </a:buClr>
              <a:buSzPts val="1300"/>
              <a:buFont typeface="Lato"/>
              <a:buChar char="●"/>
              <a:defRPr sz="1300">
                <a:solidFill>
                  <a:schemeClr val="accent1"/>
                </a:solidFill>
                <a:latin typeface="Lato"/>
                <a:ea typeface="Lato"/>
                <a:cs typeface="Lato"/>
                <a:sym typeface="Lato"/>
              </a:defRPr>
            </a:lvl1pPr>
            <a:lvl2pPr marL="914400" lvl="1" indent="-29845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2pPr>
            <a:lvl3pPr marL="1371600" lvl="2" indent="-29845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3pPr>
            <a:lvl4pPr marL="1828800" lvl="3" indent="-29845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4pPr>
            <a:lvl5pPr marL="2286000" lvl="4" indent="-29845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5pPr>
            <a:lvl6pPr marL="2743200" lvl="5" indent="-29845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6pPr>
            <a:lvl7pPr marL="3200400" lvl="6" indent="-29845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7pPr>
            <a:lvl8pPr marL="3657600" lvl="7" indent="-29845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8pPr>
            <a:lvl9pPr marL="4114800" lvl="8" indent="-29845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9pPr>
          </a:lstStyle>
          <a:p>
            <a:endParaRPr/>
          </a:p>
        </p:txBody>
      </p:sp>
      <p:sp>
        <p:nvSpPr>
          <p:cNvPr id="8" name="Google Shape;8;p1"/>
          <p:cNvSpPr txBox="1">
            <a:spLocks noGrp="1"/>
          </p:cNvSpPr>
          <p:nvPr>
            <p:ph type="sldNum" idx="12"/>
          </p:nvPr>
        </p:nvSpPr>
        <p:spPr>
          <a:xfrm>
            <a:off x="8536302" y="4749851"/>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accent1"/>
                </a:solidFill>
                <a:latin typeface="Lato"/>
                <a:ea typeface="Lato"/>
                <a:cs typeface="Lato"/>
                <a:sym typeface="Lato"/>
              </a:defRPr>
            </a:lvl1pPr>
            <a:lvl2pPr lvl="1" algn="r">
              <a:buNone/>
              <a:defRPr sz="1000">
                <a:solidFill>
                  <a:schemeClr val="accent1"/>
                </a:solidFill>
                <a:latin typeface="Lato"/>
                <a:ea typeface="Lato"/>
                <a:cs typeface="Lato"/>
                <a:sym typeface="Lato"/>
              </a:defRPr>
            </a:lvl2pPr>
            <a:lvl3pPr lvl="2" algn="r">
              <a:buNone/>
              <a:defRPr sz="1000">
                <a:solidFill>
                  <a:schemeClr val="accent1"/>
                </a:solidFill>
                <a:latin typeface="Lato"/>
                <a:ea typeface="Lato"/>
                <a:cs typeface="Lato"/>
                <a:sym typeface="Lato"/>
              </a:defRPr>
            </a:lvl3pPr>
            <a:lvl4pPr lvl="3" algn="r">
              <a:buNone/>
              <a:defRPr sz="1000">
                <a:solidFill>
                  <a:schemeClr val="accent1"/>
                </a:solidFill>
                <a:latin typeface="Lato"/>
                <a:ea typeface="Lato"/>
                <a:cs typeface="Lato"/>
                <a:sym typeface="Lato"/>
              </a:defRPr>
            </a:lvl4pPr>
            <a:lvl5pPr lvl="4" algn="r">
              <a:buNone/>
              <a:defRPr sz="1000">
                <a:solidFill>
                  <a:schemeClr val="accent1"/>
                </a:solidFill>
                <a:latin typeface="Lato"/>
                <a:ea typeface="Lato"/>
                <a:cs typeface="Lato"/>
                <a:sym typeface="Lato"/>
              </a:defRPr>
            </a:lvl5pPr>
            <a:lvl6pPr lvl="5" algn="r">
              <a:buNone/>
              <a:defRPr sz="1000">
                <a:solidFill>
                  <a:schemeClr val="accent1"/>
                </a:solidFill>
                <a:latin typeface="Lato"/>
                <a:ea typeface="Lato"/>
                <a:cs typeface="Lato"/>
                <a:sym typeface="Lato"/>
              </a:defRPr>
            </a:lvl6pPr>
            <a:lvl7pPr lvl="6" algn="r">
              <a:buNone/>
              <a:defRPr sz="1000">
                <a:solidFill>
                  <a:schemeClr val="accent1"/>
                </a:solidFill>
                <a:latin typeface="Lato"/>
                <a:ea typeface="Lato"/>
                <a:cs typeface="Lato"/>
                <a:sym typeface="Lato"/>
              </a:defRPr>
            </a:lvl7pPr>
            <a:lvl8pPr lvl="7" algn="r">
              <a:buNone/>
              <a:defRPr sz="1000">
                <a:solidFill>
                  <a:schemeClr val="accent1"/>
                </a:solidFill>
                <a:latin typeface="Lato"/>
                <a:ea typeface="Lato"/>
                <a:cs typeface="Lato"/>
                <a:sym typeface="Lato"/>
              </a:defRPr>
            </a:lvl8pPr>
            <a:lvl9pPr lvl="8" algn="r">
              <a:buNone/>
              <a:defRPr sz="1000">
                <a:solidFill>
                  <a:schemeClr val="accent1"/>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sp>
        <p:nvSpPr>
          <p:cNvPr id="86" name="Google Shape;86;p13"/>
          <p:cNvSpPr txBox="1">
            <a:spLocks noGrp="1"/>
          </p:cNvSpPr>
          <p:nvPr>
            <p:ph type="ctrTitle"/>
          </p:nvPr>
        </p:nvSpPr>
        <p:spPr>
          <a:xfrm>
            <a:off x="729450" y="1322450"/>
            <a:ext cx="7996800" cy="1664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SzPts val="990"/>
              <a:buNone/>
            </a:pPr>
            <a:r>
              <a:rPr lang="en" sz="3580"/>
              <a:t>Investigating Multimodal Feedback Methods in Asynchronous Tutoring at the Writing Center</a:t>
            </a:r>
            <a:endParaRPr sz="3580"/>
          </a:p>
        </p:txBody>
      </p:sp>
      <p:sp>
        <p:nvSpPr>
          <p:cNvPr id="87" name="Google Shape;87;p13"/>
          <p:cNvSpPr txBox="1">
            <a:spLocks noGrp="1"/>
          </p:cNvSpPr>
          <p:nvPr>
            <p:ph type="subTitle" idx="1"/>
          </p:nvPr>
        </p:nvSpPr>
        <p:spPr>
          <a:xfrm>
            <a:off x="727952" y="3152225"/>
            <a:ext cx="7688100" cy="5412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t>Lexi Stewart, York College of Pennsylvania</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p22"/>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SzPts val="990"/>
              <a:buNone/>
            </a:pPr>
            <a:r>
              <a:rPr lang="en" sz="2511"/>
              <a:t>Works Cited</a:t>
            </a:r>
            <a:endParaRPr sz="2511"/>
          </a:p>
        </p:txBody>
      </p:sp>
      <p:sp>
        <p:nvSpPr>
          <p:cNvPr id="141" name="Google Shape;141;p22"/>
          <p:cNvSpPr txBox="1">
            <a:spLocks noGrp="1"/>
          </p:cNvSpPr>
          <p:nvPr>
            <p:ph type="body" idx="1"/>
          </p:nvPr>
        </p:nvSpPr>
        <p:spPr>
          <a:xfrm>
            <a:off x="729450" y="1853850"/>
            <a:ext cx="7688700" cy="2261100"/>
          </a:xfrm>
          <a:prstGeom prst="rect">
            <a:avLst/>
          </a:prstGeom>
        </p:spPr>
        <p:txBody>
          <a:bodyPr spcFirstLastPara="1" wrap="square" lIns="91425" tIns="91425" rIns="91425" bIns="91425" anchor="t" anchorCtr="0">
            <a:noAutofit/>
          </a:bodyPr>
          <a:lstStyle/>
          <a:p>
            <a:pPr marL="0" lvl="0" indent="0" algn="l" rtl="0">
              <a:lnSpc>
                <a:spcPct val="95000"/>
              </a:lnSpc>
              <a:spcBef>
                <a:spcPts val="0"/>
              </a:spcBef>
              <a:spcAft>
                <a:spcPts val="0"/>
              </a:spcAft>
              <a:buSzPts val="275"/>
              <a:buNone/>
            </a:pPr>
            <a:r>
              <a:rPr lang="en" sz="1400"/>
              <a:t>Bell, Lisa. “Examining Tutoring Strategies in Asynchronous Screencast Tutorials.” </a:t>
            </a:r>
            <a:r>
              <a:rPr lang="en" sz="1400" i="1"/>
              <a:t>Research in Online Literary Education</a:t>
            </a:r>
            <a:r>
              <a:rPr lang="en" sz="1400"/>
              <a:t>, 2019, http://www.roleolor.org/examining-tutoring-strategies-in-asynchronous-screencast-tutorials.html.  </a:t>
            </a:r>
            <a:endParaRPr sz="1400"/>
          </a:p>
          <a:p>
            <a:pPr marL="0" lvl="0" indent="0" algn="l" rtl="0">
              <a:lnSpc>
                <a:spcPct val="95000"/>
              </a:lnSpc>
              <a:spcBef>
                <a:spcPts val="1200"/>
              </a:spcBef>
              <a:spcAft>
                <a:spcPts val="0"/>
              </a:spcAft>
              <a:buSzPts val="275"/>
              <a:buNone/>
            </a:pPr>
            <a:r>
              <a:rPr lang="en" sz="1400"/>
              <a:t>Breuch, Lee-Ann Kastman. “The Idea(s) of an Online Writing Center: In Search of a Conceptual Model.” </a:t>
            </a:r>
            <a:r>
              <a:rPr lang="en" sz="1400" i="1"/>
              <a:t>The Writing Center Journal</a:t>
            </a:r>
            <a:r>
              <a:rPr lang="en" sz="1400"/>
              <a:t>, vol. 25, no. 2, 2005, pp. 21–38, http://www.jstor.org/stable/43442221.</a:t>
            </a:r>
            <a:endParaRPr sz="1400"/>
          </a:p>
          <a:p>
            <a:pPr marL="0" lvl="0" indent="0" algn="l" rtl="0">
              <a:lnSpc>
                <a:spcPct val="95000"/>
              </a:lnSpc>
              <a:spcBef>
                <a:spcPts val="1200"/>
              </a:spcBef>
              <a:spcAft>
                <a:spcPts val="1200"/>
              </a:spcAft>
              <a:buSzPts val="275"/>
              <a:buNone/>
            </a:pPr>
            <a:r>
              <a:rPr lang="en" sz="1400"/>
              <a:t>Buck, Courtney, et al. “‘I Believe This Is What You Were Trying to Get Across Here’: The Effectiveness of Asynchronous ETutoring Comments.” </a:t>
            </a:r>
            <a:r>
              <a:rPr lang="en" sz="1400" i="1"/>
              <a:t>Praxis: A Writing Center Journal</a:t>
            </a:r>
            <a:r>
              <a:rPr lang="en" sz="1400"/>
              <a:t>, vol. 18, no. 2, 2 Nov. 2021, https://doi.org/http://www.praxisuwc.com/182-buck-et-al. </a:t>
            </a:r>
            <a:endParaRPr sz="14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146" name="Google Shape;146;p23"/>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SzPts val="990"/>
              <a:buNone/>
            </a:pPr>
            <a:r>
              <a:rPr lang="en" sz="2540"/>
              <a:t>Works Cited Continued</a:t>
            </a:r>
            <a:endParaRPr sz="2540"/>
          </a:p>
        </p:txBody>
      </p:sp>
      <p:sp>
        <p:nvSpPr>
          <p:cNvPr id="147" name="Google Shape;147;p23"/>
          <p:cNvSpPr txBox="1">
            <a:spLocks noGrp="1"/>
          </p:cNvSpPr>
          <p:nvPr>
            <p:ph type="body" idx="1"/>
          </p:nvPr>
        </p:nvSpPr>
        <p:spPr>
          <a:xfrm>
            <a:off x="729450" y="1750350"/>
            <a:ext cx="7688700" cy="2261100"/>
          </a:xfrm>
          <a:prstGeom prst="rect">
            <a:avLst/>
          </a:prstGeom>
        </p:spPr>
        <p:txBody>
          <a:bodyPr spcFirstLastPara="1" wrap="square" lIns="91425" tIns="91425" rIns="91425" bIns="91425" anchor="t" anchorCtr="0">
            <a:noAutofit/>
          </a:bodyPr>
          <a:lstStyle/>
          <a:p>
            <a:pPr marL="0" lvl="0" indent="0" algn="l" rtl="0">
              <a:lnSpc>
                <a:spcPct val="95000"/>
              </a:lnSpc>
              <a:spcBef>
                <a:spcPts val="0"/>
              </a:spcBef>
              <a:spcAft>
                <a:spcPts val="0"/>
              </a:spcAft>
              <a:buSzPts val="275"/>
              <a:buNone/>
            </a:pPr>
            <a:r>
              <a:rPr lang="en" sz="1400"/>
              <a:t>Cavanaugh, Andrew, and Lyan Song. "Audio Feedback Versus Written Feedback: Instructors' and Students' Perspectives." </a:t>
            </a:r>
            <a:r>
              <a:rPr lang="en" sz="1400" i="1"/>
              <a:t>Journal of Online Learning and Teaching</a:t>
            </a:r>
            <a:r>
              <a:rPr lang="en" sz="1400"/>
              <a:t>, vol. 10, no. 1, 2014, pp. 122-138. https://jolt.merlot.org/vol10no1/cavanaugh_0314.pdf</a:t>
            </a:r>
            <a:endParaRPr sz="1400"/>
          </a:p>
          <a:p>
            <a:pPr marL="0" lvl="0" indent="0" algn="l" rtl="0">
              <a:lnSpc>
                <a:spcPct val="95000"/>
              </a:lnSpc>
              <a:spcBef>
                <a:spcPts val="1200"/>
              </a:spcBef>
              <a:spcAft>
                <a:spcPts val="0"/>
              </a:spcAft>
              <a:buSzPts val="275"/>
              <a:buNone/>
            </a:pPr>
            <a:r>
              <a:rPr lang="en" sz="1400"/>
              <a:t>Chewning, Bill. “The Expanding Center: Creating an Online Presence for the UMBC Writing Center.”  </a:t>
            </a:r>
            <a:r>
              <a:rPr lang="en" sz="1400" i="1"/>
              <a:t>Young Scholars in Writing</a:t>
            </a:r>
            <a:r>
              <a:rPr lang="en" sz="1400"/>
              <a:t>, vol. 5, 2015, pp. 50-62, https://youngscholarsinwriting.org/index.php/ysiw/article/view/73 </a:t>
            </a:r>
            <a:endParaRPr sz="1400"/>
          </a:p>
          <a:p>
            <a:pPr marL="0" lvl="0" indent="0" algn="l" rtl="0">
              <a:lnSpc>
                <a:spcPct val="95000"/>
              </a:lnSpc>
              <a:spcBef>
                <a:spcPts val="1200"/>
              </a:spcBef>
              <a:spcAft>
                <a:spcPts val="0"/>
              </a:spcAft>
              <a:buSzPts val="275"/>
              <a:buNone/>
            </a:pPr>
            <a:r>
              <a:rPr lang="en" sz="1400"/>
              <a:t>Gallagher, Dan, and Aimee Maxfield. “Learning Online to Tutor Online.” </a:t>
            </a:r>
            <a:r>
              <a:rPr lang="en" sz="1400" i="1"/>
              <a:t>How We Teach Writing Tutors: A WLN Digital Edited Collection</a:t>
            </a:r>
            <a:r>
              <a:rPr lang="en" sz="1400"/>
              <a:t>. Edited by Karen G. Johnson and Ted Roggenbuck, 15 Jan., 2019. Retrieved from https://wlnjournal.org/digitaleditedcollection1/GallagherMaxfield.html </a:t>
            </a:r>
            <a:endParaRPr sz="1400"/>
          </a:p>
          <a:p>
            <a:pPr marL="0" lvl="0" indent="0" algn="l" rtl="0">
              <a:lnSpc>
                <a:spcPct val="95000"/>
              </a:lnSpc>
              <a:spcBef>
                <a:spcPts val="1200"/>
              </a:spcBef>
              <a:spcAft>
                <a:spcPts val="0"/>
              </a:spcAft>
              <a:buSzPts val="275"/>
              <a:buNone/>
            </a:pPr>
            <a:r>
              <a:rPr lang="en" sz="1400"/>
              <a:t>Wolfe, Joanna, and Jo Ann Griffin. “Comparing Technologies for Online Writing Conferences: Effects of Medium on Conversation.” </a:t>
            </a:r>
            <a:r>
              <a:rPr lang="en" sz="1400" i="1"/>
              <a:t>The Writing Center Journal</a:t>
            </a:r>
            <a:r>
              <a:rPr lang="en" sz="1400"/>
              <a:t>, vol. 32, no. 2, 2012, pp. 60–92. JSTOR, http://www.jstor.org/stable/43442393. </a:t>
            </a:r>
            <a:endParaRPr sz="1400"/>
          </a:p>
          <a:p>
            <a:pPr marL="0" lvl="0" indent="0" algn="l" rtl="0">
              <a:lnSpc>
                <a:spcPct val="95000"/>
              </a:lnSpc>
              <a:spcBef>
                <a:spcPts val="1200"/>
              </a:spcBef>
              <a:spcAft>
                <a:spcPts val="1200"/>
              </a:spcAft>
              <a:buSzPts val="275"/>
              <a:buNone/>
            </a:pPr>
            <a:endParaRPr sz="225"/>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Google Shape;92;p14"/>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SzPts val="990"/>
              <a:buNone/>
            </a:pPr>
            <a:r>
              <a:rPr lang="en" sz="2540"/>
              <a:t>Overview</a:t>
            </a:r>
            <a:endParaRPr sz="2540"/>
          </a:p>
        </p:txBody>
      </p:sp>
      <p:sp>
        <p:nvSpPr>
          <p:cNvPr id="93" name="Google Shape;93;p14"/>
          <p:cNvSpPr txBox="1">
            <a:spLocks noGrp="1"/>
          </p:cNvSpPr>
          <p:nvPr>
            <p:ph type="body" idx="1"/>
          </p:nvPr>
        </p:nvSpPr>
        <p:spPr>
          <a:xfrm>
            <a:off x="729450" y="2078875"/>
            <a:ext cx="7688700" cy="2261100"/>
          </a:xfrm>
          <a:prstGeom prst="rect">
            <a:avLst/>
          </a:prstGeom>
        </p:spPr>
        <p:txBody>
          <a:bodyPr spcFirstLastPara="1" wrap="square" lIns="91425" tIns="91425" rIns="91425" bIns="91425" anchor="t" anchorCtr="0">
            <a:normAutofit/>
          </a:bodyPr>
          <a:lstStyle/>
          <a:p>
            <a:pPr marL="457200" lvl="0" indent="-349250" algn="l" rtl="0">
              <a:spcBef>
                <a:spcPts val="0"/>
              </a:spcBef>
              <a:spcAft>
                <a:spcPts val="0"/>
              </a:spcAft>
              <a:buSzPts val="1900"/>
              <a:buAutoNum type="arabicPeriod"/>
            </a:pPr>
            <a:r>
              <a:rPr lang="en" sz="1900"/>
              <a:t>What is Drop-Off Essay Review?</a:t>
            </a:r>
            <a:endParaRPr sz="1900"/>
          </a:p>
          <a:p>
            <a:pPr marL="457200" lvl="0" indent="-349250" algn="l" rtl="0">
              <a:spcBef>
                <a:spcPts val="0"/>
              </a:spcBef>
              <a:spcAft>
                <a:spcPts val="0"/>
              </a:spcAft>
              <a:buSzPts val="1900"/>
              <a:buAutoNum type="arabicPeriod"/>
            </a:pPr>
            <a:r>
              <a:rPr lang="en" sz="1900"/>
              <a:t>Existing literature on asynchronous tutoring</a:t>
            </a:r>
            <a:endParaRPr sz="1900"/>
          </a:p>
          <a:p>
            <a:pPr marL="457200" lvl="0" indent="-349250" algn="l" rtl="0">
              <a:spcBef>
                <a:spcPts val="0"/>
              </a:spcBef>
              <a:spcAft>
                <a:spcPts val="0"/>
              </a:spcAft>
              <a:buSzPts val="1900"/>
              <a:buAutoNum type="arabicPeriod"/>
            </a:pPr>
            <a:r>
              <a:rPr lang="en" sz="1900"/>
              <a:t>Research Methods</a:t>
            </a:r>
            <a:endParaRPr sz="1900"/>
          </a:p>
          <a:p>
            <a:pPr marL="457200" lvl="0" indent="-349250" algn="l" rtl="0">
              <a:spcBef>
                <a:spcPts val="0"/>
              </a:spcBef>
              <a:spcAft>
                <a:spcPts val="0"/>
              </a:spcAft>
              <a:buSzPts val="1900"/>
              <a:buAutoNum type="arabicPeriod"/>
            </a:pPr>
            <a:r>
              <a:rPr lang="en" sz="1900"/>
              <a:t>Research overview</a:t>
            </a:r>
            <a:endParaRPr sz="1900"/>
          </a:p>
          <a:p>
            <a:pPr marL="457200" lvl="0" indent="-349250" algn="l" rtl="0">
              <a:spcBef>
                <a:spcPts val="0"/>
              </a:spcBef>
              <a:spcAft>
                <a:spcPts val="0"/>
              </a:spcAft>
              <a:buSzPts val="1900"/>
              <a:buAutoNum type="arabicPeriod"/>
            </a:pPr>
            <a:r>
              <a:rPr lang="en" sz="1900"/>
              <a:t>Preliminary findings</a:t>
            </a:r>
            <a:endParaRPr sz="19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Google Shape;98;p15"/>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SzPts val="990"/>
              <a:buNone/>
            </a:pPr>
            <a:r>
              <a:rPr lang="en" sz="2540"/>
              <a:t>What is Drop-Off Essay Review?</a:t>
            </a:r>
            <a:endParaRPr sz="2540"/>
          </a:p>
        </p:txBody>
      </p:sp>
      <p:sp>
        <p:nvSpPr>
          <p:cNvPr id="99" name="Google Shape;99;p15"/>
          <p:cNvSpPr txBox="1">
            <a:spLocks noGrp="1"/>
          </p:cNvSpPr>
          <p:nvPr>
            <p:ph type="body" idx="1"/>
          </p:nvPr>
        </p:nvSpPr>
        <p:spPr>
          <a:xfrm>
            <a:off x="729450" y="2078875"/>
            <a:ext cx="7688700" cy="2261100"/>
          </a:xfrm>
          <a:prstGeom prst="rect">
            <a:avLst/>
          </a:prstGeom>
        </p:spPr>
        <p:txBody>
          <a:bodyPr spcFirstLastPara="1" wrap="square" lIns="91425" tIns="91425" rIns="91425" bIns="91425" anchor="t" anchorCtr="0">
            <a:normAutofit/>
          </a:bodyPr>
          <a:lstStyle/>
          <a:p>
            <a:pPr marL="457200" lvl="0" indent="-349250" algn="l" rtl="0">
              <a:spcBef>
                <a:spcPts val="0"/>
              </a:spcBef>
              <a:spcAft>
                <a:spcPts val="0"/>
              </a:spcAft>
              <a:buSzPts val="1900"/>
              <a:buChar char="●"/>
            </a:pPr>
            <a:r>
              <a:rPr lang="en" sz="1900"/>
              <a:t>York College of Pennsylvania</a:t>
            </a:r>
            <a:endParaRPr sz="1900"/>
          </a:p>
          <a:p>
            <a:pPr marL="457200" lvl="0" indent="-349250" algn="l" rtl="0">
              <a:spcBef>
                <a:spcPts val="0"/>
              </a:spcBef>
              <a:spcAft>
                <a:spcPts val="0"/>
              </a:spcAft>
              <a:buSzPts val="1900"/>
              <a:buChar char="●"/>
            </a:pPr>
            <a:r>
              <a:rPr lang="en" sz="1900"/>
              <a:t>Sign up by time slot; receive feedback by 9pm</a:t>
            </a:r>
            <a:endParaRPr sz="1900"/>
          </a:p>
          <a:p>
            <a:pPr marL="457200" lvl="0" indent="-349250" algn="l" rtl="0">
              <a:spcBef>
                <a:spcPts val="0"/>
              </a:spcBef>
              <a:spcAft>
                <a:spcPts val="0"/>
              </a:spcAft>
              <a:buSzPts val="1900"/>
              <a:buChar char="●"/>
            </a:pPr>
            <a:r>
              <a:rPr lang="en" sz="1900"/>
              <a:t>3 feedback types:</a:t>
            </a:r>
            <a:endParaRPr sz="1900"/>
          </a:p>
          <a:p>
            <a:pPr marL="914400" lvl="1" indent="-349250" algn="l" rtl="0">
              <a:spcBef>
                <a:spcPts val="0"/>
              </a:spcBef>
              <a:spcAft>
                <a:spcPts val="0"/>
              </a:spcAft>
              <a:buSzPts val="1900"/>
              <a:buChar char="○"/>
            </a:pPr>
            <a:r>
              <a:rPr lang="en" sz="1900"/>
              <a:t>Rubric</a:t>
            </a:r>
            <a:endParaRPr sz="1900"/>
          </a:p>
          <a:p>
            <a:pPr marL="914400" lvl="1" indent="-349250" algn="l" rtl="0">
              <a:spcBef>
                <a:spcPts val="0"/>
              </a:spcBef>
              <a:spcAft>
                <a:spcPts val="0"/>
              </a:spcAft>
              <a:buSzPts val="1900"/>
              <a:buChar char="○"/>
            </a:pPr>
            <a:r>
              <a:rPr lang="en" sz="1900"/>
              <a:t>Marginal Comments</a:t>
            </a:r>
            <a:endParaRPr sz="1900"/>
          </a:p>
          <a:p>
            <a:pPr marL="914400" lvl="1" indent="-349250" algn="l" rtl="0">
              <a:spcBef>
                <a:spcPts val="0"/>
              </a:spcBef>
              <a:spcAft>
                <a:spcPts val="0"/>
              </a:spcAft>
              <a:buSzPts val="1900"/>
              <a:buChar char="○"/>
            </a:pPr>
            <a:r>
              <a:rPr lang="en" sz="1900"/>
              <a:t>Short screen-recorded video</a:t>
            </a:r>
            <a:endParaRPr sz="19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Google Shape;104;p16"/>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SzPts val="990"/>
              <a:buNone/>
            </a:pPr>
            <a:r>
              <a:rPr lang="en" sz="2511"/>
              <a:t>Existing Literature</a:t>
            </a:r>
            <a:endParaRPr sz="2511"/>
          </a:p>
        </p:txBody>
      </p:sp>
      <p:sp>
        <p:nvSpPr>
          <p:cNvPr id="105" name="Google Shape;105;p16"/>
          <p:cNvSpPr txBox="1">
            <a:spLocks noGrp="1"/>
          </p:cNvSpPr>
          <p:nvPr>
            <p:ph type="body" idx="1"/>
          </p:nvPr>
        </p:nvSpPr>
        <p:spPr>
          <a:xfrm>
            <a:off x="729450" y="2078875"/>
            <a:ext cx="7688700" cy="2261100"/>
          </a:xfrm>
          <a:prstGeom prst="rect">
            <a:avLst/>
          </a:prstGeom>
        </p:spPr>
        <p:txBody>
          <a:bodyPr spcFirstLastPara="1" wrap="square" lIns="91425" tIns="91425" rIns="91425" bIns="91425" anchor="t" anchorCtr="0">
            <a:normAutofit/>
          </a:bodyPr>
          <a:lstStyle/>
          <a:p>
            <a:pPr marL="457200" lvl="0" indent="-349250" algn="l" rtl="0">
              <a:spcBef>
                <a:spcPts val="0"/>
              </a:spcBef>
              <a:spcAft>
                <a:spcPts val="0"/>
              </a:spcAft>
              <a:buSzPts val="1900"/>
              <a:buChar char="●"/>
            </a:pPr>
            <a:r>
              <a:rPr lang="en" sz="1900"/>
              <a:t>Structure = key (Breuch; Chewning; Gallagher and Maxfield)</a:t>
            </a:r>
            <a:endParaRPr sz="1900"/>
          </a:p>
          <a:p>
            <a:pPr marL="457200" lvl="0" indent="-349250" algn="l" rtl="0">
              <a:spcBef>
                <a:spcPts val="0"/>
              </a:spcBef>
              <a:spcAft>
                <a:spcPts val="0"/>
              </a:spcAft>
              <a:buSzPts val="1900"/>
              <a:buChar char="●"/>
            </a:pPr>
            <a:r>
              <a:rPr lang="en" sz="1900"/>
              <a:t>Studies on feedback types (Bell; Buck; Wolfe and Griffin)</a:t>
            </a:r>
            <a:endParaRPr sz="1900"/>
          </a:p>
          <a:p>
            <a:pPr marL="914400" lvl="1" indent="-349250" algn="l" rtl="0">
              <a:spcBef>
                <a:spcPts val="0"/>
              </a:spcBef>
              <a:spcAft>
                <a:spcPts val="0"/>
              </a:spcAft>
              <a:buSzPts val="1900"/>
              <a:buChar char="○"/>
            </a:pPr>
            <a:r>
              <a:rPr lang="en" sz="1900"/>
              <a:t>Classroom setting (Cavanaugh and Song)</a:t>
            </a:r>
            <a:endParaRPr sz="1900"/>
          </a:p>
          <a:p>
            <a:pPr marL="457200" lvl="0" indent="-349250" algn="l" rtl="0">
              <a:spcBef>
                <a:spcPts val="0"/>
              </a:spcBef>
              <a:spcAft>
                <a:spcPts val="0"/>
              </a:spcAft>
              <a:buSzPts val="1900"/>
              <a:buChar char="●"/>
            </a:pPr>
            <a:r>
              <a:rPr lang="en" sz="1900"/>
              <a:t>Asynchronous vs in-person (Chewning; Gallagher and Maxfield)</a:t>
            </a:r>
            <a:endParaRPr sz="19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Google Shape;110;p17"/>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SzPts val="990"/>
              <a:buNone/>
            </a:pPr>
            <a:r>
              <a:rPr lang="en" sz="2511"/>
              <a:t>The Survey</a:t>
            </a:r>
            <a:endParaRPr sz="2511"/>
          </a:p>
        </p:txBody>
      </p:sp>
      <p:sp>
        <p:nvSpPr>
          <p:cNvPr id="111" name="Google Shape;111;p17"/>
          <p:cNvSpPr txBox="1">
            <a:spLocks noGrp="1"/>
          </p:cNvSpPr>
          <p:nvPr>
            <p:ph type="body" idx="1"/>
          </p:nvPr>
        </p:nvSpPr>
        <p:spPr>
          <a:xfrm>
            <a:off x="729450" y="2078875"/>
            <a:ext cx="7688700" cy="2261100"/>
          </a:xfrm>
          <a:prstGeom prst="rect">
            <a:avLst/>
          </a:prstGeom>
        </p:spPr>
        <p:txBody>
          <a:bodyPr spcFirstLastPara="1" wrap="square" lIns="91425" tIns="91425" rIns="91425" bIns="91425" anchor="t" anchorCtr="0">
            <a:normAutofit lnSpcReduction="20000"/>
          </a:bodyPr>
          <a:lstStyle/>
          <a:p>
            <a:pPr marL="457200" lvl="0" indent="-349250" algn="l" rtl="0">
              <a:spcBef>
                <a:spcPts val="0"/>
              </a:spcBef>
              <a:spcAft>
                <a:spcPts val="0"/>
              </a:spcAft>
              <a:buSzPts val="1900"/>
              <a:buChar char="●"/>
            </a:pPr>
            <a:r>
              <a:rPr lang="en" sz="1900"/>
              <a:t>Sent on March 1st, 2023, ended after March 17th</a:t>
            </a:r>
            <a:endParaRPr sz="1900"/>
          </a:p>
          <a:p>
            <a:pPr marL="457200" lvl="0" indent="-349250" algn="l" rtl="0">
              <a:spcBef>
                <a:spcPts val="0"/>
              </a:spcBef>
              <a:spcAft>
                <a:spcPts val="0"/>
              </a:spcAft>
              <a:buSzPts val="1900"/>
              <a:buChar char="●"/>
            </a:pPr>
            <a:r>
              <a:rPr lang="en" sz="1900"/>
              <a:t>Contained 3 segments of questions, combination open and closed questions</a:t>
            </a:r>
            <a:endParaRPr sz="1900"/>
          </a:p>
          <a:p>
            <a:pPr marL="914400" lvl="1" indent="-349250" algn="l" rtl="0">
              <a:spcBef>
                <a:spcPts val="0"/>
              </a:spcBef>
              <a:spcAft>
                <a:spcPts val="0"/>
              </a:spcAft>
              <a:buSzPts val="1900"/>
              <a:buChar char="○"/>
            </a:pPr>
            <a:r>
              <a:rPr lang="en" sz="1900"/>
              <a:t>Informed consent</a:t>
            </a:r>
            <a:endParaRPr sz="1900"/>
          </a:p>
          <a:p>
            <a:pPr marL="914400" lvl="1" indent="-349250" algn="l" rtl="0">
              <a:spcBef>
                <a:spcPts val="0"/>
              </a:spcBef>
              <a:spcAft>
                <a:spcPts val="0"/>
              </a:spcAft>
              <a:buSzPts val="1900"/>
              <a:buChar char="○"/>
            </a:pPr>
            <a:r>
              <a:rPr lang="en" sz="1900"/>
              <a:t>Background information</a:t>
            </a:r>
            <a:endParaRPr sz="1900"/>
          </a:p>
          <a:p>
            <a:pPr marL="914400" lvl="1" indent="-349250" algn="l" rtl="0">
              <a:spcBef>
                <a:spcPts val="0"/>
              </a:spcBef>
              <a:spcAft>
                <a:spcPts val="0"/>
              </a:spcAft>
              <a:buSzPts val="1900"/>
              <a:buChar char="○"/>
            </a:pPr>
            <a:r>
              <a:rPr lang="en" sz="1900"/>
              <a:t>Drop-off experience</a:t>
            </a:r>
            <a:endParaRPr sz="1900"/>
          </a:p>
          <a:p>
            <a:pPr marL="457200" lvl="0" indent="-349250" algn="l" rtl="0">
              <a:spcBef>
                <a:spcPts val="0"/>
              </a:spcBef>
              <a:spcAft>
                <a:spcPts val="0"/>
              </a:spcAft>
              <a:buSzPts val="1900"/>
              <a:buChar char="●"/>
            </a:pPr>
            <a:r>
              <a:rPr lang="en" sz="1900"/>
              <a:t>Received 13 responses </a:t>
            </a:r>
            <a:endParaRPr sz="19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18"/>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SzPts val="990"/>
              <a:buNone/>
            </a:pPr>
            <a:r>
              <a:rPr lang="en" sz="2540"/>
              <a:t>Background Results</a:t>
            </a:r>
            <a:endParaRPr sz="2540"/>
          </a:p>
        </p:txBody>
      </p:sp>
      <p:sp>
        <p:nvSpPr>
          <p:cNvPr id="117" name="Google Shape;117;p18"/>
          <p:cNvSpPr txBox="1">
            <a:spLocks noGrp="1"/>
          </p:cNvSpPr>
          <p:nvPr>
            <p:ph type="body" idx="1"/>
          </p:nvPr>
        </p:nvSpPr>
        <p:spPr>
          <a:xfrm>
            <a:off x="729450" y="2078875"/>
            <a:ext cx="7688700" cy="2261100"/>
          </a:xfrm>
          <a:prstGeom prst="rect">
            <a:avLst/>
          </a:prstGeom>
        </p:spPr>
        <p:txBody>
          <a:bodyPr spcFirstLastPara="1" wrap="square" lIns="91425" tIns="91425" rIns="91425" bIns="91425" anchor="t" anchorCtr="0">
            <a:normAutofit/>
          </a:bodyPr>
          <a:lstStyle/>
          <a:p>
            <a:pPr marL="457200" lvl="0" indent="-349250" algn="l" rtl="0">
              <a:spcBef>
                <a:spcPts val="0"/>
              </a:spcBef>
              <a:spcAft>
                <a:spcPts val="0"/>
              </a:spcAft>
              <a:buSzPts val="1900"/>
              <a:buChar char="●"/>
            </a:pPr>
            <a:r>
              <a:rPr lang="en" sz="1900"/>
              <a:t>Mostly freshmen (69%) and on-campus residents (77%)</a:t>
            </a:r>
            <a:endParaRPr sz="1900"/>
          </a:p>
          <a:p>
            <a:pPr marL="457200" lvl="0" indent="-349250" algn="l" rtl="0">
              <a:spcBef>
                <a:spcPts val="0"/>
              </a:spcBef>
              <a:spcAft>
                <a:spcPts val="0"/>
              </a:spcAft>
              <a:buSzPts val="1900"/>
              <a:buChar char="●"/>
            </a:pPr>
            <a:r>
              <a:rPr lang="en" sz="1900"/>
              <a:t>Most had prior tutoring experience</a:t>
            </a:r>
            <a:endParaRPr sz="1900"/>
          </a:p>
          <a:p>
            <a:pPr marL="914400" lvl="1" indent="-349250" algn="l" rtl="0">
              <a:spcBef>
                <a:spcPts val="0"/>
              </a:spcBef>
              <a:spcAft>
                <a:spcPts val="0"/>
              </a:spcAft>
              <a:buSzPts val="1900"/>
              <a:buChar char="○"/>
            </a:pPr>
            <a:r>
              <a:rPr lang="en" sz="1900"/>
              <a:t>62% drop-off before this semester</a:t>
            </a:r>
            <a:endParaRPr sz="1900"/>
          </a:p>
          <a:p>
            <a:pPr marL="914400" lvl="1" indent="-349250" algn="l" rtl="0">
              <a:spcBef>
                <a:spcPts val="0"/>
              </a:spcBef>
              <a:spcAft>
                <a:spcPts val="0"/>
              </a:spcAft>
              <a:buSzPts val="1900"/>
              <a:buChar char="○"/>
            </a:pPr>
            <a:r>
              <a:rPr lang="en" sz="1900"/>
              <a:t>62% experienced in-person or Zoom tutoring</a:t>
            </a:r>
            <a:endParaRPr sz="1900"/>
          </a:p>
          <a:p>
            <a:pPr marL="457200" lvl="0" indent="-349250" algn="l" rtl="0">
              <a:spcBef>
                <a:spcPts val="0"/>
              </a:spcBef>
              <a:spcAft>
                <a:spcPts val="0"/>
              </a:spcAft>
              <a:buSzPts val="1900"/>
              <a:buChar char="●"/>
            </a:pPr>
            <a:r>
              <a:rPr lang="en" sz="1900"/>
              <a:t>Over half used drop-off for class requirements (54%)</a:t>
            </a:r>
            <a:endParaRPr sz="19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p19"/>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SzPts val="990"/>
              <a:buNone/>
            </a:pPr>
            <a:r>
              <a:rPr lang="en" sz="2511"/>
              <a:t>Drop-Off Experience Results</a:t>
            </a:r>
            <a:endParaRPr sz="2511"/>
          </a:p>
        </p:txBody>
      </p:sp>
      <p:sp>
        <p:nvSpPr>
          <p:cNvPr id="123" name="Google Shape;123;p19"/>
          <p:cNvSpPr txBox="1">
            <a:spLocks noGrp="1"/>
          </p:cNvSpPr>
          <p:nvPr>
            <p:ph type="body" idx="1"/>
          </p:nvPr>
        </p:nvSpPr>
        <p:spPr>
          <a:xfrm>
            <a:off x="729450" y="2078875"/>
            <a:ext cx="7688700" cy="2261100"/>
          </a:xfrm>
          <a:prstGeom prst="rect">
            <a:avLst/>
          </a:prstGeom>
        </p:spPr>
        <p:txBody>
          <a:bodyPr spcFirstLastPara="1" wrap="square" lIns="91425" tIns="91425" rIns="91425" bIns="91425" anchor="t" anchorCtr="0">
            <a:normAutofit lnSpcReduction="20000"/>
          </a:bodyPr>
          <a:lstStyle/>
          <a:p>
            <a:pPr marL="457200" lvl="0" indent="-349250" algn="l" rtl="0">
              <a:spcBef>
                <a:spcPts val="0"/>
              </a:spcBef>
              <a:spcAft>
                <a:spcPts val="0"/>
              </a:spcAft>
              <a:buSzPts val="1900"/>
              <a:buChar char="●"/>
            </a:pPr>
            <a:r>
              <a:rPr lang="en" sz="1900"/>
              <a:t>Students often use drop-off for saving time and added convenience</a:t>
            </a:r>
            <a:endParaRPr sz="1900"/>
          </a:p>
          <a:p>
            <a:pPr marL="914400" lvl="1" indent="-349250" algn="l" rtl="0">
              <a:spcBef>
                <a:spcPts val="0"/>
              </a:spcBef>
              <a:spcAft>
                <a:spcPts val="0"/>
              </a:spcAft>
              <a:buSzPts val="1900"/>
              <a:buChar char="○"/>
            </a:pPr>
            <a:r>
              <a:rPr lang="en" sz="1900"/>
              <a:t>6 students time</a:t>
            </a:r>
            <a:endParaRPr sz="1900"/>
          </a:p>
          <a:p>
            <a:pPr marL="914400" lvl="1" indent="-349250" algn="l" rtl="0">
              <a:spcBef>
                <a:spcPts val="0"/>
              </a:spcBef>
              <a:spcAft>
                <a:spcPts val="0"/>
              </a:spcAft>
              <a:buSzPts val="1900"/>
              <a:buChar char="○"/>
            </a:pPr>
            <a:r>
              <a:rPr lang="en" sz="1900"/>
              <a:t>8 students convenience</a:t>
            </a:r>
            <a:endParaRPr sz="1900"/>
          </a:p>
          <a:p>
            <a:pPr marL="457200" lvl="0" indent="-349250" algn="l" rtl="0">
              <a:spcBef>
                <a:spcPts val="0"/>
              </a:spcBef>
              <a:spcAft>
                <a:spcPts val="0"/>
              </a:spcAft>
              <a:buSzPts val="1900"/>
              <a:buChar char="●"/>
            </a:pPr>
            <a:r>
              <a:rPr lang="en" sz="1900"/>
              <a:t>Students noted feedback on grammar and structure was most appreciated</a:t>
            </a:r>
            <a:endParaRPr sz="1900"/>
          </a:p>
          <a:p>
            <a:pPr marL="914400" lvl="1" indent="-349250" algn="l" rtl="0">
              <a:spcBef>
                <a:spcPts val="0"/>
              </a:spcBef>
              <a:spcAft>
                <a:spcPts val="0"/>
              </a:spcAft>
              <a:buSzPts val="1900"/>
              <a:buChar char="○"/>
            </a:pPr>
            <a:r>
              <a:rPr lang="en" sz="1900"/>
              <a:t>5 students specified the helpfulness of grammar or structure feedback from their tutor</a:t>
            </a:r>
            <a:endParaRPr sz="19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7"/>
        <p:cNvGrpSpPr/>
        <p:nvPr/>
      </p:nvGrpSpPr>
      <p:grpSpPr>
        <a:xfrm>
          <a:off x="0" y="0"/>
          <a:ext cx="0" cy="0"/>
          <a:chOff x="0" y="0"/>
          <a:chExt cx="0" cy="0"/>
        </a:xfrm>
      </p:grpSpPr>
      <p:sp>
        <p:nvSpPr>
          <p:cNvPr id="128" name="Google Shape;128;p20"/>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SzPts val="990"/>
              <a:buNone/>
            </a:pPr>
            <a:r>
              <a:rPr lang="en" sz="2511"/>
              <a:t>Drop-Off Experience Results: Feedback Types</a:t>
            </a:r>
            <a:endParaRPr sz="2511"/>
          </a:p>
        </p:txBody>
      </p:sp>
      <p:sp>
        <p:nvSpPr>
          <p:cNvPr id="129" name="Google Shape;129;p20"/>
          <p:cNvSpPr txBox="1">
            <a:spLocks noGrp="1"/>
          </p:cNvSpPr>
          <p:nvPr>
            <p:ph type="body" idx="1"/>
          </p:nvPr>
        </p:nvSpPr>
        <p:spPr>
          <a:xfrm>
            <a:off x="729450" y="2078875"/>
            <a:ext cx="7688700" cy="22611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en" sz="1800"/>
              <a:t>6 out of 13 students indicated that they reviewed all 3 types of feedback</a:t>
            </a:r>
            <a:endParaRPr sz="1800"/>
          </a:p>
          <a:p>
            <a:pPr marL="914400" lvl="1" indent="-342900" algn="l" rtl="0">
              <a:spcBef>
                <a:spcPts val="0"/>
              </a:spcBef>
              <a:spcAft>
                <a:spcPts val="0"/>
              </a:spcAft>
              <a:buSzPts val="1800"/>
              <a:buChar char="○"/>
            </a:pPr>
            <a:r>
              <a:rPr lang="en" sz="1800"/>
              <a:t>1 out of 6 preferred video</a:t>
            </a:r>
            <a:endParaRPr sz="1800"/>
          </a:p>
          <a:p>
            <a:pPr marL="914400" lvl="1" indent="-342900" algn="l" rtl="0">
              <a:spcBef>
                <a:spcPts val="0"/>
              </a:spcBef>
              <a:spcAft>
                <a:spcPts val="0"/>
              </a:spcAft>
              <a:buSzPts val="1800"/>
              <a:buChar char="○"/>
            </a:pPr>
            <a:r>
              <a:rPr lang="en" sz="1800"/>
              <a:t>2 out of 6 preferred video AND marginal comments</a:t>
            </a:r>
            <a:endParaRPr sz="1800"/>
          </a:p>
          <a:p>
            <a:pPr marL="914400" lvl="1" indent="-342900" algn="l" rtl="0">
              <a:spcBef>
                <a:spcPts val="0"/>
              </a:spcBef>
              <a:spcAft>
                <a:spcPts val="0"/>
              </a:spcAft>
              <a:buSzPts val="1800"/>
              <a:buChar char="○"/>
            </a:pPr>
            <a:r>
              <a:rPr lang="en" sz="1800"/>
              <a:t>2 out of 6 preferred marginal comments</a:t>
            </a:r>
            <a:endParaRPr sz="1800"/>
          </a:p>
          <a:p>
            <a:pPr marL="914400" lvl="1" indent="-342900" algn="l" rtl="0">
              <a:spcBef>
                <a:spcPts val="0"/>
              </a:spcBef>
              <a:spcAft>
                <a:spcPts val="0"/>
              </a:spcAft>
              <a:buSzPts val="1800"/>
              <a:buChar char="○"/>
            </a:pPr>
            <a:r>
              <a:rPr lang="en" sz="1800"/>
              <a:t>1 out of 6 indicated no preference</a:t>
            </a:r>
            <a:endParaRPr sz="1800"/>
          </a:p>
          <a:p>
            <a:pPr marL="457200" lvl="0" indent="-342900" algn="l" rtl="0">
              <a:spcBef>
                <a:spcPts val="0"/>
              </a:spcBef>
              <a:spcAft>
                <a:spcPts val="0"/>
              </a:spcAft>
              <a:buSzPts val="1800"/>
              <a:buChar char="●"/>
            </a:pPr>
            <a:r>
              <a:rPr lang="en" sz="1800"/>
              <a:t>2 students noted they didn’t receive marginal comments</a:t>
            </a:r>
            <a:endParaRPr sz="1800"/>
          </a:p>
          <a:p>
            <a:pPr marL="914400" lvl="1" indent="-342900" algn="l" rtl="0">
              <a:spcBef>
                <a:spcPts val="0"/>
              </a:spcBef>
              <a:spcAft>
                <a:spcPts val="0"/>
              </a:spcAft>
              <a:buSzPts val="1800"/>
              <a:buChar char="○"/>
            </a:pPr>
            <a:r>
              <a:rPr lang="en" sz="1800"/>
              <a:t>Background tools shows these students did receive comments</a:t>
            </a:r>
            <a:endParaRPr sz="18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Google Shape;134;p21"/>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SzPts val="990"/>
              <a:buNone/>
            </a:pPr>
            <a:r>
              <a:rPr lang="en" sz="2511"/>
              <a:t>Preliminary Findings</a:t>
            </a:r>
            <a:endParaRPr sz="2511"/>
          </a:p>
        </p:txBody>
      </p:sp>
      <p:sp>
        <p:nvSpPr>
          <p:cNvPr id="135" name="Google Shape;135;p21"/>
          <p:cNvSpPr txBox="1">
            <a:spLocks noGrp="1"/>
          </p:cNvSpPr>
          <p:nvPr>
            <p:ph type="body" idx="1"/>
          </p:nvPr>
        </p:nvSpPr>
        <p:spPr>
          <a:xfrm>
            <a:off x="729450" y="2078875"/>
            <a:ext cx="7688700" cy="2261100"/>
          </a:xfrm>
          <a:prstGeom prst="rect">
            <a:avLst/>
          </a:prstGeom>
        </p:spPr>
        <p:txBody>
          <a:bodyPr spcFirstLastPara="1" wrap="square" lIns="91425" tIns="91425" rIns="91425" bIns="91425" anchor="t" anchorCtr="0">
            <a:normAutofit/>
          </a:bodyPr>
          <a:lstStyle/>
          <a:p>
            <a:pPr marL="457200" lvl="0" indent="-349250" algn="l" rtl="0">
              <a:spcBef>
                <a:spcPts val="0"/>
              </a:spcBef>
              <a:spcAft>
                <a:spcPts val="0"/>
              </a:spcAft>
              <a:buSzPts val="1900"/>
              <a:buChar char="●"/>
            </a:pPr>
            <a:r>
              <a:rPr lang="en" sz="1900"/>
              <a:t>Added instructions for viewing comments</a:t>
            </a:r>
            <a:endParaRPr sz="1900"/>
          </a:p>
          <a:p>
            <a:pPr marL="457200" lvl="0" indent="-349250" algn="l" rtl="0">
              <a:spcBef>
                <a:spcPts val="0"/>
              </a:spcBef>
              <a:spcAft>
                <a:spcPts val="0"/>
              </a:spcAft>
              <a:buSzPts val="1900"/>
              <a:buChar char="●"/>
            </a:pPr>
            <a:r>
              <a:rPr lang="en" sz="1900"/>
              <a:t>Students value the combination of marginal comments and video feedback</a:t>
            </a:r>
            <a:endParaRPr sz="1900"/>
          </a:p>
          <a:p>
            <a:pPr marL="914400" lvl="1" indent="-349250" algn="l" rtl="0">
              <a:spcBef>
                <a:spcPts val="0"/>
              </a:spcBef>
              <a:spcAft>
                <a:spcPts val="0"/>
              </a:spcAft>
              <a:buSzPts val="1900"/>
              <a:buChar char="○"/>
            </a:pPr>
            <a:r>
              <a:rPr lang="en" sz="1900"/>
              <a:t>Video feedback makes marginal comments easier to understand</a:t>
            </a:r>
            <a:endParaRPr sz="1900"/>
          </a:p>
        </p:txBody>
      </p:sp>
    </p:spTree>
  </p:cSld>
  <p:clrMapOvr>
    <a:masterClrMapping/>
  </p:clrMapOvr>
</p:sld>
</file>

<file path=ppt/theme/theme1.xml><?xml version="1.0" encoding="utf-8"?>
<a:theme xmlns:a="http://schemas.openxmlformats.org/drawingml/2006/main" name="Streamline">
  <a:themeElements>
    <a:clrScheme name="Streamline">
      <a:dk1>
        <a:srgbClr val="1A9988"/>
      </a:dk1>
      <a:lt1>
        <a:srgbClr val="FFFFFF"/>
      </a:lt1>
      <a:dk2>
        <a:srgbClr val="1A1A1A"/>
      </a:dk2>
      <a:lt2>
        <a:srgbClr val="E9EDEE"/>
      </a:lt2>
      <a:accent1>
        <a:srgbClr val="595959"/>
      </a:accent1>
      <a:accent2>
        <a:srgbClr val="6AA4C8"/>
      </a:accent2>
      <a:accent3>
        <a:srgbClr val="EB5600"/>
      </a:accent3>
      <a:accent4>
        <a:srgbClr val="A2FFE8"/>
      </a:accent4>
      <a:accent5>
        <a:srgbClr val="1C3678"/>
      </a:accent5>
      <a:accent6>
        <a:srgbClr val="FFB8A2"/>
      </a:accent6>
      <a:hlink>
        <a:srgbClr val="1C3678"/>
      </a:hlink>
      <a:folHlink>
        <a:srgbClr val="1C367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1797</Words>
  <Application>Microsoft Office PowerPoint</Application>
  <PresentationFormat>On-screen Show (16:9)</PresentationFormat>
  <Paragraphs>71</Paragraphs>
  <Slides>11</Slides>
  <Notes>11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Lato</vt:lpstr>
      <vt:lpstr>Arial</vt:lpstr>
      <vt:lpstr>Raleway</vt:lpstr>
      <vt:lpstr>Streamline</vt:lpstr>
      <vt:lpstr>Investigating Multimodal Feedback Methods in Asynchronous Tutoring at the Writing Center</vt:lpstr>
      <vt:lpstr>Overview</vt:lpstr>
      <vt:lpstr>What is Drop-Off Essay Review?</vt:lpstr>
      <vt:lpstr>Existing Literature</vt:lpstr>
      <vt:lpstr>The Survey</vt:lpstr>
      <vt:lpstr>Background Results</vt:lpstr>
      <vt:lpstr>Drop-Off Experience Results</vt:lpstr>
      <vt:lpstr>Drop-Off Experience Results: Feedback Types</vt:lpstr>
      <vt:lpstr>Preliminary Findings</vt:lpstr>
      <vt:lpstr>Works Cited</vt:lpstr>
      <vt:lpstr>Works Cited Continued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Investigating Multimodal Feedback Methods in Asynchronous Tutoring at the Writing Center</dc:title>
  <cp:lastModifiedBy>Lexi Stewart</cp:lastModifiedBy>
  <cp:revision>1</cp:revision>
  <dcterms:modified xsi:type="dcterms:W3CDTF">2023-03-22T16:55:25Z</dcterms:modified>
</cp:coreProperties>
</file>