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Montserrat" pitchFamily="2" charset="77"/>
      <p:regular r:id="rId19"/>
      <p:bold r:id="rId20"/>
      <p:italic r:id="rId21"/>
      <p:boldItalic r:id="rId22"/>
    </p:embeddedFont>
    <p:embeddedFont>
      <p:font typeface="Montserrat ExtraBold" panose="020F0502020204030204" pitchFamily="34" charset="0"/>
      <p:bold r:id="rId23"/>
      <p:italic r:id="rId24"/>
      <p:boldItalic r:id="rId25"/>
    </p:embeddedFont>
    <p:embeddedFont>
      <p:font typeface="NTR" pitchFamily="2" charset="0"/>
      <p:regular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564">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XmRr5uyrO1pJ/wWCH6coI5LSd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p:restoredTop sz="86478"/>
  </p:normalViewPr>
  <p:slideViewPr>
    <p:cSldViewPr snapToGrid="0">
      <p:cViewPr varScale="1">
        <p:scale>
          <a:sx n="46" d="100"/>
          <a:sy n="46" d="100"/>
        </p:scale>
        <p:origin x="208" y="720"/>
      </p:cViewPr>
      <p:guideLst>
        <p:guide orient="horz" pos="2160"/>
        <p:guide pos="356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202124"/>
                </a:solidFill>
                <a:highlight>
                  <a:srgbClr val="FFFFFF"/>
                </a:highlight>
                <a:latin typeface="Calibri"/>
                <a:ea typeface="Calibri"/>
                <a:cs typeface="Calibri"/>
                <a:sym typeface="Calibri"/>
              </a:rPr>
              <a:t>Hi. My name is Ruth Grove, one of the collaborators on this project.</a:t>
            </a:r>
            <a:endParaRPr sz="1200">
              <a:solidFill>
                <a:srgbClr val="202124"/>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rgbClr val="202124"/>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rgbClr val="202124"/>
                </a:solidFill>
                <a:highlight>
                  <a:srgbClr val="FFFFFF"/>
                </a:highlight>
                <a:latin typeface="Calibri"/>
                <a:ea typeface="Calibri"/>
                <a:cs typeface="Calibri"/>
                <a:sym typeface="Calibri"/>
              </a:rPr>
              <a:t>And I’m Barbara Seasholtz .Both Ruth and I work as professional tutors in the York College of Pennsylvania Writing and Communications Studio. </a:t>
            </a:r>
            <a:endParaRPr sz="1200">
              <a:solidFill>
                <a:srgbClr val="202124"/>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rgbClr val="202124"/>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Our presentation, “Developing Curated, Accessible Course-Specific Resources in the Writing Center” aims to encourage writing center administrators to consider how they might create a multimodal, curated resource that is course-specific based on institution needs and fully accessible to student writers as well as tutoring staff.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Identifying your rationale for the resource is one of the initial steps. Ruth will outline the rationale of our course-specific resource.</a:t>
            </a:r>
            <a:endParaRPr sz="1200">
              <a:solidFill>
                <a:srgbClr val="202124"/>
              </a:solidFill>
              <a:highlight>
                <a:srgbClr val="FFFFFF"/>
              </a:highlight>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p:txBody>
      </p:sp>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0f65f77187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rgbClr val="202124"/>
              </a:solidFill>
              <a:highlight>
                <a:srgbClr val="FFFFFF"/>
              </a:highlight>
              <a:latin typeface="Calibri"/>
              <a:ea typeface="Calibri"/>
              <a:cs typeface="Calibri"/>
              <a:sym typeface="Calibri"/>
            </a:endParaRPr>
          </a:p>
        </p:txBody>
      </p:sp>
      <p:sp>
        <p:nvSpPr>
          <p:cNvPr id="157" name="Google Shape;157;g20f65f77187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129862c31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165" name="Google Shape;165;g2129862c31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1cef8350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1cef8350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Facilitating learning is a core objective of every writing center. Gaining knowledge is the ultimate student goal, and knowing where and how to find answers to build knowledge was an underlying inspiration for our resource. </a:t>
            </a:r>
            <a:r>
              <a:rPr lang="en-US" sz="1200">
                <a:solidFill>
                  <a:srgbClr val="202124"/>
                </a:solidFill>
                <a:highlight>
                  <a:srgbClr val="FFFFFF"/>
                </a:highlight>
                <a:latin typeface="Calibri"/>
                <a:ea typeface="Calibri"/>
                <a:cs typeface="Calibri"/>
                <a:sym typeface="Calibri"/>
              </a:rPr>
              <a:t>We set out to meet the evolving needs of our students by creating an accessible, multimodal resource. </a:t>
            </a:r>
            <a:endParaRPr sz="1200">
              <a:solidFill>
                <a:srgbClr val="202124"/>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202124"/>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US" sz="1200">
                <a:solidFill>
                  <a:srgbClr val="202124"/>
                </a:solidFill>
                <a:highlight>
                  <a:srgbClr val="FFFFFF"/>
                </a:highlight>
                <a:latin typeface="Calibri"/>
                <a:ea typeface="Calibri"/>
                <a:cs typeface="Calibri"/>
                <a:sym typeface="Calibri"/>
              </a:rPr>
              <a:t>Our resource has synergistic benefits: it facilitates clarity of course-related concepts, expectations, and outcomes for tutors during tutoring sessions and for students working on their own. </a:t>
            </a:r>
            <a:endParaRPr sz="1200">
              <a:solidFill>
                <a:srgbClr val="202124"/>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During this presentation, we’ll outline </a:t>
            </a:r>
            <a:r>
              <a:rPr lang="en-US" sz="1200">
                <a:solidFill>
                  <a:srgbClr val="202124"/>
                </a:solidFill>
                <a:highlight>
                  <a:srgbClr val="FFFFFF"/>
                </a:highlight>
                <a:latin typeface="Calibri"/>
                <a:ea typeface="Calibri"/>
                <a:cs typeface="Calibri"/>
                <a:sym typeface="Calibri"/>
              </a:rPr>
              <a:t>our process for developing this type of resource for students, tutors, and faculty.</a:t>
            </a:r>
            <a:endParaRPr sz="1200">
              <a:solidFill>
                <a:srgbClr val="202124"/>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202124"/>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rgbClr val="202124"/>
                </a:solidFill>
                <a:highlight>
                  <a:srgbClr val="FFFFFF"/>
                </a:highlight>
                <a:latin typeface="Calibri"/>
                <a:ea typeface="Calibri"/>
                <a:cs typeface="Calibri"/>
                <a:sym typeface="Calibri"/>
              </a:rPr>
              <a:t>Barbara will begin by discussing the important first component: institutional relationships.</a:t>
            </a:r>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f65f7718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Making sure we had the capability in terms of technology and the buy-in from faculty was our critical first pre-design step.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Based on feedback from tutors, we reached out to select faculty of a specific course required  for all students at our institution to obtain their feedback about student performance. We also requested the course curriculum and teaching guide for faculty.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Technology was another pre-design consideration. We reached out to the IT department to enquire about creating a home for our resource in the learning management system.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We then familiarized ourselves with course assignments, concepts and outcomes and gleaned areas in which we thought students would benefit from support.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Further, we developed a timeline to carry out the project during half a summer semester, which is typically a slower time for tutoring visits.</a:t>
            </a:r>
            <a:endParaRPr sz="1200">
              <a:solidFill>
                <a:schemeClr val="dk1"/>
              </a:solidFill>
              <a:latin typeface="Calibri"/>
              <a:ea typeface="Calibri"/>
              <a:cs typeface="Calibri"/>
              <a:sym typeface="Calibri"/>
            </a:endParaRPr>
          </a:p>
        </p:txBody>
      </p:sp>
      <p:sp>
        <p:nvSpPr>
          <p:cNvPr id="101" name="Google Shape;101;g20f65f7718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York College of Pennsylvania uses Canvas as its Learning Management System. Prior to our work on this project, we had created a general writer’s resource page in Canvas available to all students across the college on a 24/7 basis. Given the success of that page, our director’s vision was to develop course-specific resources that were also accessible at all times through the LMS.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This slide displays the interface of the general resource available to all students. The class we developed the course-specific page for is FCO 105, which is easily visible in the general resource list and quickly accessed from the general page options.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Barbara will explain why we chose the word ‘curated’ to describe this presentation.</a:t>
            </a: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1a617206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One concept we focused on as part of the design of the resource was “Curation.” While this word has become a buzzword to describe everything from clothing collections to household goods, it perfectly describes the process we employed.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Creating a curated resource was important to us because our content goals included ensuring the resources had a clear connection to the coursework and avoiding the inclusion of too many resources or resource overload.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Further, students who search on the Internet for writing help often encounter essay writing services, subscription solicitations, and information that may not be pertinent to their course. We wanted to help students avoid this frustrating search for information.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Our experience in tutoring for the FCO105 class has given us insight into the roadblocks students most often face, so we searched carefully for resources that squarely met each course objective.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Where we could not find resources that lined up with course objectives, we created them or asked student tutors for samples of their work since they had already completed the course.</a:t>
            </a:r>
            <a:endParaRPr sz="1200">
              <a:solidFill>
                <a:schemeClr val="dk1"/>
              </a:solidFill>
              <a:latin typeface="Calibri"/>
              <a:ea typeface="Calibri"/>
              <a:cs typeface="Calibri"/>
              <a:sym typeface="Calibri"/>
            </a:endParaRPr>
          </a:p>
        </p:txBody>
      </p:sp>
      <p:sp>
        <p:nvSpPr>
          <p:cNvPr id="115" name="Google Shape;115;g21a617206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1a617206c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Not only did we need to curate the resource to be narrow enough for our focus, but we also needed to make the resource inclusive enough to encompass a variety of sources.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Materials needed to be multimodal to touch on the variety of ways students connect to content.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We also wanted to include student samples as models. Since peer tutors had already taken this class, their own work could serve as a resource.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Another goal of this resource was to help students easily access links to campus resources such as the tutoring center and the library.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Additionally, we wanted our peer tutors to have a reference so they could answer course content questions.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Layout and formatting of the information are important elements that Barbara will provide details on next.</a:t>
            </a:r>
            <a:endParaRPr sz="1200">
              <a:solidFill>
                <a:schemeClr val="dk1"/>
              </a:solidFill>
              <a:latin typeface="Calibri"/>
              <a:ea typeface="Calibri"/>
              <a:cs typeface="Calibri"/>
              <a:sym typeface="Calibri"/>
            </a:endParaRPr>
          </a:p>
        </p:txBody>
      </p:sp>
      <p:sp>
        <p:nvSpPr>
          <p:cNvPr id="123" name="Google Shape;123;g21a617206c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0f65f77187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Once a student or tutor accesses the FCO 105 page, they first arrive at learning objectives for the class.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page is organized by unit as covered in the course and the units are made salient through bold lettering, a larger font size and wording that matches what faculty are using in class.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order of the links follows the concepts presented within a unit, as laid out in the instructors’ guide for the class.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Each link has a brief description in brackets. We also use visual cues like bullets to help move students intentionally through the information.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Our goals were to make navigation simple and clearly show connections to coursework. We wanted students to look at the page and easily identify resources matching course assignments and concepts because we employed their course vocabulary.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Finally, we added an invitation for students to make an appointment with a tutor and included a live link to our tutoring schedule to encourage tutoring use.</a:t>
            </a:r>
            <a:endParaRPr sz="1200">
              <a:solidFill>
                <a:schemeClr val="dk1"/>
              </a:solidFill>
              <a:latin typeface="Calibri"/>
              <a:ea typeface="Calibri"/>
              <a:cs typeface="Calibri"/>
              <a:sym typeface="Calibri"/>
            </a:endParaRPr>
          </a:p>
        </p:txBody>
      </p:sp>
      <p:sp>
        <p:nvSpPr>
          <p:cNvPr id="131" name="Google Shape;131;g20f65f77187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1bc7689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Once a student or tutor accesses the FCO 105 page, they first arrive at learning objectives for the class.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page is organized by unit as covered in the course and the units are made salient through bold lettering, a larger font size and wording that matches what faculty are using in class.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order of the links follows the concepts presented within a unit, as laid out in the instructors’ guide for the class.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Each link has a brief description in brackets. We also use visual cues like bullets to help move students intentionally through the information.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Our goals were to make navigation simple and clearly show connections to coursework. We wanted students to look at the page and easily identify resources matching course assignments and concepts because we employed their course vocabulary.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Finally, we added an invitation for students to make an appointment with a tutor and included a live link to our tutoring schedule to encourage tutoring use.</a:t>
            </a:r>
            <a:endParaRPr sz="1200">
              <a:solidFill>
                <a:schemeClr val="dk1"/>
              </a:solidFill>
              <a:latin typeface="Calibri"/>
              <a:ea typeface="Calibri"/>
              <a:cs typeface="Calibri"/>
              <a:sym typeface="Calibri"/>
            </a:endParaRPr>
          </a:p>
        </p:txBody>
      </p:sp>
      <p:sp>
        <p:nvSpPr>
          <p:cNvPr id="137" name="Google Shape;137;g221bc7689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0f65f77187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p:txBody>
      </p:sp>
      <p:sp>
        <p:nvSpPr>
          <p:cNvPr id="143" name="Google Shape;143;g20f65f77187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8E1"/>
        </a:solidFill>
        <a:effectLst/>
      </p:bgPr>
    </p:bg>
    <p:spTree>
      <p:nvGrpSpPr>
        <p:cNvPr id="1" name="Shape 83"/>
        <p:cNvGrpSpPr/>
        <p:nvPr/>
      </p:nvGrpSpPr>
      <p:grpSpPr>
        <a:xfrm>
          <a:off x="0" y="0"/>
          <a:ext cx="0" cy="0"/>
          <a:chOff x="0" y="0"/>
          <a:chExt cx="0" cy="0"/>
        </a:xfrm>
      </p:grpSpPr>
      <p:pic>
        <p:nvPicPr>
          <p:cNvPr id="84" name="Google Shape;84;p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53253" y="8992105"/>
            <a:ext cx="440839" cy="440839"/>
          </a:xfrm>
          <a:prstGeom prst="rect">
            <a:avLst/>
          </a:prstGeom>
          <a:noFill/>
          <a:ln>
            <a:noFill/>
          </a:ln>
        </p:spPr>
      </p:pic>
      <p:pic>
        <p:nvPicPr>
          <p:cNvPr id="85" name="Google Shape;85;p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252544" y="9021221"/>
            <a:ext cx="440839" cy="440839"/>
          </a:xfrm>
          <a:prstGeom prst="rect">
            <a:avLst/>
          </a:prstGeom>
          <a:noFill/>
          <a:ln>
            <a:noFill/>
          </a:ln>
        </p:spPr>
      </p:pic>
      <p:pic>
        <p:nvPicPr>
          <p:cNvPr id="87" name="Google Shape;87;p1">
            <a:extLst>
              <a:ext uri="{C183D7F6-B498-43B3-948B-1728B52AA6E4}">
                <adec:decorative xmlns:adec="http://schemas.microsoft.com/office/drawing/2017/decorative" val="1"/>
              </a:ext>
            </a:extLst>
          </p:cNvPr>
          <p:cNvPicPr preferRelativeResize="0"/>
          <p:nvPr/>
        </p:nvPicPr>
        <p:blipFill rotWithShape="1">
          <a:blip r:embed="rId4">
            <a:alphaModFix/>
          </a:blip>
          <a:srcRect l="1771" t="20606" r="3401" b="22235"/>
          <a:stretch/>
        </p:blipFill>
        <p:spPr>
          <a:xfrm>
            <a:off x="1028700" y="1882525"/>
            <a:ext cx="16230600" cy="6621851"/>
          </a:xfrm>
          <a:prstGeom prst="rect">
            <a:avLst/>
          </a:prstGeom>
          <a:noFill/>
          <a:ln>
            <a:noFill/>
          </a:ln>
        </p:spPr>
      </p:pic>
      <p:sp>
        <p:nvSpPr>
          <p:cNvPr id="88" name="Google Shape;88;p1" descr="The title of the presentation: Developing Curated, Accessible, Course-Specific Resources in the Writing Center."/>
          <p:cNvSpPr txBox="1">
            <a:spLocks noGrp="1"/>
          </p:cNvSpPr>
          <p:nvPr>
            <p:ph type="title" idx="4294967295"/>
          </p:nvPr>
        </p:nvSpPr>
        <p:spPr>
          <a:xfrm>
            <a:off x="764925" y="3486350"/>
            <a:ext cx="16494300" cy="16548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5003"/>
              </a:lnSpc>
              <a:spcBef>
                <a:spcPts val="0"/>
              </a:spcBef>
              <a:spcAft>
                <a:spcPts val="0"/>
              </a:spcAft>
              <a:buClr>
                <a:srgbClr val="000000"/>
              </a:buClr>
              <a:buSzTx/>
              <a:buFont typeface="Arial"/>
              <a:buNone/>
              <a:tabLst/>
              <a:defRPr/>
            </a:pPr>
            <a:r>
              <a:rPr kumimoji="0" lang="en-US" sz="3999" b="0" i="0" u="none" strike="noStrike" kern="0" cap="none" spc="0" normalizeH="0" baseline="0" noProof="0" dirty="0">
                <a:ln>
                  <a:noFill/>
                </a:ln>
                <a:solidFill>
                  <a:srgbClr val="FFFFFF"/>
                </a:solidFill>
                <a:effectLst/>
                <a:uLnTx/>
                <a:uFillTx/>
                <a:latin typeface="NTR"/>
                <a:ea typeface="NTR"/>
                <a:cs typeface="NTR"/>
                <a:sym typeface="NTR"/>
              </a:rPr>
              <a:t> </a:t>
            </a:r>
            <a:r>
              <a:rPr kumimoji="0" lang="en-US" sz="5000" b="0" i="0" u="none" strike="noStrike" kern="0" cap="none" spc="0" normalizeH="0" baseline="0" noProof="0" dirty="0">
                <a:ln>
                  <a:noFill/>
                </a:ln>
                <a:solidFill>
                  <a:schemeClr val="dk1"/>
                </a:solidFill>
                <a:effectLst/>
                <a:highlight>
                  <a:srgbClr val="FFFFFF"/>
                </a:highlight>
                <a:uLnTx/>
                <a:uFillTx/>
                <a:latin typeface="Arial"/>
                <a:ea typeface="Arial"/>
                <a:cs typeface="Arial"/>
                <a:sym typeface="Arial"/>
              </a:rPr>
              <a:t>Developing Curated, Accessible, Course-Specific Resources in the Writing Center</a:t>
            </a:r>
            <a:endParaRPr kumimoji="0" lang="en-US" sz="59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9" name="Google Shape;89;p1" descr="The authors of the presentation are Barbara Seasholtz and Ruth Grove"/>
          <p:cNvSpPr txBox="1"/>
          <p:nvPr/>
        </p:nvSpPr>
        <p:spPr>
          <a:xfrm>
            <a:off x="630294" y="226213"/>
            <a:ext cx="17027400" cy="1592700"/>
          </a:xfrm>
          <a:prstGeom prst="rect">
            <a:avLst/>
          </a:prstGeom>
          <a:noFill/>
          <a:ln>
            <a:noFill/>
          </a:ln>
        </p:spPr>
        <p:txBody>
          <a:bodyPr spcFirstLastPara="1" wrap="square" lIns="0" tIns="0" rIns="0" bIns="0" anchor="t" anchorCtr="0">
            <a:spAutoFit/>
          </a:bodyPr>
          <a:lstStyle/>
          <a:p>
            <a:pPr marL="0" marR="0" lvl="0" indent="0" algn="ctr" rtl="0">
              <a:lnSpc>
                <a:spcPct val="139981"/>
              </a:lnSpc>
              <a:spcBef>
                <a:spcPts val="0"/>
              </a:spcBef>
              <a:spcAft>
                <a:spcPts val="0"/>
              </a:spcAft>
              <a:buNone/>
            </a:pPr>
            <a:r>
              <a:rPr lang="en-US" sz="4312" b="1" i="0" u="none" strike="noStrike" cap="none" dirty="0">
                <a:solidFill>
                  <a:srgbClr val="221913"/>
                </a:solidFill>
              </a:rPr>
              <a:t>Presentation by </a:t>
            </a:r>
            <a:r>
              <a:rPr lang="en-US" sz="4312" b="1" dirty="0">
                <a:solidFill>
                  <a:srgbClr val="221913"/>
                </a:solidFill>
              </a:rPr>
              <a:t>Professional Tutors</a:t>
            </a:r>
            <a:endParaRPr sz="4312" b="1" i="0" u="none" strike="noStrike" cap="none" dirty="0">
              <a:solidFill>
                <a:srgbClr val="221913"/>
              </a:solidFill>
            </a:endParaRPr>
          </a:p>
          <a:p>
            <a:pPr marL="0" marR="0" lvl="0" indent="0" algn="ctr" rtl="0">
              <a:lnSpc>
                <a:spcPct val="139981"/>
              </a:lnSpc>
              <a:spcBef>
                <a:spcPts val="0"/>
              </a:spcBef>
              <a:spcAft>
                <a:spcPts val="0"/>
              </a:spcAft>
              <a:buNone/>
            </a:pPr>
            <a:r>
              <a:rPr lang="en-US" sz="4312" b="1" i="0" u="none" strike="noStrike" cap="none" dirty="0">
                <a:solidFill>
                  <a:srgbClr val="221913"/>
                </a:solidFill>
              </a:rPr>
              <a:t>Barbara </a:t>
            </a:r>
            <a:r>
              <a:rPr lang="en-US" sz="4312" b="1" i="0" u="none" strike="noStrike" cap="none" dirty="0" err="1">
                <a:solidFill>
                  <a:srgbClr val="221913"/>
                </a:solidFill>
              </a:rPr>
              <a:t>Seasholtz</a:t>
            </a:r>
            <a:r>
              <a:rPr lang="en-US" sz="4312" b="1" i="0" u="none" strike="noStrike" cap="none" dirty="0">
                <a:solidFill>
                  <a:srgbClr val="221913"/>
                </a:solidFill>
              </a:rPr>
              <a:t>, MA-TESL and Ruth Grove, MEd </a:t>
            </a:r>
            <a:endParaRPr b="1" dirty="0"/>
          </a:p>
        </p:txBody>
      </p:sp>
      <p:sp>
        <p:nvSpPr>
          <p:cNvPr id="90" name="Google Shape;90;p1" descr="The presentation is for OWCA 2023"/>
          <p:cNvSpPr txBox="1"/>
          <p:nvPr/>
        </p:nvSpPr>
        <p:spPr>
          <a:xfrm>
            <a:off x="8594143" y="8998585"/>
            <a:ext cx="1458300" cy="380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95" b="0" i="0" u="none" strike="noStrike" cap="none" dirty="0">
                <a:solidFill>
                  <a:srgbClr val="221913"/>
                </a:solidFill>
                <a:latin typeface="Arial"/>
                <a:ea typeface="Arial"/>
                <a:cs typeface="Arial"/>
                <a:sym typeface="Arial"/>
              </a:rPr>
              <a:t>2023</a:t>
            </a:r>
            <a:endParaRPr dirty="0"/>
          </a:p>
        </p:txBody>
      </p:sp>
      <p:sp>
        <p:nvSpPr>
          <p:cNvPr id="91" name="Google Shape;91;p1" descr="We both work at the Writing and Communications Studio."/>
          <p:cNvSpPr txBox="1"/>
          <p:nvPr/>
        </p:nvSpPr>
        <p:spPr>
          <a:xfrm>
            <a:off x="10893408" y="8925430"/>
            <a:ext cx="6638947" cy="490855"/>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799" b="0" i="0" u="none" strike="noStrike" cap="none" dirty="0">
                <a:solidFill>
                  <a:srgbClr val="221913"/>
                </a:solidFill>
                <a:latin typeface="Arial"/>
                <a:ea typeface="Arial"/>
                <a:cs typeface="Arial"/>
                <a:sym typeface="Arial"/>
              </a:rPr>
              <a:t>Writing and Communications Studio</a:t>
            </a:r>
            <a:endParaRPr dirty="0"/>
          </a:p>
        </p:txBody>
      </p:sp>
      <p:sp>
        <p:nvSpPr>
          <p:cNvPr id="92" name="Google Shape;92;p1" descr="The project was done at York College of Pennsylvania"/>
          <p:cNvSpPr txBox="1"/>
          <p:nvPr/>
        </p:nvSpPr>
        <p:spPr>
          <a:xfrm>
            <a:off x="489641" y="8971205"/>
            <a:ext cx="6492154" cy="490855"/>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799" b="0" i="0" u="none" strike="noStrike" cap="none" dirty="0">
                <a:solidFill>
                  <a:srgbClr val="221913"/>
                </a:solidFill>
                <a:latin typeface="Arial"/>
                <a:ea typeface="Arial"/>
                <a:cs typeface="Arial"/>
                <a:sym typeface="Arial"/>
              </a:rPr>
              <a:t>York College of Pennsylvania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Shape 150"/>
        <p:cNvGrpSpPr/>
        <p:nvPr/>
      </p:nvGrpSpPr>
      <p:grpSpPr>
        <a:xfrm>
          <a:off x="0" y="0"/>
          <a:ext cx="0" cy="0"/>
          <a:chOff x="0" y="0"/>
          <a:chExt cx="0" cy="0"/>
        </a:xfrm>
      </p:grpSpPr>
      <p:pic>
        <p:nvPicPr>
          <p:cNvPr id="151" name="Google Shape;151;p3">
            <a:extLst>
              <a:ext uri="{C183D7F6-B498-43B3-948B-1728B52AA6E4}">
                <adec:decorative xmlns:adec="http://schemas.microsoft.com/office/drawing/2017/decorative" val="1"/>
              </a:ext>
            </a:extLst>
          </p:cNvPr>
          <p:cNvPicPr preferRelativeResize="0"/>
          <p:nvPr/>
        </p:nvPicPr>
        <p:blipFill rotWithShape="1">
          <a:blip r:embed="rId3">
            <a:alphaModFix/>
          </a:blip>
          <a:srcRect l="5931" r="5931"/>
          <a:stretch/>
        </p:blipFill>
        <p:spPr>
          <a:xfrm>
            <a:off x="0" y="12"/>
            <a:ext cx="4117693" cy="6999095"/>
          </a:xfrm>
          <a:prstGeom prst="rect">
            <a:avLst/>
          </a:prstGeom>
          <a:noFill/>
          <a:ln>
            <a:noFill/>
          </a:ln>
        </p:spPr>
      </p:pic>
      <p:sp>
        <p:nvSpPr>
          <p:cNvPr id="152" name="Google Shape;152;p3">
            <a:extLst>
              <a:ext uri="{C183D7F6-B498-43B3-948B-1728B52AA6E4}">
                <adec:decorative xmlns:adec="http://schemas.microsoft.com/office/drawing/2017/decorative" val="1"/>
              </a:ext>
            </a:extLst>
          </p:cNvPr>
          <p:cNvSpPr/>
          <p:nvPr/>
        </p:nvSpPr>
        <p:spPr>
          <a:xfrm>
            <a:off x="0" y="7695290"/>
            <a:ext cx="334857" cy="1563010"/>
          </a:xfrm>
          <a:custGeom>
            <a:avLst/>
            <a:gdLst/>
            <a:ahLst/>
            <a:cxnLst/>
            <a:rect l="l" t="t" r="r" b="b"/>
            <a:pathLst>
              <a:path w="505184" h="2358041" extrusionOk="0">
                <a:moveTo>
                  <a:pt x="0" y="0"/>
                </a:moveTo>
                <a:lnTo>
                  <a:pt x="505184" y="0"/>
                </a:lnTo>
                <a:lnTo>
                  <a:pt x="505184" y="2358041"/>
                </a:lnTo>
                <a:lnTo>
                  <a:pt x="0" y="2358041"/>
                </a:lnTo>
                <a:close/>
              </a:path>
            </a:pathLst>
          </a:custGeom>
          <a:solidFill>
            <a:srgbClr val="BE9A6D"/>
          </a:solidFill>
          <a:ln>
            <a:noFill/>
          </a:ln>
        </p:spPr>
      </p:sp>
      <p:sp>
        <p:nvSpPr>
          <p:cNvPr id="153" name="Google Shape;153;p3" descr="One important characteristic of our resource is that it be accessible to our students 24/7 and that it include closed captions for all videos and level-appropriate language for our students."/>
          <p:cNvSpPr txBox="1"/>
          <p:nvPr/>
        </p:nvSpPr>
        <p:spPr>
          <a:xfrm>
            <a:off x="5238500" y="858374"/>
            <a:ext cx="12558900" cy="1539300"/>
          </a:xfrm>
          <a:prstGeom prst="rect">
            <a:avLst/>
          </a:prstGeom>
          <a:noFill/>
          <a:ln>
            <a:noFill/>
          </a:ln>
        </p:spPr>
        <p:txBody>
          <a:bodyPr spcFirstLastPara="1" wrap="square" lIns="0" tIns="0" rIns="0" bIns="0" anchor="t" anchorCtr="0">
            <a:spAutoFit/>
          </a:bodyPr>
          <a:lstStyle/>
          <a:p>
            <a:pPr marL="0" marR="0" lvl="0" indent="0" algn="l" rtl="0">
              <a:lnSpc>
                <a:spcPct val="129998"/>
              </a:lnSpc>
              <a:spcBef>
                <a:spcPts val="0"/>
              </a:spcBef>
              <a:spcAft>
                <a:spcPts val="0"/>
              </a:spcAft>
              <a:buNone/>
            </a:pPr>
            <a:r>
              <a:rPr lang="en-US" sz="10000" b="1" i="0" u="none" strike="noStrike" cap="none" dirty="0">
                <a:solidFill>
                  <a:srgbClr val="FFFFFF"/>
                </a:solidFill>
                <a:latin typeface="Montserrat ExtraBold"/>
                <a:ea typeface="Montserrat ExtraBold"/>
                <a:cs typeface="Montserrat ExtraBold"/>
                <a:sym typeface="Montserrat ExtraBold"/>
              </a:rPr>
              <a:t>ACCESSIBLE</a:t>
            </a:r>
            <a:endParaRPr sz="10000" dirty="0"/>
          </a:p>
        </p:txBody>
      </p:sp>
      <p:sp>
        <p:nvSpPr>
          <p:cNvPr id="154" name="Google Shape;154;p3"/>
          <p:cNvSpPr txBox="1"/>
          <p:nvPr/>
        </p:nvSpPr>
        <p:spPr>
          <a:xfrm>
            <a:off x="5238500" y="2627478"/>
            <a:ext cx="11614500" cy="4719000"/>
          </a:xfrm>
          <a:prstGeom prst="rect">
            <a:avLst/>
          </a:prstGeom>
          <a:noFill/>
          <a:ln>
            <a:noFill/>
          </a:ln>
        </p:spPr>
        <p:txBody>
          <a:bodyPr spcFirstLastPara="1" wrap="square" lIns="0" tIns="0" rIns="0" bIns="0" anchor="t" anchorCtr="0">
            <a:spAutoFit/>
          </a:bodyPr>
          <a:lstStyle/>
          <a:p>
            <a:pPr marL="0" marR="0" lvl="0" indent="0" algn="l" rtl="0">
              <a:lnSpc>
                <a:spcPct val="222666"/>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l" rtl="0">
              <a:lnSpc>
                <a:spcPct val="140041"/>
              </a:lnSpc>
              <a:spcBef>
                <a:spcPts val="0"/>
              </a:spcBef>
              <a:spcAft>
                <a:spcPts val="0"/>
              </a:spcAft>
              <a:buNone/>
            </a:pPr>
            <a:r>
              <a:rPr lang="en-US" sz="2862" b="0" i="0" u="none" strike="noStrike" cap="none" dirty="0">
                <a:solidFill>
                  <a:srgbClr val="FFFFFF"/>
                </a:solidFill>
                <a:latin typeface="Open Sans"/>
                <a:ea typeface="Open Sans"/>
                <a:cs typeface="Open Sans"/>
                <a:sym typeface="Open Sans"/>
              </a:rPr>
              <a:t>PROCESS</a:t>
            </a:r>
            <a:endParaRPr dirty="0"/>
          </a:p>
          <a:p>
            <a:pPr marL="618095" marR="0" lvl="1" indent="-305111" algn="l" rtl="0">
              <a:lnSpc>
                <a:spcPct val="140041"/>
              </a:lnSpc>
              <a:spcBef>
                <a:spcPts val="0"/>
              </a:spcBef>
              <a:spcAft>
                <a:spcPts val="0"/>
              </a:spcAft>
              <a:buClr>
                <a:srgbClr val="FFFFFF"/>
              </a:buClr>
              <a:buSzPts val="2800"/>
              <a:buFont typeface="Arial"/>
              <a:buChar char="•"/>
            </a:pPr>
            <a:r>
              <a:rPr lang="en-US" sz="2800" b="0" i="0" u="none" strike="noStrike" cap="none" dirty="0">
                <a:solidFill>
                  <a:srgbClr val="FFFFFF"/>
                </a:solidFill>
                <a:latin typeface="Open Sans"/>
                <a:ea typeface="Open Sans"/>
                <a:cs typeface="Open Sans"/>
                <a:sym typeface="Open Sans"/>
              </a:rPr>
              <a:t>Determine where resource would live</a:t>
            </a:r>
            <a:endParaRPr sz="2800" dirty="0"/>
          </a:p>
          <a:p>
            <a:pPr marL="0" marR="0" lvl="0" indent="0" algn="l" rtl="0">
              <a:lnSpc>
                <a:spcPct val="140041"/>
              </a:lnSpc>
              <a:spcBef>
                <a:spcPts val="0"/>
              </a:spcBef>
              <a:spcAft>
                <a:spcPts val="0"/>
              </a:spcAft>
              <a:buNone/>
            </a:pPr>
            <a:endParaRPr sz="2862" dirty="0">
              <a:solidFill>
                <a:srgbClr val="FFFFFF"/>
              </a:solidFill>
              <a:latin typeface="Open Sans"/>
              <a:ea typeface="Open Sans"/>
              <a:cs typeface="Open Sans"/>
              <a:sym typeface="Open Sans"/>
            </a:endParaRPr>
          </a:p>
          <a:p>
            <a:pPr marL="0" marR="0" lvl="0" indent="0" algn="l" rtl="0">
              <a:lnSpc>
                <a:spcPct val="140041"/>
              </a:lnSpc>
              <a:spcBef>
                <a:spcPts val="0"/>
              </a:spcBef>
              <a:spcAft>
                <a:spcPts val="0"/>
              </a:spcAft>
              <a:buNone/>
            </a:pPr>
            <a:r>
              <a:rPr lang="en-US" sz="2862" b="0" i="0" u="none" strike="noStrike" cap="none" dirty="0">
                <a:solidFill>
                  <a:srgbClr val="FFFFFF"/>
                </a:solidFill>
                <a:latin typeface="Open Sans"/>
                <a:ea typeface="Open Sans"/>
                <a:cs typeface="Open Sans"/>
                <a:sym typeface="Open Sans"/>
              </a:rPr>
              <a:t>CONSIDERATIONS</a:t>
            </a:r>
            <a:endParaRPr sz="2862" b="0" i="0" u="none" strike="noStrike" cap="none" dirty="0">
              <a:solidFill>
                <a:srgbClr val="FFFFFF"/>
              </a:solidFill>
              <a:latin typeface="Open Sans"/>
              <a:ea typeface="Open Sans"/>
              <a:cs typeface="Open Sans"/>
              <a:sym typeface="Open Sans"/>
            </a:endParaRPr>
          </a:p>
          <a:p>
            <a:pPr marL="457200" marR="0" lvl="0" indent="-406400" algn="l" rtl="0">
              <a:lnSpc>
                <a:spcPct val="140041"/>
              </a:lnSpc>
              <a:spcBef>
                <a:spcPts val="0"/>
              </a:spcBef>
              <a:spcAft>
                <a:spcPts val="0"/>
              </a:spcAft>
              <a:buClr>
                <a:srgbClr val="FFFFFF"/>
              </a:buClr>
              <a:buSzPts val="2800"/>
              <a:buFont typeface="Open Sans"/>
              <a:buChar char="●"/>
            </a:pPr>
            <a:r>
              <a:rPr lang="en-US" sz="2800" dirty="0">
                <a:solidFill>
                  <a:srgbClr val="FFFFFF"/>
                </a:solidFill>
                <a:latin typeface="Open Sans"/>
                <a:ea typeface="Open Sans"/>
                <a:cs typeface="Open Sans"/>
                <a:sym typeface="Open Sans"/>
              </a:rPr>
              <a:t>Closed-captioning</a:t>
            </a:r>
            <a:endParaRPr sz="2800" dirty="0">
              <a:solidFill>
                <a:srgbClr val="FFFFFF"/>
              </a:solidFill>
              <a:latin typeface="Open Sans"/>
              <a:ea typeface="Open Sans"/>
              <a:cs typeface="Open Sans"/>
              <a:sym typeface="Open Sans"/>
            </a:endParaRPr>
          </a:p>
          <a:p>
            <a:pPr marL="457200" marR="0" lvl="0" indent="-406400" algn="l" rtl="0">
              <a:lnSpc>
                <a:spcPct val="140041"/>
              </a:lnSpc>
              <a:spcBef>
                <a:spcPts val="0"/>
              </a:spcBef>
              <a:spcAft>
                <a:spcPts val="0"/>
              </a:spcAft>
              <a:buClr>
                <a:srgbClr val="FFFFFF"/>
              </a:buClr>
              <a:buSzPts val="2800"/>
              <a:buFont typeface="Open Sans"/>
              <a:buChar char="●"/>
            </a:pPr>
            <a:r>
              <a:rPr lang="en-US" sz="2800" dirty="0">
                <a:solidFill>
                  <a:srgbClr val="FFFFFF"/>
                </a:solidFill>
                <a:latin typeface="Open Sans"/>
                <a:ea typeface="Open Sans"/>
                <a:cs typeface="Open Sans"/>
                <a:sym typeface="Open Sans"/>
              </a:rPr>
              <a:t>Level-appropriate language</a:t>
            </a:r>
            <a:endParaRPr sz="2800" dirty="0">
              <a:solidFill>
                <a:srgbClr val="FFFFFF"/>
              </a:solidFill>
              <a:latin typeface="Open Sans"/>
              <a:ea typeface="Open Sans"/>
              <a:cs typeface="Open Sans"/>
              <a:sym typeface="Open Sans"/>
            </a:endParaRPr>
          </a:p>
          <a:p>
            <a:pPr marL="618095" marR="0" lvl="1" indent="-127311" algn="l" rtl="0">
              <a:lnSpc>
                <a:spcPct val="140041"/>
              </a:lnSpc>
              <a:spcBef>
                <a:spcPts val="0"/>
              </a:spcBef>
              <a:spcAft>
                <a:spcPts val="0"/>
              </a:spcAft>
              <a:buClr>
                <a:schemeClr val="dk1"/>
              </a:buClr>
              <a:buSzPts val="2862"/>
              <a:buFont typeface="Arial"/>
              <a:buNone/>
            </a:pPr>
            <a:endParaRPr sz="2862" b="0" i="0" u="none" strike="noStrike" cap="none" dirty="0">
              <a:solidFill>
                <a:srgbClr val="FFFFFF"/>
              </a:solidFill>
              <a:latin typeface="Open Sans"/>
              <a:ea typeface="Open Sans"/>
              <a:cs typeface="Open Sans"/>
              <a:sym typeface="Open Sans"/>
            </a:endParaRPr>
          </a:p>
        </p:txBody>
      </p:sp>
      <p:sp>
        <p:nvSpPr>
          <p:cNvPr id="2" name="Title 1">
            <a:extLst>
              <a:ext uri="{FF2B5EF4-FFF2-40B4-BE49-F238E27FC236}">
                <a16:creationId xmlns:a16="http://schemas.microsoft.com/office/drawing/2014/main" id="{BADDA797-CBCC-F307-85B1-92A9AEA6B6E7}"/>
              </a:ext>
            </a:extLst>
          </p:cNvPr>
          <p:cNvSpPr>
            <a:spLocks noGrp="1"/>
          </p:cNvSpPr>
          <p:nvPr>
            <p:ph type="title" idx="4294967295"/>
          </p:nvPr>
        </p:nvSpPr>
        <p:spPr/>
        <p:txBody>
          <a:bodyPr/>
          <a:lstStyle/>
          <a:p>
            <a:r>
              <a:rPr lang="en-US" dirty="0"/>
              <a:t>Accessible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Shape 158"/>
        <p:cNvGrpSpPr/>
        <p:nvPr/>
      </p:nvGrpSpPr>
      <p:grpSpPr>
        <a:xfrm>
          <a:off x="0" y="0"/>
          <a:ext cx="0" cy="0"/>
          <a:chOff x="0" y="0"/>
          <a:chExt cx="0" cy="0"/>
        </a:xfrm>
      </p:grpSpPr>
      <p:pic>
        <p:nvPicPr>
          <p:cNvPr id="159" name="Google Shape;159;g20f65f77187_1_3">
            <a:extLst>
              <a:ext uri="{C183D7F6-B498-43B3-948B-1728B52AA6E4}">
                <adec:decorative xmlns:adec="http://schemas.microsoft.com/office/drawing/2017/decorative" val="1"/>
              </a:ext>
            </a:extLst>
          </p:cNvPr>
          <p:cNvPicPr preferRelativeResize="0"/>
          <p:nvPr/>
        </p:nvPicPr>
        <p:blipFill rotWithShape="1">
          <a:blip r:embed="rId3">
            <a:alphaModFix/>
          </a:blip>
          <a:srcRect l="5931" r="5931"/>
          <a:stretch/>
        </p:blipFill>
        <p:spPr>
          <a:xfrm>
            <a:off x="0" y="0"/>
            <a:ext cx="4117693" cy="6999095"/>
          </a:xfrm>
          <a:prstGeom prst="rect">
            <a:avLst/>
          </a:prstGeom>
          <a:noFill/>
          <a:ln>
            <a:noFill/>
          </a:ln>
        </p:spPr>
      </p:pic>
      <p:sp>
        <p:nvSpPr>
          <p:cNvPr id="160" name="Google Shape;160;g20f65f77187_1_3">
            <a:extLst>
              <a:ext uri="{C183D7F6-B498-43B3-948B-1728B52AA6E4}">
                <adec:decorative xmlns:adec="http://schemas.microsoft.com/office/drawing/2017/decorative" val="1"/>
              </a:ext>
            </a:extLst>
          </p:cNvPr>
          <p:cNvSpPr/>
          <p:nvPr/>
        </p:nvSpPr>
        <p:spPr>
          <a:xfrm>
            <a:off x="0" y="7695290"/>
            <a:ext cx="334684" cy="1562202"/>
          </a:xfrm>
          <a:custGeom>
            <a:avLst/>
            <a:gdLst/>
            <a:ahLst/>
            <a:cxnLst/>
            <a:rect l="l" t="t" r="r" b="b"/>
            <a:pathLst>
              <a:path w="505184" h="2358041" extrusionOk="0">
                <a:moveTo>
                  <a:pt x="0" y="0"/>
                </a:moveTo>
                <a:lnTo>
                  <a:pt x="505184" y="0"/>
                </a:lnTo>
                <a:lnTo>
                  <a:pt x="505184" y="2358041"/>
                </a:lnTo>
                <a:lnTo>
                  <a:pt x="0" y="2358041"/>
                </a:lnTo>
                <a:close/>
              </a:path>
            </a:pathLst>
          </a:custGeom>
          <a:solidFill>
            <a:srgbClr val="BE9A6D"/>
          </a:solidFill>
          <a:ln>
            <a:noFill/>
          </a:ln>
        </p:spPr>
      </p:sp>
      <p:sp>
        <p:nvSpPr>
          <p:cNvPr id="161" name="Google Shape;161;g20f65f77187_1_3" descr="Because our resource piloted in Fall 2022, we do not have data for it yet, but we do have anecdotal evidence for its usage among students as they become aware of it."/>
          <p:cNvSpPr txBox="1"/>
          <p:nvPr/>
        </p:nvSpPr>
        <p:spPr>
          <a:xfrm>
            <a:off x="5238503" y="744089"/>
            <a:ext cx="12558900" cy="1539300"/>
          </a:xfrm>
          <a:prstGeom prst="rect">
            <a:avLst/>
          </a:prstGeom>
          <a:noFill/>
          <a:ln>
            <a:noFill/>
          </a:ln>
        </p:spPr>
        <p:txBody>
          <a:bodyPr spcFirstLastPara="1" wrap="square" lIns="0" tIns="0" rIns="0" bIns="0" anchor="t" anchorCtr="0">
            <a:spAutoFit/>
          </a:bodyPr>
          <a:lstStyle/>
          <a:p>
            <a:pPr marL="0" marR="0" lvl="0" indent="0" algn="l" rtl="0">
              <a:lnSpc>
                <a:spcPct val="129998"/>
              </a:lnSpc>
              <a:spcBef>
                <a:spcPts val="0"/>
              </a:spcBef>
              <a:spcAft>
                <a:spcPts val="0"/>
              </a:spcAft>
              <a:buNone/>
            </a:pPr>
            <a:r>
              <a:rPr lang="en-US" sz="10000" b="1" dirty="0">
                <a:solidFill>
                  <a:srgbClr val="FFFFFF"/>
                </a:solidFill>
                <a:latin typeface="Montserrat ExtraBold"/>
                <a:ea typeface="Montserrat ExtraBold"/>
                <a:cs typeface="Montserrat ExtraBold"/>
                <a:sym typeface="Montserrat ExtraBold"/>
              </a:rPr>
              <a:t>IMPACT</a:t>
            </a:r>
            <a:endParaRPr sz="10000" dirty="0"/>
          </a:p>
        </p:txBody>
      </p:sp>
      <p:sp>
        <p:nvSpPr>
          <p:cNvPr id="162" name="Google Shape;162;g20f65f77187_1_3"/>
          <p:cNvSpPr txBox="1"/>
          <p:nvPr/>
        </p:nvSpPr>
        <p:spPr>
          <a:xfrm>
            <a:off x="5418200" y="2541775"/>
            <a:ext cx="11614500" cy="2264700"/>
          </a:xfrm>
          <a:prstGeom prst="rect">
            <a:avLst/>
          </a:prstGeom>
          <a:noFill/>
          <a:ln>
            <a:noFill/>
          </a:ln>
        </p:spPr>
        <p:txBody>
          <a:bodyPr spcFirstLastPara="1" wrap="square" lIns="0" tIns="0" rIns="0" bIns="0" anchor="t" anchorCtr="0">
            <a:spAutoFit/>
          </a:bodyPr>
          <a:lstStyle/>
          <a:p>
            <a:pPr marL="0" marR="0" lvl="0" indent="0" algn="l" rtl="0">
              <a:lnSpc>
                <a:spcPct val="222666"/>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457200" marR="0" lvl="0" indent="-406400" algn="l" rtl="0">
              <a:lnSpc>
                <a:spcPct val="140041"/>
              </a:lnSpc>
              <a:spcBef>
                <a:spcPts val="0"/>
              </a:spcBef>
              <a:spcAft>
                <a:spcPts val="0"/>
              </a:spcAft>
              <a:buClr>
                <a:srgbClr val="FFFFFF"/>
              </a:buClr>
              <a:buSzPts val="2800"/>
              <a:buFont typeface="Open Sans"/>
              <a:buChar char="●"/>
            </a:pPr>
            <a:r>
              <a:rPr lang="en-US" sz="2800" dirty="0">
                <a:solidFill>
                  <a:srgbClr val="FFFFFF"/>
                </a:solidFill>
                <a:latin typeface="Open Sans"/>
                <a:ea typeface="Open Sans"/>
                <a:cs typeface="Open Sans"/>
                <a:sym typeface="Open Sans"/>
              </a:rPr>
              <a:t>Data</a:t>
            </a:r>
            <a:endParaRPr sz="2800" dirty="0">
              <a:solidFill>
                <a:srgbClr val="FFFFFF"/>
              </a:solidFill>
              <a:latin typeface="Open Sans"/>
              <a:ea typeface="Open Sans"/>
              <a:cs typeface="Open Sans"/>
              <a:sym typeface="Open Sans"/>
            </a:endParaRPr>
          </a:p>
          <a:p>
            <a:pPr marL="457200" marR="0" lvl="0" indent="-406400" algn="l" rtl="0">
              <a:lnSpc>
                <a:spcPct val="140041"/>
              </a:lnSpc>
              <a:spcBef>
                <a:spcPts val="0"/>
              </a:spcBef>
              <a:spcAft>
                <a:spcPts val="0"/>
              </a:spcAft>
              <a:buClr>
                <a:srgbClr val="FFFFFF"/>
              </a:buClr>
              <a:buSzPts val="2800"/>
              <a:buFont typeface="Open Sans"/>
              <a:buChar char="●"/>
            </a:pPr>
            <a:r>
              <a:rPr lang="en-US" sz="2800" dirty="0">
                <a:solidFill>
                  <a:srgbClr val="FFFFFF"/>
                </a:solidFill>
                <a:latin typeface="Open Sans"/>
                <a:ea typeface="Open Sans"/>
                <a:cs typeface="Open Sans"/>
                <a:sym typeface="Open Sans"/>
              </a:rPr>
              <a:t>Anecdotal evidence</a:t>
            </a:r>
            <a:endParaRPr sz="2800" dirty="0">
              <a:solidFill>
                <a:srgbClr val="FFFFFF"/>
              </a:solidFill>
              <a:latin typeface="Open Sans"/>
              <a:ea typeface="Open Sans"/>
              <a:cs typeface="Open Sans"/>
              <a:sym typeface="Open Sans"/>
            </a:endParaRPr>
          </a:p>
          <a:p>
            <a:pPr marL="618095" marR="0" lvl="1" indent="-127311" algn="l" rtl="0">
              <a:lnSpc>
                <a:spcPct val="140041"/>
              </a:lnSpc>
              <a:spcBef>
                <a:spcPts val="0"/>
              </a:spcBef>
              <a:spcAft>
                <a:spcPts val="0"/>
              </a:spcAft>
              <a:buClr>
                <a:schemeClr val="dk1"/>
              </a:buClr>
              <a:buSzPts val="2862"/>
              <a:buFont typeface="Arial"/>
              <a:buNone/>
            </a:pPr>
            <a:endParaRPr sz="2862" b="0" i="0" u="none" strike="noStrike" cap="none" dirty="0">
              <a:solidFill>
                <a:srgbClr val="FFFFFF"/>
              </a:solidFill>
              <a:latin typeface="Open Sans"/>
              <a:ea typeface="Open Sans"/>
              <a:cs typeface="Open Sans"/>
              <a:sym typeface="Open Sans"/>
            </a:endParaRPr>
          </a:p>
        </p:txBody>
      </p:sp>
      <p:sp>
        <p:nvSpPr>
          <p:cNvPr id="2" name="Title 1">
            <a:extLst>
              <a:ext uri="{FF2B5EF4-FFF2-40B4-BE49-F238E27FC236}">
                <a16:creationId xmlns:a16="http://schemas.microsoft.com/office/drawing/2014/main" id="{4A117372-99D9-5E5E-7DEC-5696B0239BB9}"/>
              </a:ext>
            </a:extLst>
          </p:cNvPr>
          <p:cNvSpPr>
            <a:spLocks noGrp="1"/>
          </p:cNvSpPr>
          <p:nvPr>
            <p:ph type="title" idx="4294967295"/>
          </p:nvPr>
        </p:nvSpPr>
        <p:spPr/>
        <p:txBody>
          <a:bodyPr/>
          <a:lstStyle/>
          <a:p>
            <a:r>
              <a:rPr lang="en-US" dirty="0"/>
              <a:t>Impact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Shape 166"/>
        <p:cNvGrpSpPr/>
        <p:nvPr/>
      </p:nvGrpSpPr>
      <p:grpSpPr>
        <a:xfrm>
          <a:off x="0" y="0"/>
          <a:ext cx="0" cy="0"/>
          <a:chOff x="0" y="0"/>
          <a:chExt cx="0" cy="0"/>
        </a:xfrm>
      </p:grpSpPr>
      <p:pic>
        <p:nvPicPr>
          <p:cNvPr id="167" name="Google Shape;167;g2129862c31f_1_0">
            <a:extLst>
              <a:ext uri="{C183D7F6-B498-43B3-948B-1728B52AA6E4}">
                <adec:decorative xmlns:adec="http://schemas.microsoft.com/office/drawing/2017/decorative" val="1"/>
              </a:ext>
            </a:extLst>
          </p:cNvPr>
          <p:cNvPicPr preferRelativeResize="0"/>
          <p:nvPr/>
        </p:nvPicPr>
        <p:blipFill rotWithShape="1">
          <a:blip r:embed="rId3">
            <a:alphaModFix/>
          </a:blip>
          <a:srcRect l="5931" r="5931"/>
          <a:stretch/>
        </p:blipFill>
        <p:spPr>
          <a:xfrm>
            <a:off x="0" y="0"/>
            <a:ext cx="4117693" cy="6999095"/>
          </a:xfrm>
          <a:prstGeom prst="rect">
            <a:avLst/>
          </a:prstGeom>
          <a:noFill/>
          <a:ln>
            <a:noFill/>
          </a:ln>
        </p:spPr>
      </p:pic>
      <p:sp>
        <p:nvSpPr>
          <p:cNvPr id="168" name="Google Shape;168;g2129862c31f_1_0"/>
          <p:cNvSpPr/>
          <p:nvPr/>
        </p:nvSpPr>
        <p:spPr>
          <a:xfrm>
            <a:off x="0" y="7695290"/>
            <a:ext cx="334684" cy="1562202"/>
          </a:xfrm>
          <a:custGeom>
            <a:avLst/>
            <a:gdLst/>
            <a:ahLst/>
            <a:cxnLst/>
            <a:rect l="l" t="t" r="r" b="b"/>
            <a:pathLst>
              <a:path w="505184" h="2358041" extrusionOk="0">
                <a:moveTo>
                  <a:pt x="0" y="0"/>
                </a:moveTo>
                <a:lnTo>
                  <a:pt x="505184" y="0"/>
                </a:lnTo>
                <a:lnTo>
                  <a:pt x="505184" y="2358041"/>
                </a:lnTo>
                <a:lnTo>
                  <a:pt x="0" y="2358041"/>
                </a:lnTo>
                <a:close/>
              </a:path>
            </a:pathLst>
          </a:custGeom>
          <a:solidFill>
            <a:srgbClr val="BE9A6D"/>
          </a:solidFill>
          <a:ln>
            <a:noFill/>
          </a:ln>
        </p:spPr>
      </p:sp>
      <p:sp>
        <p:nvSpPr>
          <p:cNvPr id="169" name="Google Shape;169;g2129862c31f_1_0"/>
          <p:cNvSpPr txBox="1"/>
          <p:nvPr/>
        </p:nvSpPr>
        <p:spPr>
          <a:xfrm>
            <a:off x="5238500" y="210950"/>
            <a:ext cx="12542400" cy="8860200"/>
          </a:xfrm>
          <a:prstGeom prst="rect">
            <a:avLst/>
          </a:prstGeom>
          <a:noFill/>
          <a:ln>
            <a:noFill/>
          </a:ln>
        </p:spPr>
        <p:txBody>
          <a:bodyPr spcFirstLastPara="1" wrap="square" lIns="0" tIns="0" rIns="0" bIns="0" anchor="t" anchorCtr="0">
            <a:spAutoFit/>
          </a:bodyPr>
          <a:lstStyle/>
          <a:p>
            <a:pPr marL="0" marR="0" lvl="0" indent="0" algn="l" rtl="0">
              <a:lnSpc>
                <a:spcPct val="129998"/>
              </a:lnSpc>
              <a:spcBef>
                <a:spcPts val="0"/>
              </a:spcBef>
              <a:spcAft>
                <a:spcPts val="0"/>
              </a:spcAft>
              <a:buNone/>
            </a:pPr>
            <a:r>
              <a:rPr lang="en-US" sz="10094" b="1" dirty="0">
                <a:solidFill>
                  <a:srgbClr val="FFFFFF"/>
                </a:solidFill>
                <a:latin typeface="Montserrat ExtraBold"/>
                <a:ea typeface="Montserrat ExtraBold"/>
                <a:cs typeface="Montserrat ExtraBold"/>
                <a:sym typeface="Montserrat ExtraBold"/>
              </a:rPr>
              <a:t>REFERENCES</a:t>
            </a:r>
            <a:endParaRPr sz="10094" b="1" dirty="0">
              <a:solidFill>
                <a:srgbClr val="FFFFFF"/>
              </a:solidFill>
              <a:latin typeface="Montserrat ExtraBold"/>
              <a:ea typeface="Montserrat ExtraBold"/>
              <a:cs typeface="Montserrat ExtraBold"/>
              <a:sym typeface="Montserrat ExtraBold"/>
            </a:endParaRPr>
          </a:p>
          <a:p>
            <a:pPr marL="0" marR="0" lvl="0" indent="0" algn="l" rtl="0">
              <a:lnSpc>
                <a:spcPct val="129998"/>
              </a:lnSpc>
              <a:spcBef>
                <a:spcPts val="0"/>
              </a:spcBef>
              <a:spcAft>
                <a:spcPts val="0"/>
              </a:spcAft>
              <a:buNone/>
            </a:pPr>
            <a:endParaRPr sz="11494" b="1" dirty="0">
              <a:solidFill>
                <a:srgbClr val="FFFFFF"/>
              </a:solidFill>
              <a:latin typeface="Montserrat ExtraBold"/>
              <a:ea typeface="Montserrat ExtraBold"/>
              <a:cs typeface="Montserrat ExtraBold"/>
              <a:sym typeface="Montserrat ExtraBold"/>
            </a:endParaRPr>
          </a:p>
          <a:p>
            <a:pPr marL="0" marR="0" lvl="0" indent="0" algn="l" rtl="0">
              <a:lnSpc>
                <a:spcPct val="129998"/>
              </a:lnSpc>
              <a:spcBef>
                <a:spcPts val="0"/>
              </a:spcBef>
              <a:spcAft>
                <a:spcPts val="0"/>
              </a:spcAft>
              <a:buNone/>
            </a:pPr>
            <a:endParaRPr sz="8194" b="1" dirty="0">
              <a:solidFill>
                <a:srgbClr val="FFFFFF"/>
              </a:solidFill>
              <a:latin typeface="Montserrat ExtraBold"/>
              <a:ea typeface="Montserrat ExtraBold"/>
              <a:cs typeface="Montserrat ExtraBold"/>
              <a:sym typeface="Montserrat ExtraBold"/>
            </a:endParaRPr>
          </a:p>
          <a:p>
            <a:pPr marL="0" marR="0" lvl="0" indent="0" algn="l" rtl="0">
              <a:lnSpc>
                <a:spcPct val="129998"/>
              </a:lnSpc>
              <a:spcBef>
                <a:spcPts val="0"/>
              </a:spcBef>
              <a:spcAft>
                <a:spcPts val="0"/>
              </a:spcAft>
              <a:buNone/>
            </a:pPr>
            <a:endParaRPr sz="8194" b="1" dirty="0">
              <a:solidFill>
                <a:srgbClr val="FFFFFF"/>
              </a:solidFill>
              <a:latin typeface="Montserrat ExtraBold"/>
              <a:ea typeface="Montserrat ExtraBold"/>
              <a:cs typeface="Montserrat ExtraBold"/>
              <a:sym typeface="Montserrat ExtraBold"/>
            </a:endParaRPr>
          </a:p>
          <a:p>
            <a:pPr marL="0" marR="0" lvl="0" indent="0" algn="l" rtl="0">
              <a:lnSpc>
                <a:spcPct val="129998"/>
              </a:lnSpc>
              <a:spcBef>
                <a:spcPts val="0"/>
              </a:spcBef>
              <a:spcAft>
                <a:spcPts val="0"/>
              </a:spcAft>
              <a:buNone/>
            </a:pPr>
            <a:r>
              <a:rPr lang="en-US" sz="8194" b="1" i="1" dirty="0">
                <a:solidFill>
                  <a:srgbClr val="FFFFFF"/>
                </a:solidFill>
                <a:latin typeface="Montserrat ExtraBold"/>
                <a:ea typeface="Montserrat ExtraBold"/>
                <a:cs typeface="Montserrat ExtraBold"/>
                <a:sym typeface="Montserrat ExtraBold"/>
              </a:rPr>
              <a:t>Thanks for coming!</a:t>
            </a:r>
            <a:endParaRPr sz="100" i="1" dirty="0"/>
          </a:p>
        </p:txBody>
      </p:sp>
      <p:sp>
        <p:nvSpPr>
          <p:cNvPr id="170" name="Google Shape;170;g2129862c31f_1_0" descr="Sources for our information"/>
          <p:cNvSpPr txBox="1"/>
          <p:nvPr/>
        </p:nvSpPr>
        <p:spPr>
          <a:xfrm>
            <a:off x="4887150" y="1911050"/>
            <a:ext cx="11614500" cy="8931300"/>
          </a:xfrm>
          <a:prstGeom prst="rect">
            <a:avLst/>
          </a:prstGeom>
          <a:noFill/>
          <a:ln>
            <a:noFill/>
          </a:ln>
        </p:spPr>
        <p:txBody>
          <a:bodyPr spcFirstLastPara="1" wrap="square" lIns="0" tIns="0" rIns="0" bIns="0" anchor="t" anchorCtr="0">
            <a:spAutoFit/>
          </a:bodyPr>
          <a:lstStyle/>
          <a:p>
            <a:pPr marL="571500" lvl="0" indent="-514350" algn="l" rtl="0">
              <a:lnSpc>
                <a:spcPct val="115000"/>
              </a:lnSpc>
              <a:spcBef>
                <a:spcPts val="1200"/>
              </a:spcBef>
              <a:spcAft>
                <a:spcPts val="0"/>
              </a:spcAft>
              <a:buNone/>
            </a:pPr>
            <a:r>
              <a:rPr lang="en-US" sz="3700" dirty="0">
                <a:solidFill>
                  <a:srgbClr val="FFF2CC"/>
                </a:solidFill>
                <a:latin typeface="Times New Roman"/>
                <a:ea typeface="Times New Roman"/>
                <a:cs typeface="Times New Roman"/>
                <a:sym typeface="Times New Roman"/>
              </a:rPr>
              <a:t>Crank, V. (2012). From high school to college: Developing writing skills in the disciplines. The WAC Journal, 23(1), 49-63.</a:t>
            </a:r>
            <a:endParaRPr sz="3700" dirty="0">
              <a:solidFill>
                <a:srgbClr val="FFF2CC"/>
              </a:solidFill>
              <a:latin typeface="Times New Roman"/>
              <a:ea typeface="Times New Roman"/>
              <a:cs typeface="Times New Roman"/>
              <a:sym typeface="Times New Roman"/>
            </a:endParaRPr>
          </a:p>
          <a:p>
            <a:pPr marL="571500" lvl="0" indent="-514350" algn="l" rtl="0">
              <a:lnSpc>
                <a:spcPct val="115000"/>
              </a:lnSpc>
              <a:spcBef>
                <a:spcPts val="1200"/>
              </a:spcBef>
              <a:spcAft>
                <a:spcPts val="0"/>
              </a:spcAft>
              <a:buNone/>
            </a:pPr>
            <a:r>
              <a:rPr lang="en-US" sz="3700" dirty="0" err="1">
                <a:solidFill>
                  <a:srgbClr val="FFF2CC"/>
                </a:solidFill>
                <a:latin typeface="Times New Roman"/>
                <a:ea typeface="Times New Roman"/>
                <a:cs typeface="Times New Roman"/>
                <a:sym typeface="Times New Roman"/>
              </a:rPr>
              <a:t>Dembsey</a:t>
            </a:r>
            <a:r>
              <a:rPr lang="en-US" sz="3700" dirty="0">
                <a:solidFill>
                  <a:srgbClr val="FFF2CC"/>
                </a:solidFill>
                <a:latin typeface="Times New Roman"/>
                <a:ea typeface="Times New Roman"/>
                <a:cs typeface="Times New Roman"/>
                <a:sym typeface="Times New Roman"/>
              </a:rPr>
              <a:t>, J. M. (2020). Ableism in the Writing Center. </a:t>
            </a:r>
            <a:r>
              <a:rPr lang="en-US" sz="3700" i="1" dirty="0">
                <a:solidFill>
                  <a:srgbClr val="FFF2CC"/>
                </a:solidFill>
                <a:latin typeface="Times New Roman"/>
                <a:ea typeface="Times New Roman"/>
                <a:cs typeface="Times New Roman"/>
                <a:sym typeface="Times New Roman"/>
              </a:rPr>
              <a:t>Praxis: A Writing Center Journal</a:t>
            </a:r>
            <a:r>
              <a:rPr lang="en-US" sz="3700" dirty="0">
                <a:solidFill>
                  <a:srgbClr val="FFF2CC"/>
                </a:solidFill>
                <a:latin typeface="Times New Roman"/>
                <a:ea typeface="Times New Roman"/>
                <a:cs typeface="Times New Roman"/>
                <a:sym typeface="Times New Roman"/>
              </a:rPr>
              <a:t>, 18(1), </a:t>
            </a:r>
            <a:endParaRPr sz="3700" dirty="0">
              <a:solidFill>
                <a:srgbClr val="FFF2CC"/>
              </a:solidFill>
              <a:latin typeface="Times New Roman"/>
              <a:ea typeface="Times New Roman"/>
              <a:cs typeface="Times New Roman"/>
              <a:sym typeface="Times New Roman"/>
            </a:endParaRPr>
          </a:p>
          <a:p>
            <a:pPr marL="457200" lvl="0" indent="-457200" algn="l" rtl="0">
              <a:lnSpc>
                <a:spcPct val="115000"/>
              </a:lnSpc>
              <a:spcBef>
                <a:spcPts val="1200"/>
              </a:spcBef>
              <a:spcAft>
                <a:spcPts val="0"/>
              </a:spcAft>
              <a:buNone/>
            </a:pPr>
            <a:r>
              <a:rPr lang="en-US" sz="3700" dirty="0" err="1">
                <a:solidFill>
                  <a:srgbClr val="FFF2CC"/>
                </a:solidFill>
                <a:latin typeface="Times New Roman"/>
                <a:ea typeface="Times New Roman"/>
                <a:cs typeface="Times New Roman"/>
                <a:sym typeface="Times New Roman"/>
              </a:rPr>
              <a:t>Paiz</a:t>
            </a:r>
            <a:r>
              <a:rPr lang="en-US" sz="3700" dirty="0">
                <a:solidFill>
                  <a:srgbClr val="FFF2CC"/>
                </a:solidFill>
                <a:latin typeface="Times New Roman"/>
                <a:ea typeface="Times New Roman"/>
                <a:cs typeface="Times New Roman"/>
                <a:sym typeface="Times New Roman"/>
              </a:rPr>
              <a:t>, J. M. (2018). Expanding the Writing Center: A Theoretical and Practical Toolkit for Starting an Online Writing Lab. TESL-EJ, 21(4), n4.</a:t>
            </a:r>
            <a:endParaRPr sz="3700" dirty="0">
              <a:solidFill>
                <a:srgbClr val="FFF2CC"/>
              </a:solidFill>
              <a:latin typeface="Times New Roman"/>
              <a:ea typeface="Times New Roman"/>
              <a:cs typeface="Times New Roman"/>
              <a:sym typeface="Times New Roman"/>
            </a:endParaRPr>
          </a:p>
          <a:p>
            <a:pPr marL="457200" lvl="0" indent="-457200" algn="l" rtl="0">
              <a:lnSpc>
                <a:spcPct val="115000"/>
              </a:lnSpc>
              <a:spcBef>
                <a:spcPts val="0"/>
              </a:spcBef>
              <a:spcAft>
                <a:spcPts val="0"/>
              </a:spcAft>
              <a:buNone/>
            </a:pPr>
            <a:endParaRPr sz="3700" dirty="0">
              <a:solidFill>
                <a:srgbClr val="FFF2CC"/>
              </a:solidFill>
              <a:latin typeface="Times New Roman"/>
              <a:ea typeface="Times New Roman"/>
              <a:cs typeface="Times New Roman"/>
              <a:sym typeface="Times New Roman"/>
            </a:endParaRPr>
          </a:p>
          <a:p>
            <a:pPr marL="457200" lvl="0" indent="-457200" algn="l" rtl="0">
              <a:lnSpc>
                <a:spcPct val="115000"/>
              </a:lnSpc>
              <a:spcBef>
                <a:spcPts val="0"/>
              </a:spcBef>
              <a:spcAft>
                <a:spcPts val="0"/>
              </a:spcAft>
              <a:buNone/>
            </a:pPr>
            <a:endParaRPr sz="3700" dirty="0">
              <a:solidFill>
                <a:srgbClr val="FFF2CC"/>
              </a:solidFill>
              <a:latin typeface="Times New Roman"/>
              <a:ea typeface="Times New Roman"/>
              <a:cs typeface="Times New Roman"/>
              <a:sym typeface="Times New Roman"/>
            </a:endParaRPr>
          </a:p>
          <a:p>
            <a:pPr marL="457200" lvl="0" indent="-457200" algn="l" rtl="0">
              <a:lnSpc>
                <a:spcPct val="115000"/>
              </a:lnSpc>
              <a:spcBef>
                <a:spcPts val="0"/>
              </a:spcBef>
              <a:spcAft>
                <a:spcPts val="0"/>
              </a:spcAft>
              <a:buNone/>
            </a:pPr>
            <a:endParaRPr sz="3700" dirty="0">
              <a:solidFill>
                <a:srgbClr val="FFF2CC"/>
              </a:solidFill>
              <a:latin typeface="Times New Roman"/>
              <a:ea typeface="Times New Roman"/>
              <a:cs typeface="Times New Roman"/>
              <a:sym typeface="Times New Roman"/>
            </a:endParaRPr>
          </a:p>
          <a:p>
            <a:pPr marL="457200" lvl="0" indent="-457200" algn="l" rtl="0">
              <a:lnSpc>
                <a:spcPct val="115000"/>
              </a:lnSpc>
              <a:spcBef>
                <a:spcPts val="0"/>
              </a:spcBef>
              <a:spcAft>
                <a:spcPts val="0"/>
              </a:spcAft>
              <a:buNone/>
            </a:pPr>
            <a:r>
              <a:rPr lang="en-US" sz="4800" dirty="0">
                <a:solidFill>
                  <a:srgbClr val="FFF2CC"/>
                </a:solidFill>
                <a:latin typeface="Times New Roman"/>
                <a:ea typeface="Times New Roman"/>
                <a:cs typeface="Times New Roman"/>
                <a:sym typeface="Times New Roman"/>
              </a:rPr>
              <a:t>Emails: </a:t>
            </a:r>
            <a:r>
              <a:rPr lang="en-US" sz="4800" dirty="0" err="1">
                <a:solidFill>
                  <a:srgbClr val="FFF2CC"/>
                </a:solidFill>
                <a:latin typeface="Times New Roman"/>
                <a:ea typeface="Times New Roman"/>
                <a:cs typeface="Times New Roman"/>
                <a:sym typeface="Times New Roman"/>
              </a:rPr>
              <a:t>bseasholtz@ycp.edu</a:t>
            </a:r>
            <a:r>
              <a:rPr lang="en-US" sz="4800" dirty="0">
                <a:solidFill>
                  <a:srgbClr val="FFF2CC"/>
                </a:solidFill>
                <a:latin typeface="Times New Roman"/>
                <a:ea typeface="Times New Roman"/>
                <a:cs typeface="Times New Roman"/>
                <a:sym typeface="Times New Roman"/>
              </a:rPr>
              <a:t>, </a:t>
            </a:r>
            <a:r>
              <a:rPr lang="en-US" sz="4800" dirty="0" err="1">
                <a:solidFill>
                  <a:srgbClr val="FFF2CC"/>
                </a:solidFill>
                <a:latin typeface="Times New Roman"/>
                <a:ea typeface="Times New Roman"/>
                <a:cs typeface="Times New Roman"/>
                <a:sym typeface="Times New Roman"/>
              </a:rPr>
              <a:t>rgrove@ycp.edu</a:t>
            </a:r>
            <a:endParaRPr sz="4800" dirty="0">
              <a:solidFill>
                <a:srgbClr val="FFF2CC"/>
              </a:solidFill>
              <a:latin typeface="Times New Roman"/>
              <a:ea typeface="Times New Roman"/>
              <a:cs typeface="Times New Roman"/>
              <a:sym typeface="Times New Roman"/>
            </a:endParaRPr>
          </a:p>
          <a:p>
            <a:pPr marL="618095" marR="0" lvl="1" indent="-127311" algn="l" rtl="0">
              <a:lnSpc>
                <a:spcPct val="140041"/>
              </a:lnSpc>
              <a:spcBef>
                <a:spcPts val="0"/>
              </a:spcBef>
              <a:spcAft>
                <a:spcPts val="0"/>
              </a:spcAft>
              <a:buClr>
                <a:schemeClr val="dk1"/>
              </a:buClr>
              <a:buSzPts val="2862"/>
              <a:buFont typeface="Arial"/>
              <a:buNone/>
            </a:pPr>
            <a:endParaRPr sz="3700" b="0" i="0" u="none" strike="noStrike" cap="none" dirty="0">
              <a:solidFill>
                <a:srgbClr val="FFFFFF"/>
              </a:solidFill>
              <a:latin typeface="Open Sans"/>
              <a:ea typeface="Open Sans"/>
              <a:cs typeface="Open Sans"/>
              <a:sym typeface="Open Sans"/>
            </a:endParaRPr>
          </a:p>
        </p:txBody>
      </p:sp>
      <p:sp>
        <p:nvSpPr>
          <p:cNvPr id="2" name="Title 1">
            <a:extLst>
              <a:ext uri="{FF2B5EF4-FFF2-40B4-BE49-F238E27FC236}">
                <a16:creationId xmlns:a16="http://schemas.microsoft.com/office/drawing/2014/main" id="{8FCB0E09-6356-A3EF-0408-56ED83E61C7B}"/>
              </a:ext>
            </a:extLst>
          </p:cNvPr>
          <p:cNvSpPr>
            <a:spLocks noGrp="1"/>
          </p:cNvSpPr>
          <p:nvPr>
            <p:ph type="title" idx="4294967295"/>
          </p:nvPr>
        </p:nvSpPr>
        <p:spPr/>
        <p:txBody>
          <a:bodyPr/>
          <a:lstStyle/>
          <a:p>
            <a:r>
              <a:rPr lang="en-US" dirty="0"/>
              <a:t>References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Shape 96"/>
        <p:cNvGrpSpPr/>
        <p:nvPr/>
      </p:nvGrpSpPr>
      <p:grpSpPr>
        <a:xfrm>
          <a:off x="0" y="0"/>
          <a:ext cx="0" cy="0"/>
          <a:chOff x="0" y="0"/>
          <a:chExt cx="0" cy="0"/>
        </a:xfrm>
      </p:grpSpPr>
      <p:pic>
        <p:nvPicPr>
          <p:cNvPr id="97" name="Google Shape;97;g21cef835069_0_4" descr="Regardless of the method of writing (computer, handwriting, or phone), students can search for information they need."/>
          <p:cNvPicPr preferRelativeResize="0"/>
          <p:nvPr/>
        </p:nvPicPr>
        <p:blipFill rotWithShape="1">
          <a:blip r:embed="rId3">
            <a:alphaModFix/>
          </a:blip>
          <a:srcRect t="13848" b="10186"/>
          <a:stretch/>
        </p:blipFill>
        <p:spPr>
          <a:xfrm>
            <a:off x="218862" y="745876"/>
            <a:ext cx="17850277" cy="8784501"/>
          </a:xfrm>
          <a:prstGeom prst="rect">
            <a:avLst/>
          </a:prstGeom>
          <a:noFill/>
          <a:ln>
            <a:noFill/>
          </a:ln>
        </p:spPr>
      </p:pic>
      <p:sp>
        <p:nvSpPr>
          <p:cNvPr id="98" name="Google Shape;98;g21cef835069_0_4" descr="Samuel Johnson's quotation illustrates the theme of our presentation: searching for knowledge."/>
          <p:cNvSpPr txBox="1"/>
          <p:nvPr/>
        </p:nvSpPr>
        <p:spPr>
          <a:xfrm>
            <a:off x="218850" y="5662124"/>
            <a:ext cx="17850300" cy="3879000"/>
          </a:xfrm>
          <a:prstGeom prst="rect">
            <a:avLst/>
          </a:prstGeom>
          <a:solidFill>
            <a:srgbClr val="5A3F2B">
              <a:alpha val="8980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dirty="0">
                <a:solidFill>
                  <a:srgbClr val="F4E8E1"/>
                </a:solidFill>
                <a:latin typeface="Montserrat"/>
                <a:ea typeface="Montserrat"/>
                <a:cs typeface="Montserrat"/>
                <a:sym typeface="Montserrat"/>
              </a:rPr>
              <a:t>Knowledge is of two kinds. We know a subject ourselves, or we know where we can find information upon it. </a:t>
            </a:r>
            <a:endParaRPr sz="6000" dirty="0">
              <a:solidFill>
                <a:srgbClr val="F4E8E1"/>
              </a:solidFill>
              <a:latin typeface="Montserrat"/>
              <a:ea typeface="Montserrat"/>
              <a:cs typeface="Montserrat"/>
              <a:sym typeface="Montserrat"/>
            </a:endParaRPr>
          </a:p>
          <a:p>
            <a:pPr marL="0" lvl="0" indent="0" algn="r" rtl="0">
              <a:spcBef>
                <a:spcPts val="0"/>
              </a:spcBef>
              <a:spcAft>
                <a:spcPts val="0"/>
              </a:spcAft>
              <a:buNone/>
            </a:pPr>
            <a:r>
              <a:rPr lang="en-US" sz="6000" dirty="0">
                <a:solidFill>
                  <a:srgbClr val="F4E8E1"/>
                </a:solidFill>
                <a:latin typeface="Montserrat"/>
                <a:ea typeface="Montserrat"/>
                <a:cs typeface="Montserrat"/>
                <a:sym typeface="Montserrat"/>
              </a:rPr>
              <a:t>Samuel Johnson</a:t>
            </a:r>
            <a:endParaRPr sz="6000" dirty="0">
              <a:solidFill>
                <a:srgbClr val="F4E8E1"/>
              </a:solidFill>
              <a:latin typeface="Montserrat"/>
              <a:ea typeface="Montserrat"/>
              <a:cs typeface="Montserrat"/>
              <a:sym typeface="Montserrat"/>
            </a:endParaRPr>
          </a:p>
        </p:txBody>
      </p:sp>
      <p:sp>
        <p:nvSpPr>
          <p:cNvPr id="2" name="Title 1">
            <a:extLst>
              <a:ext uri="{FF2B5EF4-FFF2-40B4-BE49-F238E27FC236}">
                <a16:creationId xmlns:a16="http://schemas.microsoft.com/office/drawing/2014/main" id="{B0255C77-F359-1383-5FED-C0F856032AE5}"/>
              </a:ext>
            </a:extLst>
          </p:cNvPr>
          <p:cNvSpPr>
            <a:spLocks noGrp="1"/>
          </p:cNvSpPr>
          <p:nvPr>
            <p:ph type="title" idx="4294967295"/>
          </p:nvPr>
        </p:nvSpPr>
        <p:spPr/>
        <p:txBody>
          <a:bodyPr/>
          <a:lstStyle/>
          <a:p>
            <a:r>
              <a:rPr lang="en-US" dirty="0"/>
              <a:t>Quotation from Samuel Johnson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Shape 102"/>
        <p:cNvGrpSpPr/>
        <p:nvPr/>
      </p:nvGrpSpPr>
      <p:grpSpPr>
        <a:xfrm>
          <a:off x="0" y="0"/>
          <a:ext cx="0" cy="0"/>
          <a:chOff x="0" y="0"/>
          <a:chExt cx="0" cy="0"/>
        </a:xfrm>
      </p:grpSpPr>
      <p:pic>
        <p:nvPicPr>
          <p:cNvPr id="103" name="Google Shape;103;g20f65f77187_2_0">
            <a:extLst>
              <a:ext uri="{C183D7F6-B498-43B3-948B-1728B52AA6E4}">
                <adec:decorative xmlns:adec="http://schemas.microsoft.com/office/drawing/2017/decorative" val="1"/>
              </a:ext>
            </a:extLst>
          </p:cNvPr>
          <p:cNvPicPr preferRelativeResize="0"/>
          <p:nvPr/>
        </p:nvPicPr>
        <p:blipFill rotWithShape="1">
          <a:blip r:embed="rId3">
            <a:alphaModFix/>
          </a:blip>
          <a:srcRect l="5931" r="5931"/>
          <a:stretch/>
        </p:blipFill>
        <p:spPr>
          <a:xfrm>
            <a:off x="245299" y="514754"/>
            <a:ext cx="4117693" cy="6999095"/>
          </a:xfrm>
          <a:prstGeom prst="rect">
            <a:avLst/>
          </a:prstGeom>
          <a:noFill/>
          <a:ln>
            <a:noFill/>
          </a:ln>
        </p:spPr>
      </p:pic>
      <p:sp>
        <p:nvSpPr>
          <p:cNvPr id="104" name="Google Shape;104;g20f65f77187_2_0">
            <a:extLst>
              <a:ext uri="{C183D7F6-B498-43B3-948B-1728B52AA6E4}">
                <adec:decorative xmlns:adec="http://schemas.microsoft.com/office/drawing/2017/decorative" val="1"/>
              </a:ext>
            </a:extLst>
          </p:cNvPr>
          <p:cNvSpPr/>
          <p:nvPr/>
        </p:nvSpPr>
        <p:spPr>
          <a:xfrm>
            <a:off x="245299" y="8210044"/>
            <a:ext cx="334684" cy="1562202"/>
          </a:xfrm>
          <a:custGeom>
            <a:avLst/>
            <a:gdLst/>
            <a:ahLst/>
            <a:cxnLst/>
            <a:rect l="l" t="t" r="r" b="b"/>
            <a:pathLst>
              <a:path w="505184" h="2358041" extrusionOk="0">
                <a:moveTo>
                  <a:pt x="0" y="0"/>
                </a:moveTo>
                <a:lnTo>
                  <a:pt x="505184" y="0"/>
                </a:lnTo>
                <a:lnTo>
                  <a:pt x="505184" y="2358041"/>
                </a:lnTo>
                <a:lnTo>
                  <a:pt x="0" y="2358041"/>
                </a:lnTo>
                <a:close/>
              </a:path>
            </a:pathLst>
          </a:custGeom>
          <a:solidFill>
            <a:srgbClr val="BE9A6D"/>
          </a:solidFill>
          <a:ln>
            <a:noFill/>
          </a:ln>
        </p:spPr>
      </p:sp>
      <p:sp>
        <p:nvSpPr>
          <p:cNvPr id="105" name="Google Shape;105;g20f65f77187_2_0" descr="The background includes items we had to consider before beginning the project."/>
          <p:cNvSpPr txBox="1"/>
          <p:nvPr/>
        </p:nvSpPr>
        <p:spPr>
          <a:xfrm>
            <a:off x="5483801" y="1258843"/>
            <a:ext cx="12558900" cy="1539300"/>
          </a:xfrm>
          <a:prstGeom prst="rect">
            <a:avLst/>
          </a:prstGeom>
          <a:noFill/>
          <a:ln>
            <a:noFill/>
          </a:ln>
        </p:spPr>
        <p:txBody>
          <a:bodyPr spcFirstLastPara="1" wrap="square" lIns="0" tIns="0" rIns="0" bIns="0" anchor="t" anchorCtr="0">
            <a:spAutoFit/>
          </a:bodyPr>
          <a:lstStyle/>
          <a:p>
            <a:pPr marL="0" marR="0" lvl="0" indent="0" algn="l" rtl="0">
              <a:lnSpc>
                <a:spcPct val="129998"/>
              </a:lnSpc>
              <a:spcBef>
                <a:spcPts val="0"/>
              </a:spcBef>
              <a:spcAft>
                <a:spcPts val="0"/>
              </a:spcAft>
              <a:buNone/>
            </a:pPr>
            <a:r>
              <a:rPr lang="en-US" sz="10000" b="1" dirty="0">
                <a:solidFill>
                  <a:srgbClr val="FFFFFF"/>
                </a:solidFill>
                <a:latin typeface="Montserrat ExtraBold"/>
                <a:ea typeface="Montserrat ExtraBold"/>
                <a:cs typeface="Montserrat ExtraBold"/>
                <a:sym typeface="Montserrat ExtraBold"/>
              </a:rPr>
              <a:t>BACKGROUND</a:t>
            </a:r>
            <a:endParaRPr sz="10000" dirty="0"/>
          </a:p>
        </p:txBody>
      </p:sp>
      <p:sp>
        <p:nvSpPr>
          <p:cNvPr id="106" name="Google Shape;106;g20f65f77187_2_0" descr="These considerations were to coordinate our LMS through our IT department, to assess the need for the assessment, and to familiarize ourselves with course content."/>
          <p:cNvSpPr txBox="1"/>
          <p:nvPr/>
        </p:nvSpPr>
        <p:spPr>
          <a:xfrm>
            <a:off x="5663499" y="3056528"/>
            <a:ext cx="11614500" cy="3485100"/>
          </a:xfrm>
          <a:prstGeom prst="rect">
            <a:avLst/>
          </a:prstGeom>
          <a:noFill/>
          <a:ln>
            <a:noFill/>
          </a:ln>
        </p:spPr>
        <p:txBody>
          <a:bodyPr spcFirstLastPara="1" wrap="square" lIns="0" tIns="0" rIns="0" bIns="0" anchor="t" anchorCtr="0">
            <a:spAutoFit/>
          </a:bodyPr>
          <a:lstStyle/>
          <a:p>
            <a:pPr marL="0" marR="0" lvl="0" indent="0" algn="l" rtl="0">
              <a:lnSpc>
                <a:spcPct val="140041"/>
              </a:lnSpc>
              <a:spcBef>
                <a:spcPts val="0"/>
              </a:spcBef>
              <a:spcAft>
                <a:spcPts val="0"/>
              </a:spcAft>
              <a:buNone/>
            </a:pPr>
            <a:endParaRPr sz="2862" dirty="0">
              <a:solidFill>
                <a:srgbClr val="FFFFFF"/>
              </a:solidFill>
              <a:latin typeface="Open Sans"/>
              <a:ea typeface="Open Sans"/>
              <a:cs typeface="Open Sans"/>
              <a:sym typeface="Open Sans"/>
            </a:endParaRPr>
          </a:p>
          <a:p>
            <a:pPr marL="0" marR="0" lvl="0" indent="0" algn="l" rtl="0">
              <a:lnSpc>
                <a:spcPct val="140041"/>
              </a:lnSpc>
              <a:spcBef>
                <a:spcPts val="0"/>
              </a:spcBef>
              <a:spcAft>
                <a:spcPts val="0"/>
              </a:spcAft>
              <a:buNone/>
            </a:pPr>
            <a:r>
              <a:rPr lang="en-US" sz="2862" b="0" i="0" u="none" strike="noStrike" cap="none" dirty="0">
                <a:solidFill>
                  <a:srgbClr val="FFFFFF"/>
                </a:solidFill>
                <a:latin typeface="Open Sans"/>
                <a:ea typeface="Open Sans"/>
                <a:cs typeface="Open Sans"/>
                <a:sym typeface="Open Sans"/>
              </a:rPr>
              <a:t>CONSIDERATIONS</a:t>
            </a:r>
            <a:endParaRPr sz="2862" b="0" i="0" u="none" strike="noStrike" cap="none" dirty="0">
              <a:solidFill>
                <a:srgbClr val="FFFFFF"/>
              </a:solidFill>
              <a:latin typeface="Open Sans"/>
              <a:ea typeface="Open Sans"/>
              <a:cs typeface="Open Sans"/>
              <a:sym typeface="Open Sans"/>
            </a:endParaRPr>
          </a:p>
          <a:p>
            <a:pPr marL="457200" marR="0" lvl="0" indent="-406400" algn="l" rtl="0">
              <a:lnSpc>
                <a:spcPct val="140041"/>
              </a:lnSpc>
              <a:spcBef>
                <a:spcPts val="0"/>
              </a:spcBef>
              <a:spcAft>
                <a:spcPts val="0"/>
              </a:spcAft>
              <a:buClr>
                <a:srgbClr val="FFFFFF"/>
              </a:buClr>
              <a:buSzPts val="2800"/>
              <a:buFont typeface="Open Sans"/>
              <a:buChar char="●"/>
            </a:pPr>
            <a:r>
              <a:rPr lang="en-US" sz="2800" dirty="0">
                <a:solidFill>
                  <a:srgbClr val="FFFFFF"/>
                </a:solidFill>
                <a:latin typeface="Open Sans"/>
                <a:ea typeface="Open Sans"/>
                <a:cs typeface="Open Sans"/>
                <a:sym typeface="Open Sans"/>
              </a:rPr>
              <a:t>Learning Management System (LMS): IT Dept.</a:t>
            </a:r>
            <a:endParaRPr sz="2800" dirty="0">
              <a:solidFill>
                <a:srgbClr val="FFFFFF"/>
              </a:solidFill>
              <a:latin typeface="Open Sans"/>
              <a:ea typeface="Open Sans"/>
              <a:cs typeface="Open Sans"/>
              <a:sym typeface="Open Sans"/>
            </a:endParaRPr>
          </a:p>
          <a:p>
            <a:pPr marL="457200" marR="0" lvl="0" indent="-406400" algn="l" rtl="0">
              <a:lnSpc>
                <a:spcPct val="140041"/>
              </a:lnSpc>
              <a:spcBef>
                <a:spcPts val="0"/>
              </a:spcBef>
              <a:spcAft>
                <a:spcPts val="0"/>
              </a:spcAft>
              <a:buClr>
                <a:srgbClr val="FFFFFF"/>
              </a:buClr>
              <a:buSzPts val="2800"/>
              <a:buFont typeface="Open Sans"/>
              <a:buChar char="●"/>
            </a:pPr>
            <a:r>
              <a:rPr lang="en-US" sz="2800" dirty="0">
                <a:solidFill>
                  <a:srgbClr val="FFFFFF"/>
                </a:solidFill>
                <a:latin typeface="Open Sans"/>
                <a:ea typeface="Open Sans"/>
                <a:cs typeface="Open Sans"/>
                <a:sym typeface="Open Sans"/>
              </a:rPr>
              <a:t>Relationships/Needs Assessment: Faculty, Tutors</a:t>
            </a:r>
            <a:endParaRPr sz="2800" dirty="0">
              <a:solidFill>
                <a:srgbClr val="FFFFFF"/>
              </a:solidFill>
              <a:latin typeface="Open Sans"/>
              <a:ea typeface="Open Sans"/>
              <a:cs typeface="Open Sans"/>
              <a:sym typeface="Open Sans"/>
            </a:endParaRPr>
          </a:p>
          <a:p>
            <a:pPr marL="457200" marR="0" lvl="0" indent="-406400" algn="l" rtl="0">
              <a:lnSpc>
                <a:spcPct val="140041"/>
              </a:lnSpc>
              <a:spcBef>
                <a:spcPts val="0"/>
              </a:spcBef>
              <a:spcAft>
                <a:spcPts val="0"/>
              </a:spcAft>
              <a:buClr>
                <a:srgbClr val="FFFFFF"/>
              </a:buClr>
              <a:buSzPts val="2800"/>
              <a:buFont typeface="Open Sans"/>
              <a:buChar char="●"/>
            </a:pPr>
            <a:r>
              <a:rPr lang="en-US" sz="2800" dirty="0">
                <a:solidFill>
                  <a:srgbClr val="FFFFFF"/>
                </a:solidFill>
                <a:latin typeface="Open Sans"/>
                <a:ea typeface="Open Sans"/>
                <a:cs typeface="Open Sans"/>
                <a:sym typeface="Open Sans"/>
              </a:rPr>
              <a:t>Pre-Prep: Familiarization with course content</a:t>
            </a:r>
            <a:endParaRPr sz="2800" dirty="0">
              <a:solidFill>
                <a:srgbClr val="FFFFFF"/>
              </a:solidFill>
              <a:latin typeface="Open Sans"/>
              <a:ea typeface="Open Sans"/>
              <a:cs typeface="Open Sans"/>
              <a:sym typeface="Open Sans"/>
            </a:endParaRPr>
          </a:p>
          <a:p>
            <a:pPr marL="618095" marR="0" lvl="1" indent="-127311" algn="l" rtl="0">
              <a:lnSpc>
                <a:spcPct val="140041"/>
              </a:lnSpc>
              <a:spcBef>
                <a:spcPts val="0"/>
              </a:spcBef>
              <a:spcAft>
                <a:spcPts val="0"/>
              </a:spcAft>
              <a:buClr>
                <a:schemeClr val="dk1"/>
              </a:buClr>
              <a:buSzPts val="2862"/>
              <a:buFont typeface="Arial"/>
              <a:buNone/>
            </a:pPr>
            <a:endParaRPr sz="2862" b="0" i="0" u="none" strike="noStrike" cap="none" dirty="0">
              <a:solidFill>
                <a:srgbClr val="FFFFFF"/>
              </a:solidFill>
              <a:latin typeface="Open Sans"/>
              <a:ea typeface="Open Sans"/>
              <a:cs typeface="Open Sans"/>
              <a:sym typeface="Open Sans"/>
            </a:endParaRPr>
          </a:p>
        </p:txBody>
      </p:sp>
      <p:sp>
        <p:nvSpPr>
          <p:cNvPr id="2" name="Title 1">
            <a:extLst>
              <a:ext uri="{FF2B5EF4-FFF2-40B4-BE49-F238E27FC236}">
                <a16:creationId xmlns:a16="http://schemas.microsoft.com/office/drawing/2014/main" id="{A1DF94F3-E9DD-14D4-F06D-6CF8EA5FE18A}"/>
              </a:ext>
            </a:extLst>
          </p:cNvPr>
          <p:cNvSpPr>
            <a:spLocks noGrp="1"/>
          </p:cNvSpPr>
          <p:nvPr>
            <p:ph type="title" idx="4294967295"/>
          </p:nvPr>
        </p:nvSpPr>
        <p:spPr/>
        <p:txBody>
          <a:bodyPr/>
          <a:lstStyle/>
          <a:p>
            <a:r>
              <a:rPr lang="en-US" dirty="0"/>
              <a:t>Pre-project</a:t>
            </a:r>
            <a:r>
              <a:rPr lang="en-US" baseline="0" dirty="0"/>
              <a:t> considerations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a:extLst>
              <a:ext uri="{C183D7F6-B498-43B3-948B-1728B52AA6E4}">
                <adec:decorative xmlns:adec="http://schemas.microsoft.com/office/drawing/2017/decorative" val="1"/>
              </a:ext>
            </a:extLst>
          </p:cNvPr>
          <p:cNvPicPr preferRelativeResize="0"/>
          <p:nvPr/>
        </p:nvPicPr>
        <p:blipFill rotWithShape="1">
          <a:blip r:embed="rId3">
            <a:alphaModFix/>
          </a:blip>
          <a:srcRect t="4268" b="11303"/>
          <a:stretch/>
        </p:blipFill>
        <p:spPr>
          <a:xfrm>
            <a:off x="0" y="0"/>
            <a:ext cx="18288003" cy="10286999"/>
          </a:xfrm>
          <a:prstGeom prst="rect">
            <a:avLst/>
          </a:prstGeom>
          <a:noFill/>
          <a:ln>
            <a:noFill/>
          </a:ln>
        </p:spPr>
      </p:pic>
      <p:pic>
        <p:nvPicPr>
          <p:cNvPr id="112" name="Google Shape;112;p4" descr="This screenshot is what students see when they access our Canvas page. It includes introductory material about the Writing Center and then begins to divide the Writing Resources module into topics. The module we created for our course materials is seen here."/>
          <p:cNvPicPr preferRelativeResize="0"/>
          <p:nvPr/>
        </p:nvPicPr>
        <p:blipFill>
          <a:blip r:embed="rId4">
            <a:alphaModFix/>
          </a:blip>
          <a:stretch>
            <a:fillRect/>
          </a:stretch>
        </p:blipFill>
        <p:spPr>
          <a:xfrm>
            <a:off x="914399" y="267674"/>
            <a:ext cx="16459203" cy="9751651"/>
          </a:xfrm>
          <a:prstGeom prst="rect">
            <a:avLst/>
          </a:prstGeom>
          <a:noFill/>
          <a:ln>
            <a:noFill/>
          </a:ln>
        </p:spPr>
      </p:pic>
      <p:sp>
        <p:nvSpPr>
          <p:cNvPr id="2" name="Title 1">
            <a:extLst>
              <a:ext uri="{FF2B5EF4-FFF2-40B4-BE49-F238E27FC236}">
                <a16:creationId xmlns:a16="http://schemas.microsoft.com/office/drawing/2014/main" id="{5CD40065-7E49-F328-9D43-F05F6FD95FD2}"/>
              </a:ext>
            </a:extLst>
          </p:cNvPr>
          <p:cNvSpPr>
            <a:spLocks noGrp="1"/>
          </p:cNvSpPr>
          <p:nvPr>
            <p:ph type="title" idx="4294967295"/>
          </p:nvPr>
        </p:nvSpPr>
        <p:spPr/>
        <p:txBody>
          <a:bodyPr/>
          <a:lstStyle/>
          <a:p>
            <a:r>
              <a:rPr lang="en-US" dirty="0"/>
              <a:t>Our Writing Center Canvas Page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Shape 116"/>
        <p:cNvGrpSpPr/>
        <p:nvPr/>
      </p:nvGrpSpPr>
      <p:grpSpPr>
        <a:xfrm>
          <a:off x="0" y="0"/>
          <a:ext cx="0" cy="0"/>
          <a:chOff x="0" y="0"/>
          <a:chExt cx="0" cy="0"/>
        </a:xfrm>
      </p:grpSpPr>
      <p:pic>
        <p:nvPicPr>
          <p:cNvPr id="117" name="Google Shape;117;g21a617206c3_0_0">
            <a:extLst>
              <a:ext uri="{C183D7F6-B498-43B3-948B-1728B52AA6E4}">
                <adec:decorative xmlns:adec="http://schemas.microsoft.com/office/drawing/2017/decorative" val="1"/>
              </a:ext>
            </a:extLst>
          </p:cNvPr>
          <p:cNvPicPr preferRelativeResize="0"/>
          <p:nvPr/>
        </p:nvPicPr>
        <p:blipFill rotWithShape="1">
          <a:blip r:embed="rId3">
            <a:alphaModFix/>
          </a:blip>
          <a:srcRect l="5931" r="5931"/>
          <a:stretch/>
        </p:blipFill>
        <p:spPr>
          <a:xfrm>
            <a:off x="0" y="0"/>
            <a:ext cx="4117696" cy="6999095"/>
          </a:xfrm>
          <a:prstGeom prst="rect">
            <a:avLst/>
          </a:prstGeom>
          <a:noFill/>
          <a:ln>
            <a:noFill/>
          </a:ln>
        </p:spPr>
      </p:pic>
      <p:sp>
        <p:nvSpPr>
          <p:cNvPr id="118" name="Google Shape;118;g21a617206c3_0_0"/>
          <p:cNvSpPr/>
          <p:nvPr/>
        </p:nvSpPr>
        <p:spPr>
          <a:xfrm>
            <a:off x="0" y="7695290"/>
            <a:ext cx="335947" cy="1568097"/>
          </a:xfrm>
          <a:custGeom>
            <a:avLst/>
            <a:gdLst/>
            <a:ahLst/>
            <a:cxnLst/>
            <a:rect l="l" t="t" r="r" b="b"/>
            <a:pathLst>
              <a:path w="505184" h="2358041" extrusionOk="0">
                <a:moveTo>
                  <a:pt x="0" y="0"/>
                </a:moveTo>
                <a:lnTo>
                  <a:pt x="505184" y="0"/>
                </a:lnTo>
                <a:lnTo>
                  <a:pt x="505184" y="2358041"/>
                </a:lnTo>
                <a:lnTo>
                  <a:pt x="0" y="2358041"/>
                </a:lnTo>
                <a:close/>
              </a:path>
            </a:pathLst>
          </a:custGeom>
          <a:solidFill>
            <a:srgbClr val="BE9A6D"/>
          </a:solidFill>
          <a:ln>
            <a:noFill/>
          </a:ln>
        </p:spPr>
      </p:sp>
      <p:sp>
        <p:nvSpPr>
          <p:cNvPr id="119" name="Google Shape;119;g21a617206c3_0_0" descr="We call our resource curated because we carefully selected the resources for our module. These were the items to consider."/>
          <p:cNvSpPr txBox="1"/>
          <p:nvPr/>
        </p:nvSpPr>
        <p:spPr>
          <a:xfrm>
            <a:off x="4940025" y="1093500"/>
            <a:ext cx="13680000" cy="1539300"/>
          </a:xfrm>
          <a:prstGeom prst="rect">
            <a:avLst/>
          </a:prstGeom>
          <a:noFill/>
          <a:ln>
            <a:noFill/>
          </a:ln>
        </p:spPr>
        <p:txBody>
          <a:bodyPr spcFirstLastPara="1" wrap="square" lIns="0" tIns="0" rIns="0" bIns="0" anchor="t" anchorCtr="0">
            <a:spAutoFit/>
          </a:bodyPr>
          <a:lstStyle/>
          <a:p>
            <a:pPr marL="0" marR="0" lvl="0" indent="0" algn="l" rtl="0">
              <a:lnSpc>
                <a:spcPct val="129998"/>
              </a:lnSpc>
              <a:spcBef>
                <a:spcPts val="0"/>
              </a:spcBef>
              <a:spcAft>
                <a:spcPts val="0"/>
              </a:spcAft>
              <a:buNone/>
            </a:pPr>
            <a:r>
              <a:rPr lang="en-US" sz="10000" b="1" i="0" u="none" strike="noStrike" cap="none" dirty="0">
                <a:solidFill>
                  <a:srgbClr val="FFFFFF"/>
                </a:solidFill>
                <a:latin typeface="Montserrat ExtraBold"/>
                <a:ea typeface="Montserrat ExtraBold"/>
                <a:cs typeface="Montserrat ExtraBold"/>
                <a:sym typeface="Montserrat ExtraBold"/>
              </a:rPr>
              <a:t>CURATED</a:t>
            </a:r>
            <a:endParaRPr sz="200" dirty="0"/>
          </a:p>
        </p:txBody>
      </p:sp>
      <p:sp>
        <p:nvSpPr>
          <p:cNvPr id="120" name="Google Shape;120;g21a617206c3_0_0"/>
          <p:cNvSpPr txBox="1"/>
          <p:nvPr/>
        </p:nvSpPr>
        <p:spPr>
          <a:xfrm>
            <a:off x="5215000" y="3301925"/>
            <a:ext cx="12379800" cy="5561400"/>
          </a:xfrm>
          <a:prstGeom prst="rect">
            <a:avLst/>
          </a:prstGeom>
          <a:noFill/>
          <a:ln>
            <a:noFill/>
          </a:ln>
        </p:spPr>
        <p:txBody>
          <a:bodyPr spcFirstLastPara="1" wrap="square" lIns="0" tIns="0" rIns="0" bIns="0" anchor="t" anchorCtr="0">
            <a:spAutoFit/>
          </a:bodyPr>
          <a:lstStyle/>
          <a:p>
            <a:pPr marL="0" marR="0" lvl="0" indent="0" algn="l" rtl="0">
              <a:lnSpc>
                <a:spcPct val="140041"/>
              </a:lnSpc>
              <a:spcBef>
                <a:spcPts val="0"/>
              </a:spcBef>
              <a:spcAft>
                <a:spcPts val="0"/>
              </a:spcAft>
              <a:buNone/>
            </a:pPr>
            <a:endParaRPr sz="1400"/>
          </a:p>
          <a:p>
            <a:pPr marL="457200" marR="0" lvl="0" indent="-406400" algn="l" rtl="0">
              <a:lnSpc>
                <a:spcPct val="140041"/>
              </a:lnSpc>
              <a:spcBef>
                <a:spcPts val="0"/>
              </a:spcBef>
              <a:spcAft>
                <a:spcPts val="0"/>
              </a:spcAft>
              <a:buClr>
                <a:srgbClr val="FFFFFF"/>
              </a:buClr>
              <a:buSzPts val="2800"/>
              <a:buFont typeface="Arial"/>
              <a:buChar char="●"/>
            </a:pPr>
            <a:r>
              <a:rPr lang="en-US" sz="2800" b="0" i="0" u="none" strike="noStrike" cap="none">
                <a:solidFill>
                  <a:srgbClr val="FFFFFF"/>
                </a:solidFill>
                <a:latin typeface="Open Sans"/>
                <a:ea typeface="Open Sans"/>
                <a:cs typeface="Open Sans"/>
                <a:sym typeface="Open Sans"/>
              </a:rPr>
              <a:t>Determine type of resource needed to </a:t>
            </a:r>
            <a:r>
              <a:rPr lang="en-US" sz="2800">
                <a:solidFill>
                  <a:srgbClr val="FFFFFF"/>
                </a:solidFill>
                <a:latin typeface="Open Sans"/>
                <a:ea typeface="Open Sans"/>
                <a:cs typeface="Open Sans"/>
                <a:sym typeface="Open Sans"/>
              </a:rPr>
              <a:t>align</a:t>
            </a:r>
            <a:r>
              <a:rPr lang="en-US" sz="2800" b="0" i="0" u="none" strike="noStrike" cap="none">
                <a:solidFill>
                  <a:srgbClr val="FFFFFF"/>
                </a:solidFill>
                <a:latin typeface="Open Sans"/>
                <a:ea typeface="Open Sans"/>
                <a:cs typeface="Open Sans"/>
                <a:sym typeface="Open Sans"/>
              </a:rPr>
              <a:t> with content goals</a:t>
            </a:r>
            <a:endParaRPr sz="2800">
              <a:solidFill>
                <a:srgbClr val="FFFFFF"/>
              </a:solidFill>
              <a:latin typeface="Open Sans"/>
              <a:ea typeface="Open Sans"/>
              <a:cs typeface="Open Sans"/>
              <a:sym typeface="Open Sans"/>
            </a:endParaRPr>
          </a:p>
          <a:p>
            <a:pPr marL="914400" marR="0" lvl="1" indent="-406400" algn="l" rtl="0">
              <a:lnSpc>
                <a:spcPct val="140041"/>
              </a:lnSpc>
              <a:spcBef>
                <a:spcPts val="0"/>
              </a:spcBef>
              <a:spcAft>
                <a:spcPts val="0"/>
              </a:spcAft>
              <a:buClr>
                <a:srgbClr val="FFFFFF"/>
              </a:buClr>
              <a:buSzPts val="2800"/>
              <a:buFont typeface="Arial"/>
              <a:buChar char="○"/>
            </a:pPr>
            <a:r>
              <a:rPr lang="en-US" sz="2800">
                <a:solidFill>
                  <a:srgbClr val="FFFFFF"/>
                </a:solidFill>
                <a:latin typeface="Open Sans"/>
                <a:ea typeface="Open Sans"/>
                <a:cs typeface="Open Sans"/>
                <a:sym typeface="Open Sans"/>
              </a:rPr>
              <a:t>Ensure sources were academic, not commercial websites</a:t>
            </a:r>
            <a:endParaRPr sz="2800">
              <a:solidFill>
                <a:srgbClr val="FFFFFF"/>
              </a:solidFill>
              <a:latin typeface="Open Sans"/>
              <a:ea typeface="Open Sans"/>
              <a:cs typeface="Open Sans"/>
              <a:sym typeface="Open Sans"/>
            </a:endParaRPr>
          </a:p>
          <a:p>
            <a:pPr marL="914400" marR="0" lvl="1" indent="-406400" algn="l" rtl="0">
              <a:lnSpc>
                <a:spcPct val="140041"/>
              </a:lnSpc>
              <a:spcBef>
                <a:spcPts val="0"/>
              </a:spcBef>
              <a:spcAft>
                <a:spcPts val="0"/>
              </a:spcAft>
              <a:buClr>
                <a:srgbClr val="FFFFFF"/>
              </a:buClr>
              <a:buSzPts val="2800"/>
              <a:buFont typeface="Arial"/>
              <a:buChar char="○"/>
            </a:pPr>
            <a:r>
              <a:rPr lang="en-US" sz="2800">
                <a:solidFill>
                  <a:schemeClr val="lt1"/>
                </a:solidFill>
                <a:latin typeface="Open Sans"/>
                <a:ea typeface="Open Sans"/>
                <a:cs typeface="Open Sans"/>
                <a:sym typeface="Open Sans"/>
              </a:rPr>
              <a:t>Ascertain sources were level-appropriate resources for both students and peer tutors</a:t>
            </a:r>
            <a:endParaRPr sz="2800">
              <a:solidFill>
                <a:srgbClr val="FFFFFF"/>
              </a:solidFill>
              <a:latin typeface="Open Sans"/>
              <a:ea typeface="Open Sans"/>
              <a:cs typeface="Open Sans"/>
              <a:sym typeface="Open Sans"/>
            </a:endParaRPr>
          </a:p>
          <a:p>
            <a:pPr marL="914400" marR="0" lvl="1" indent="-406400" algn="l" rtl="0">
              <a:lnSpc>
                <a:spcPct val="140041"/>
              </a:lnSpc>
              <a:spcBef>
                <a:spcPts val="0"/>
              </a:spcBef>
              <a:spcAft>
                <a:spcPts val="0"/>
              </a:spcAft>
              <a:buClr>
                <a:srgbClr val="FFFFFF"/>
              </a:buClr>
              <a:buSzPts val="2800"/>
              <a:buFont typeface="Arial"/>
              <a:buChar char="○"/>
            </a:pPr>
            <a:r>
              <a:rPr lang="en-US" sz="2800">
                <a:solidFill>
                  <a:srgbClr val="FFFFFF"/>
                </a:solidFill>
                <a:latin typeface="Open Sans"/>
                <a:ea typeface="Open Sans"/>
                <a:cs typeface="Open Sans"/>
                <a:sym typeface="Open Sans"/>
              </a:rPr>
              <a:t>Focus on</a:t>
            </a:r>
            <a:r>
              <a:rPr lang="en-US" sz="2800" b="0" i="0" u="none" strike="noStrike" cap="none">
                <a:solidFill>
                  <a:srgbClr val="FFFFFF"/>
                </a:solidFill>
                <a:latin typeface="Open Sans"/>
                <a:ea typeface="Open Sans"/>
                <a:cs typeface="Open Sans"/>
                <a:sym typeface="Open Sans"/>
              </a:rPr>
              <a:t> acad</a:t>
            </a:r>
            <a:r>
              <a:rPr lang="en-US" sz="2800">
                <a:solidFill>
                  <a:srgbClr val="FFFFFF"/>
                </a:solidFill>
                <a:latin typeface="Open Sans"/>
                <a:ea typeface="Open Sans"/>
                <a:cs typeface="Open Sans"/>
                <a:sym typeface="Open Sans"/>
              </a:rPr>
              <a:t>emic </a:t>
            </a:r>
            <a:r>
              <a:rPr lang="en-US" sz="2800" b="0" i="0" u="none" strike="noStrike" cap="none">
                <a:solidFill>
                  <a:srgbClr val="FFFFFF"/>
                </a:solidFill>
                <a:latin typeface="Open Sans"/>
                <a:ea typeface="Open Sans"/>
                <a:cs typeface="Open Sans"/>
                <a:sym typeface="Open Sans"/>
              </a:rPr>
              <a:t>search engines </a:t>
            </a:r>
            <a:r>
              <a:rPr lang="en-US" sz="2800">
                <a:solidFill>
                  <a:srgbClr val="FFFFFF"/>
                </a:solidFill>
                <a:latin typeface="Open Sans"/>
                <a:ea typeface="Open Sans"/>
                <a:cs typeface="Open Sans"/>
                <a:sym typeface="Open Sans"/>
              </a:rPr>
              <a:t>as well as </a:t>
            </a:r>
            <a:r>
              <a:rPr lang="en-US" sz="2800" b="0" i="0" u="none" strike="noStrike" cap="none">
                <a:solidFill>
                  <a:srgbClr val="FFFFFF"/>
                </a:solidFill>
                <a:latin typeface="Open Sans"/>
                <a:ea typeface="Open Sans"/>
                <a:cs typeface="Open Sans"/>
                <a:sym typeface="Open Sans"/>
              </a:rPr>
              <a:t>organizational and reference websites</a:t>
            </a:r>
            <a:endParaRPr sz="1400"/>
          </a:p>
          <a:p>
            <a:pPr marL="457200" marR="0" lvl="0" indent="-406400" algn="l" rtl="0">
              <a:lnSpc>
                <a:spcPct val="140041"/>
              </a:lnSpc>
              <a:spcBef>
                <a:spcPts val="0"/>
              </a:spcBef>
              <a:spcAft>
                <a:spcPts val="0"/>
              </a:spcAft>
              <a:buClr>
                <a:srgbClr val="FFFFFF"/>
              </a:buClr>
              <a:buSzPts val="2800"/>
              <a:buFont typeface="Arial"/>
              <a:buChar char="●"/>
            </a:pPr>
            <a:r>
              <a:rPr lang="en-US" sz="2800">
                <a:solidFill>
                  <a:srgbClr val="FFFFFF"/>
                </a:solidFill>
                <a:latin typeface="Open Sans"/>
                <a:ea typeface="Open Sans"/>
                <a:cs typeface="Open Sans"/>
                <a:sym typeface="Open Sans"/>
              </a:rPr>
              <a:t>Determine if new resources needed</a:t>
            </a:r>
            <a:endParaRPr sz="1400"/>
          </a:p>
          <a:p>
            <a:pPr marL="457200" marR="0" lvl="0" indent="-406400" algn="l" rtl="0">
              <a:lnSpc>
                <a:spcPct val="140041"/>
              </a:lnSpc>
              <a:spcBef>
                <a:spcPts val="0"/>
              </a:spcBef>
              <a:spcAft>
                <a:spcPts val="0"/>
              </a:spcAft>
              <a:buClr>
                <a:srgbClr val="FFFFFF"/>
              </a:buClr>
              <a:buSzPts val="2800"/>
              <a:buFont typeface="Arial"/>
              <a:buChar char="●"/>
            </a:pPr>
            <a:r>
              <a:rPr lang="en-US" sz="2800" b="0" i="0" u="none" strike="noStrike" cap="none">
                <a:solidFill>
                  <a:srgbClr val="FFFFFF"/>
                </a:solidFill>
                <a:latin typeface="Open Sans"/>
                <a:ea typeface="Open Sans"/>
                <a:cs typeface="Open Sans"/>
                <a:sym typeface="Open Sans"/>
              </a:rPr>
              <a:t>Assign resource</a:t>
            </a:r>
            <a:r>
              <a:rPr lang="en-US" sz="2800">
                <a:solidFill>
                  <a:srgbClr val="FFFFFF"/>
                </a:solidFill>
                <a:latin typeface="Open Sans"/>
                <a:ea typeface="Open Sans"/>
                <a:cs typeface="Open Sans"/>
                <a:sym typeface="Open Sans"/>
              </a:rPr>
              <a:t> development</a:t>
            </a:r>
            <a:r>
              <a:rPr lang="en-US" sz="2800" b="0" i="0" u="none" strike="noStrike" cap="none">
                <a:solidFill>
                  <a:srgbClr val="FFFFFF"/>
                </a:solidFill>
                <a:latin typeface="Open Sans"/>
                <a:ea typeface="Open Sans"/>
                <a:cs typeface="Open Sans"/>
                <a:sym typeface="Open Sans"/>
              </a:rPr>
              <a:t> to available personnel</a:t>
            </a:r>
            <a:endParaRPr sz="1400"/>
          </a:p>
          <a:p>
            <a:pPr marL="0" marR="0" lvl="0" indent="0" algn="l" rtl="0">
              <a:lnSpc>
                <a:spcPct val="140041"/>
              </a:lnSpc>
              <a:spcBef>
                <a:spcPts val="0"/>
              </a:spcBef>
              <a:spcAft>
                <a:spcPts val="0"/>
              </a:spcAft>
              <a:buNone/>
            </a:pPr>
            <a:endParaRPr sz="2800" b="0" i="0" u="none" strike="noStrike" cap="none">
              <a:solidFill>
                <a:srgbClr val="FFFFFF"/>
              </a:solidFill>
              <a:latin typeface="Open Sans"/>
              <a:ea typeface="Open Sans"/>
              <a:cs typeface="Open Sans"/>
              <a:sym typeface="Open Sans"/>
            </a:endParaRPr>
          </a:p>
        </p:txBody>
      </p:sp>
      <p:sp>
        <p:nvSpPr>
          <p:cNvPr id="2" name="Title 1">
            <a:extLst>
              <a:ext uri="{FF2B5EF4-FFF2-40B4-BE49-F238E27FC236}">
                <a16:creationId xmlns:a16="http://schemas.microsoft.com/office/drawing/2014/main" id="{7B4339AB-7303-42FD-70E5-2902E18A802D}"/>
              </a:ext>
            </a:extLst>
          </p:cNvPr>
          <p:cNvSpPr>
            <a:spLocks noGrp="1"/>
          </p:cNvSpPr>
          <p:nvPr>
            <p:ph type="title" idx="4294967295"/>
          </p:nvPr>
        </p:nvSpPr>
        <p:spPr/>
        <p:txBody>
          <a:bodyPr/>
          <a:lstStyle/>
          <a:p>
            <a:r>
              <a:rPr lang="en-US" dirty="0"/>
              <a:t>Curated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Shape 124"/>
        <p:cNvGrpSpPr/>
        <p:nvPr/>
      </p:nvGrpSpPr>
      <p:grpSpPr>
        <a:xfrm>
          <a:off x="0" y="0"/>
          <a:ext cx="0" cy="0"/>
          <a:chOff x="0" y="0"/>
          <a:chExt cx="0" cy="0"/>
        </a:xfrm>
      </p:grpSpPr>
      <p:pic>
        <p:nvPicPr>
          <p:cNvPr id="125" name="Google Shape;125;g21a617206c3_0_7">
            <a:extLst>
              <a:ext uri="{C183D7F6-B498-43B3-948B-1728B52AA6E4}">
                <adec:decorative xmlns:adec="http://schemas.microsoft.com/office/drawing/2017/decorative" val="1"/>
              </a:ext>
            </a:extLst>
          </p:cNvPr>
          <p:cNvPicPr preferRelativeResize="0"/>
          <p:nvPr/>
        </p:nvPicPr>
        <p:blipFill rotWithShape="1">
          <a:blip r:embed="rId3">
            <a:alphaModFix/>
          </a:blip>
          <a:srcRect l="5931" r="5931"/>
          <a:stretch/>
        </p:blipFill>
        <p:spPr>
          <a:xfrm>
            <a:off x="0" y="0"/>
            <a:ext cx="4117696" cy="6999095"/>
          </a:xfrm>
          <a:prstGeom prst="rect">
            <a:avLst/>
          </a:prstGeom>
          <a:noFill/>
          <a:ln>
            <a:noFill/>
          </a:ln>
        </p:spPr>
      </p:pic>
      <p:sp>
        <p:nvSpPr>
          <p:cNvPr id="126" name="Google Shape;126;g21a617206c3_0_7">
            <a:extLst>
              <a:ext uri="{C183D7F6-B498-43B3-948B-1728B52AA6E4}">
                <adec:decorative xmlns:adec="http://schemas.microsoft.com/office/drawing/2017/decorative" val="1"/>
              </a:ext>
            </a:extLst>
          </p:cNvPr>
          <p:cNvSpPr/>
          <p:nvPr/>
        </p:nvSpPr>
        <p:spPr>
          <a:xfrm>
            <a:off x="0" y="7695290"/>
            <a:ext cx="335947" cy="1568097"/>
          </a:xfrm>
          <a:custGeom>
            <a:avLst/>
            <a:gdLst/>
            <a:ahLst/>
            <a:cxnLst/>
            <a:rect l="l" t="t" r="r" b="b"/>
            <a:pathLst>
              <a:path w="505184" h="2358041" extrusionOk="0">
                <a:moveTo>
                  <a:pt x="0" y="0"/>
                </a:moveTo>
                <a:lnTo>
                  <a:pt x="505184" y="0"/>
                </a:lnTo>
                <a:lnTo>
                  <a:pt x="505184" y="2358041"/>
                </a:lnTo>
                <a:lnTo>
                  <a:pt x="0" y="2358041"/>
                </a:lnTo>
                <a:close/>
              </a:path>
            </a:pathLst>
          </a:custGeom>
          <a:solidFill>
            <a:srgbClr val="BE9A6D"/>
          </a:solidFill>
          <a:ln>
            <a:noFill/>
          </a:ln>
        </p:spPr>
      </p:sp>
      <p:sp>
        <p:nvSpPr>
          <p:cNvPr id="127" name="Google Shape;127;g21a617206c3_0_7" descr="The heading, &quot;Inclusive,&quot; refers to our goals in looking for various types of resources and serves as a checklist for us to make sure we cover all those categories.."/>
          <p:cNvSpPr txBox="1"/>
          <p:nvPr/>
        </p:nvSpPr>
        <p:spPr>
          <a:xfrm>
            <a:off x="5238200" y="1093500"/>
            <a:ext cx="12559200" cy="1539300"/>
          </a:xfrm>
          <a:prstGeom prst="rect">
            <a:avLst/>
          </a:prstGeom>
          <a:noFill/>
          <a:ln>
            <a:noFill/>
          </a:ln>
        </p:spPr>
        <p:txBody>
          <a:bodyPr spcFirstLastPara="1" wrap="square" lIns="0" tIns="0" rIns="0" bIns="0" anchor="t" anchorCtr="0">
            <a:spAutoFit/>
          </a:bodyPr>
          <a:lstStyle/>
          <a:p>
            <a:pPr marL="0" marR="0" lvl="0" indent="0" algn="l" rtl="0">
              <a:lnSpc>
                <a:spcPct val="129998"/>
              </a:lnSpc>
              <a:spcBef>
                <a:spcPts val="0"/>
              </a:spcBef>
              <a:spcAft>
                <a:spcPts val="0"/>
              </a:spcAft>
              <a:buNone/>
            </a:pPr>
            <a:r>
              <a:rPr lang="en-US" sz="10000" b="1" dirty="0">
                <a:solidFill>
                  <a:srgbClr val="FFFFFF"/>
                </a:solidFill>
                <a:latin typeface="Montserrat ExtraBold"/>
                <a:ea typeface="Montserrat ExtraBold"/>
                <a:cs typeface="Montserrat ExtraBold"/>
                <a:sym typeface="Montserrat ExtraBold"/>
              </a:rPr>
              <a:t>INCLUSIVE</a:t>
            </a:r>
            <a:endParaRPr sz="200" dirty="0"/>
          </a:p>
        </p:txBody>
      </p:sp>
      <p:sp>
        <p:nvSpPr>
          <p:cNvPr id="128" name="Google Shape;128;g21a617206c3_0_7"/>
          <p:cNvSpPr txBox="1"/>
          <p:nvPr/>
        </p:nvSpPr>
        <p:spPr>
          <a:xfrm>
            <a:off x="5328200" y="3003950"/>
            <a:ext cx="12379200" cy="4354200"/>
          </a:xfrm>
          <a:prstGeom prst="rect">
            <a:avLst/>
          </a:prstGeom>
          <a:noFill/>
          <a:ln>
            <a:noFill/>
          </a:ln>
        </p:spPr>
        <p:txBody>
          <a:bodyPr spcFirstLastPara="1" wrap="square" lIns="0" tIns="0" rIns="0" bIns="0" anchor="t" anchorCtr="0">
            <a:spAutoFit/>
          </a:bodyPr>
          <a:lstStyle/>
          <a:p>
            <a:pPr marL="914400" marR="0" lvl="0" indent="0" algn="l" rtl="0">
              <a:lnSpc>
                <a:spcPct val="140041"/>
              </a:lnSpc>
              <a:spcBef>
                <a:spcPts val="0"/>
              </a:spcBef>
              <a:spcAft>
                <a:spcPts val="0"/>
              </a:spcAft>
              <a:buNone/>
            </a:pPr>
            <a:endParaRPr sz="1400"/>
          </a:p>
          <a:p>
            <a:pPr marL="0" marR="0" lvl="0" indent="0" algn="l" rtl="0">
              <a:lnSpc>
                <a:spcPct val="140041"/>
              </a:lnSpc>
              <a:spcBef>
                <a:spcPts val="0"/>
              </a:spcBef>
              <a:spcAft>
                <a:spcPts val="0"/>
              </a:spcAft>
              <a:buNone/>
            </a:pPr>
            <a:r>
              <a:rPr lang="en-US" sz="2800" b="0" i="0" u="none" strike="noStrike" cap="none">
                <a:solidFill>
                  <a:srgbClr val="FFFFFF"/>
                </a:solidFill>
                <a:latin typeface="Open Sans"/>
                <a:ea typeface="Open Sans"/>
                <a:cs typeface="Open Sans"/>
                <a:sym typeface="Open Sans"/>
              </a:rPr>
              <a:t>TYPES</a:t>
            </a:r>
            <a:endParaRPr sz="1400"/>
          </a:p>
          <a:p>
            <a:pPr marL="609600" marR="0" lvl="1" indent="-304800" algn="l" rtl="0">
              <a:lnSpc>
                <a:spcPct val="140041"/>
              </a:lnSpc>
              <a:spcBef>
                <a:spcPts val="0"/>
              </a:spcBef>
              <a:spcAft>
                <a:spcPts val="0"/>
              </a:spcAft>
              <a:buClr>
                <a:srgbClr val="FFFFFF"/>
              </a:buClr>
              <a:buSzPts val="2800"/>
              <a:buFont typeface="Arial"/>
              <a:buChar char="•"/>
            </a:pPr>
            <a:r>
              <a:rPr lang="en-US" sz="2800">
                <a:solidFill>
                  <a:srgbClr val="FFFFFF"/>
                </a:solidFill>
                <a:latin typeface="Open Sans"/>
                <a:ea typeface="Open Sans"/>
                <a:cs typeface="Open Sans"/>
                <a:sym typeface="Open Sans"/>
              </a:rPr>
              <a:t>M</a:t>
            </a:r>
            <a:r>
              <a:rPr lang="en-US" sz="2800" b="0" i="0" u="none" strike="noStrike" cap="none">
                <a:solidFill>
                  <a:srgbClr val="FFFFFF"/>
                </a:solidFill>
                <a:latin typeface="Open Sans"/>
                <a:ea typeface="Open Sans"/>
                <a:cs typeface="Open Sans"/>
                <a:sym typeface="Open Sans"/>
              </a:rPr>
              <a:t>ultimodal resources</a:t>
            </a:r>
            <a:endParaRPr sz="2800">
              <a:solidFill>
                <a:srgbClr val="FFFFFF"/>
              </a:solidFill>
              <a:latin typeface="Open Sans"/>
              <a:ea typeface="Open Sans"/>
              <a:cs typeface="Open Sans"/>
              <a:sym typeface="Open Sans"/>
            </a:endParaRPr>
          </a:p>
          <a:p>
            <a:pPr marL="609600" marR="0" lvl="1" indent="-304800" algn="l" rtl="0">
              <a:lnSpc>
                <a:spcPct val="140041"/>
              </a:lnSpc>
              <a:spcBef>
                <a:spcPts val="0"/>
              </a:spcBef>
              <a:spcAft>
                <a:spcPts val="0"/>
              </a:spcAft>
              <a:buClr>
                <a:srgbClr val="FFFFFF"/>
              </a:buClr>
              <a:buSzPts val="2800"/>
              <a:buFont typeface="Arial"/>
              <a:buChar char="•"/>
            </a:pPr>
            <a:r>
              <a:rPr lang="en-US" sz="2800">
                <a:solidFill>
                  <a:schemeClr val="lt1"/>
                </a:solidFill>
                <a:latin typeface="Open Sans"/>
                <a:ea typeface="Open Sans"/>
                <a:cs typeface="Open Sans"/>
                <a:sym typeface="Open Sans"/>
              </a:rPr>
              <a:t>Level-appropriate resources for both students and peer tutors</a:t>
            </a:r>
            <a:endParaRPr sz="2800">
              <a:solidFill>
                <a:srgbClr val="FFFFFF"/>
              </a:solidFill>
              <a:latin typeface="Open Sans"/>
              <a:ea typeface="Open Sans"/>
              <a:cs typeface="Open Sans"/>
              <a:sym typeface="Open Sans"/>
            </a:endParaRPr>
          </a:p>
          <a:p>
            <a:pPr marL="609600" marR="0" lvl="1" indent="-304800" algn="l" rtl="0">
              <a:lnSpc>
                <a:spcPct val="140041"/>
              </a:lnSpc>
              <a:spcBef>
                <a:spcPts val="0"/>
              </a:spcBef>
              <a:spcAft>
                <a:spcPts val="0"/>
              </a:spcAft>
              <a:buClr>
                <a:srgbClr val="FFFFFF"/>
              </a:buClr>
              <a:buSzPts val="2800"/>
              <a:buFont typeface="Arial"/>
              <a:buChar char="•"/>
            </a:pPr>
            <a:r>
              <a:rPr lang="en-US" sz="2800" b="0" i="0" u="none" strike="noStrike" cap="none">
                <a:solidFill>
                  <a:srgbClr val="FFFFFF"/>
                </a:solidFill>
                <a:latin typeface="Open Sans"/>
                <a:ea typeface="Open Sans"/>
                <a:cs typeface="Open Sans"/>
                <a:sym typeface="Open Sans"/>
              </a:rPr>
              <a:t>YCP student samples/models </a:t>
            </a:r>
            <a:endParaRPr sz="1400"/>
          </a:p>
          <a:p>
            <a:pPr marL="609600" marR="0" lvl="1" indent="-304800" algn="l" rtl="0">
              <a:lnSpc>
                <a:spcPct val="140041"/>
              </a:lnSpc>
              <a:spcBef>
                <a:spcPts val="0"/>
              </a:spcBef>
              <a:spcAft>
                <a:spcPts val="0"/>
              </a:spcAft>
              <a:buClr>
                <a:srgbClr val="FFFFFF"/>
              </a:buClr>
              <a:buSzPts val="2800"/>
              <a:buFont typeface="Arial"/>
              <a:buChar char="•"/>
            </a:pPr>
            <a:r>
              <a:rPr lang="en-US" sz="2800">
                <a:solidFill>
                  <a:srgbClr val="FFFFFF"/>
                </a:solidFill>
                <a:latin typeface="Open Sans"/>
                <a:ea typeface="Open Sans"/>
                <a:cs typeface="Open Sans"/>
                <a:sym typeface="Open Sans"/>
              </a:rPr>
              <a:t>I</a:t>
            </a:r>
            <a:r>
              <a:rPr lang="en-US" sz="2800" b="0" i="0" u="none" strike="noStrike" cap="none">
                <a:solidFill>
                  <a:srgbClr val="FFFFFF"/>
                </a:solidFill>
                <a:latin typeface="Open Sans"/>
                <a:ea typeface="Open Sans"/>
                <a:cs typeface="Open Sans"/>
                <a:sym typeface="Open Sans"/>
              </a:rPr>
              <a:t>nvitation links to tutoring</a:t>
            </a:r>
            <a:endParaRPr sz="1400"/>
          </a:p>
          <a:p>
            <a:pPr marL="609600" marR="0" lvl="1" indent="-304800" algn="l" rtl="0">
              <a:lnSpc>
                <a:spcPct val="140041"/>
              </a:lnSpc>
              <a:spcBef>
                <a:spcPts val="0"/>
              </a:spcBef>
              <a:spcAft>
                <a:spcPts val="0"/>
              </a:spcAft>
              <a:buClr>
                <a:srgbClr val="FFFFFF"/>
              </a:buClr>
              <a:buSzPts val="2800"/>
              <a:buFont typeface="Arial"/>
              <a:buChar char="•"/>
            </a:pPr>
            <a:r>
              <a:rPr lang="en-US" sz="2800">
                <a:solidFill>
                  <a:srgbClr val="FFFFFF"/>
                </a:solidFill>
                <a:latin typeface="Open Sans"/>
                <a:ea typeface="Open Sans"/>
                <a:cs typeface="Open Sans"/>
                <a:sym typeface="Open Sans"/>
              </a:rPr>
              <a:t>L</a:t>
            </a:r>
            <a:r>
              <a:rPr lang="en-US" sz="2800" b="0" i="0" u="none" strike="noStrike" cap="none">
                <a:solidFill>
                  <a:srgbClr val="FFFFFF"/>
                </a:solidFill>
                <a:latin typeface="Open Sans"/>
                <a:ea typeface="Open Sans"/>
                <a:cs typeface="Open Sans"/>
                <a:sym typeface="Open Sans"/>
              </a:rPr>
              <a:t>inks to other college resources like library, APA/MLA, etc.</a:t>
            </a:r>
            <a:endParaRPr sz="1400"/>
          </a:p>
          <a:p>
            <a:pPr marL="0" marR="0" lvl="0" indent="0" algn="l" rtl="0">
              <a:lnSpc>
                <a:spcPct val="140041"/>
              </a:lnSpc>
              <a:spcBef>
                <a:spcPts val="0"/>
              </a:spcBef>
              <a:spcAft>
                <a:spcPts val="0"/>
              </a:spcAft>
              <a:buNone/>
            </a:pPr>
            <a:endParaRPr sz="2800" b="0" i="0" u="none" strike="noStrike" cap="none">
              <a:solidFill>
                <a:srgbClr val="FFFFFF"/>
              </a:solidFill>
              <a:latin typeface="Open Sans"/>
              <a:ea typeface="Open Sans"/>
              <a:cs typeface="Open Sans"/>
              <a:sym typeface="Open Sans"/>
            </a:endParaRPr>
          </a:p>
        </p:txBody>
      </p:sp>
      <p:sp>
        <p:nvSpPr>
          <p:cNvPr id="2" name="Title 1">
            <a:extLst>
              <a:ext uri="{FF2B5EF4-FFF2-40B4-BE49-F238E27FC236}">
                <a16:creationId xmlns:a16="http://schemas.microsoft.com/office/drawing/2014/main" id="{D47803E3-8506-8774-3714-6102E15458FB}"/>
              </a:ext>
            </a:extLst>
          </p:cNvPr>
          <p:cNvSpPr>
            <a:spLocks noGrp="1"/>
          </p:cNvSpPr>
          <p:nvPr>
            <p:ph type="title" idx="4294967295"/>
          </p:nvPr>
        </p:nvSpPr>
        <p:spPr/>
        <p:txBody>
          <a:bodyPr/>
          <a:lstStyle/>
          <a:p>
            <a:r>
              <a:rPr lang="en-US" dirty="0"/>
              <a:t>Inclusive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g20f65f77187_1_12"/>
          <p:cNvPicPr preferRelativeResize="0"/>
          <p:nvPr/>
        </p:nvPicPr>
        <p:blipFill rotWithShape="1">
          <a:blip r:embed="rId3">
            <a:alphaModFix/>
          </a:blip>
          <a:srcRect l="760" t="12867" r="-760" b="2701"/>
          <a:stretch/>
        </p:blipFill>
        <p:spPr>
          <a:xfrm>
            <a:off x="-1" y="-218837"/>
            <a:ext cx="18288003" cy="10724674"/>
          </a:xfrm>
          <a:prstGeom prst="rect">
            <a:avLst/>
          </a:prstGeom>
          <a:noFill/>
          <a:ln>
            <a:noFill/>
          </a:ln>
        </p:spPr>
      </p:pic>
      <p:pic>
        <p:nvPicPr>
          <p:cNvPr id="134" name="Google Shape;134;g20f65f77187_1_12" descr="This screenshot shows the front page of the module we developed, including the rationale behind the class and the first unit of the class. Within this unit are links the students can use to access resources that apply specifically to their first assignment, such as ethos, logos, and pathos."/>
          <p:cNvPicPr preferRelativeResize="0"/>
          <p:nvPr/>
        </p:nvPicPr>
        <p:blipFill>
          <a:blip r:embed="rId4">
            <a:alphaModFix/>
          </a:blip>
          <a:stretch>
            <a:fillRect/>
          </a:stretch>
        </p:blipFill>
        <p:spPr>
          <a:xfrm>
            <a:off x="914399" y="501164"/>
            <a:ext cx="16459203" cy="9722349"/>
          </a:xfrm>
          <a:prstGeom prst="rect">
            <a:avLst/>
          </a:prstGeom>
          <a:noFill/>
          <a:ln>
            <a:noFill/>
          </a:ln>
        </p:spPr>
      </p:pic>
      <p:sp>
        <p:nvSpPr>
          <p:cNvPr id="2" name="Title 1">
            <a:extLst>
              <a:ext uri="{FF2B5EF4-FFF2-40B4-BE49-F238E27FC236}">
                <a16:creationId xmlns:a16="http://schemas.microsoft.com/office/drawing/2014/main" id="{2660D3E6-5408-C35B-0459-AC146ADE4687}"/>
              </a:ext>
            </a:extLst>
          </p:cNvPr>
          <p:cNvSpPr>
            <a:spLocks noGrp="1"/>
          </p:cNvSpPr>
          <p:nvPr>
            <p:ph type="title" idx="4294967295"/>
          </p:nvPr>
        </p:nvSpPr>
        <p:spPr/>
        <p:txBody>
          <a:bodyPr/>
          <a:lstStyle/>
          <a:p>
            <a:r>
              <a:rPr lang="en-US" dirty="0"/>
              <a:t>Our FCO 105 page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221bc76894a_0_0">
            <a:extLst>
              <a:ext uri="{C183D7F6-B498-43B3-948B-1728B52AA6E4}">
                <adec:decorative xmlns:adec="http://schemas.microsoft.com/office/drawing/2017/decorative" val="1"/>
              </a:ext>
            </a:extLst>
          </p:cNvPr>
          <p:cNvPicPr preferRelativeResize="0"/>
          <p:nvPr/>
        </p:nvPicPr>
        <p:blipFill rotWithShape="1">
          <a:blip r:embed="rId3">
            <a:alphaModFix/>
          </a:blip>
          <a:srcRect l="760" t="12867" r="-760" b="2701"/>
          <a:stretch/>
        </p:blipFill>
        <p:spPr>
          <a:xfrm>
            <a:off x="-1" y="-218837"/>
            <a:ext cx="18288003" cy="10724674"/>
          </a:xfrm>
          <a:prstGeom prst="rect">
            <a:avLst/>
          </a:prstGeom>
          <a:noFill/>
          <a:ln>
            <a:noFill/>
          </a:ln>
        </p:spPr>
      </p:pic>
      <p:pic>
        <p:nvPicPr>
          <p:cNvPr id="140" name="Google Shape;140;g221bc76894a_0_0" descr="This part of the module is there to emphasize the variety of the multimodal resources available: slides, videos, apps, documents, and such."/>
          <p:cNvPicPr preferRelativeResize="0"/>
          <p:nvPr/>
        </p:nvPicPr>
        <p:blipFill>
          <a:blip r:embed="rId4">
            <a:alphaModFix/>
          </a:blip>
          <a:stretch>
            <a:fillRect/>
          </a:stretch>
        </p:blipFill>
        <p:spPr>
          <a:xfrm>
            <a:off x="914400" y="0"/>
            <a:ext cx="16459203" cy="10287002"/>
          </a:xfrm>
          <a:prstGeom prst="rect">
            <a:avLst/>
          </a:prstGeom>
          <a:noFill/>
          <a:ln>
            <a:noFill/>
          </a:ln>
        </p:spPr>
      </p:pic>
      <p:sp>
        <p:nvSpPr>
          <p:cNvPr id="2" name="Title 1">
            <a:extLst>
              <a:ext uri="{FF2B5EF4-FFF2-40B4-BE49-F238E27FC236}">
                <a16:creationId xmlns:a16="http://schemas.microsoft.com/office/drawing/2014/main" id="{8A199C08-63AF-A7B9-B942-170CA435E6CE}"/>
              </a:ext>
            </a:extLst>
          </p:cNvPr>
          <p:cNvSpPr>
            <a:spLocks noGrp="1"/>
          </p:cNvSpPr>
          <p:nvPr>
            <p:ph type="title" idx="4294967295"/>
          </p:nvPr>
        </p:nvSpPr>
        <p:spPr/>
        <p:txBody>
          <a:bodyPr/>
          <a:lstStyle/>
          <a:p>
            <a:r>
              <a:rPr lang="en-US" dirty="0"/>
              <a:t>The variety of our sources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20f65f77187_1_18">
            <a:extLst>
              <a:ext uri="{C183D7F6-B498-43B3-948B-1728B52AA6E4}">
                <adec:decorative xmlns:adec="http://schemas.microsoft.com/office/drawing/2017/decorative" val="1"/>
              </a:ext>
            </a:extLst>
          </p:cNvPr>
          <p:cNvPicPr preferRelativeResize="0"/>
          <p:nvPr/>
        </p:nvPicPr>
        <p:blipFill rotWithShape="1">
          <a:blip r:embed="rId3">
            <a:alphaModFix/>
          </a:blip>
          <a:srcRect t="4272" b="11296"/>
          <a:stretch/>
        </p:blipFill>
        <p:spPr>
          <a:xfrm>
            <a:off x="-1" y="1"/>
            <a:ext cx="18288003" cy="10286999"/>
          </a:xfrm>
          <a:prstGeom prst="rect">
            <a:avLst/>
          </a:prstGeom>
          <a:noFill/>
          <a:ln>
            <a:noFill/>
          </a:ln>
        </p:spPr>
      </p:pic>
      <p:pic>
        <p:nvPicPr>
          <p:cNvPr id="146" name="Google Shape;146;g20f65f77187_1_18" descr="Peer tutor samples of the annotated bibliography show the clients how their finished papers should look and also conveys the concept that our tutors have been through the same requirements."/>
          <p:cNvPicPr preferRelativeResize="0"/>
          <p:nvPr/>
        </p:nvPicPr>
        <p:blipFill>
          <a:blip r:embed="rId4">
            <a:alphaModFix/>
          </a:blip>
          <a:stretch>
            <a:fillRect/>
          </a:stretch>
        </p:blipFill>
        <p:spPr>
          <a:xfrm>
            <a:off x="457213" y="359501"/>
            <a:ext cx="17373573" cy="9767501"/>
          </a:xfrm>
          <a:prstGeom prst="rect">
            <a:avLst/>
          </a:prstGeom>
          <a:noFill/>
          <a:ln>
            <a:noFill/>
          </a:ln>
        </p:spPr>
      </p:pic>
      <p:sp>
        <p:nvSpPr>
          <p:cNvPr id="2" name="Title 1">
            <a:extLst>
              <a:ext uri="{FF2B5EF4-FFF2-40B4-BE49-F238E27FC236}">
                <a16:creationId xmlns:a16="http://schemas.microsoft.com/office/drawing/2014/main" id="{AF48250A-119B-A648-D742-8D18C247B985}"/>
              </a:ext>
            </a:extLst>
          </p:cNvPr>
          <p:cNvSpPr>
            <a:spLocks noGrp="1"/>
          </p:cNvSpPr>
          <p:nvPr>
            <p:ph type="title" idx="4294967295"/>
          </p:nvPr>
        </p:nvSpPr>
        <p:spPr/>
        <p:txBody>
          <a:bodyPr>
            <a:normAutofit fontScale="90000"/>
          </a:bodyPr>
          <a:lstStyle/>
          <a:p>
            <a:r>
              <a:rPr lang="en-US" dirty="0"/>
              <a:t>Student samples of the annotated bibliographies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TotalTime>
  <Words>1502</Words>
  <Application>Microsoft Macintosh PowerPoint</Application>
  <PresentationFormat>Custom</PresentationFormat>
  <Paragraphs>135</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Montserrat</vt:lpstr>
      <vt:lpstr>Times New Roman</vt:lpstr>
      <vt:lpstr>Montserrat ExtraBold</vt:lpstr>
      <vt:lpstr>Calibri</vt:lpstr>
      <vt:lpstr>Open Sans</vt:lpstr>
      <vt:lpstr>NTR</vt:lpstr>
      <vt:lpstr>Arial</vt:lpstr>
      <vt:lpstr>Office Theme</vt:lpstr>
      <vt:lpstr> Developing Curated, Accessible, Course-Specific Resources in the Writing Center</vt:lpstr>
      <vt:lpstr>Quotation from Samuel Johnson</vt:lpstr>
      <vt:lpstr>Pre-project considerations</vt:lpstr>
      <vt:lpstr>Our Writing Center Canvas Page</vt:lpstr>
      <vt:lpstr>Curated</vt:lpstr>
      <vt:lpstr>Inclusive</vt:lpstr>
      <vt:lpstr>Our FCO 105 page</vt:lpstr>
      <vt:lpstr>The variety of our sources</vt:lpstr>
      <vt:lpstr>Student samples of the annotated bibliographies</vt:lpstr>
      <vt:lpstr>Accessible</vt:lpstr>
      <vt:lpstr>Impact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Ruth Grove</cp:lastModifiedBy>
  <cp:revision>2</cp:revision>
  <dcterms:created xsi:type="dcterms:W3CDTF">2006-08-16T00:00:00Z</dcterms:created>
  <dcterms:modified xsi:type="dcterms:W3CDTF">2023-04-03T04:58:06Z</dcterms:modified>
</cp:coreProperties>
</file>