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1" r:id="rId5"/>
    <p:sldId id="262" r:id="rId6"/>
    <p:sldId id="263" r:id="rId7"/>
    <p:sldId id="264" r:id="rId8"/>
    <p:sldId id="260" r:id="rId9"/>
    <p:sldId id="259"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81"/>
    <p:restoredTop sz="95853"/>
  </p:normalViewPr>
  <p:slideViewPr>
    <p:cSldViewPr snapToGrid="0">
      <p:cViewPr>
        <p:scale>
          <a:sx n="104" d="100"/>
          <a:sy n="104" d="100"/>
        </p:scale>
        <p:origin x="1120" y="2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3/24/23</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3/24/23</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3/24/23</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3/24/23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3/24/23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3/24/23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3/24/23</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3/24/23</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25EA4-C169-3831-F757-D0679DCA1118}"/>
              </a:ext>
            </a:extLst>
          </p:cNvPr>
          <p:cNvSpPr>
            <a:spLocks noGrp="1"/>
          </p:cNvSpPr>
          <p:nvPr>
            <p:ph type="ctrTitle"/>
          </p:nvPr>
        </p:nvSpPr>
        <p:spPr>
          <a:xfrm>
            <a:off x="581191" y="660667"/>
            <a:ext cx="10993549" cy="1475013"/>
          </a:xfrm>
        </p:spPr>
        <p:txBody>
          <a:bodyPr>
            <a:normAutofit/>
          </a:bodyPr>
          <a:lstStyle/>
          <a:p>
            <a:r>
              <a:rPr lang="en-US" sz="4900" b="0" i="0" u="none" strike="noStrike" dirty="0">
                <a:solidFill>
                  <a:srgbClr val="000000"/>
                </a:solidFill>
                <a:effectLst/>
              </a:rPr>
              <a:t>Queering Through the Screen: </a:t>
            </a:r>
            <a:endParaRPr lang="en-US" sz="4900" dirty="0"/>
          </a:p>
        </p:txBody>
      </p:sp>
      <p:sp>
        <p:nvSpPr>
          <p:cNvPr id="3" name="Subtitle 2">
            <a:extLst>
              <a:ext uri="{FF2B5EF4-FFF2-40B4-BE49-F238E27FC236}">
                <a16:creationId xmlns:a16="http://schemas.microsoft.com/office/drawing/2014/main" id="{0F2EAA64-E1E2-DA8E-2E7F-290B283F6A75}"/>
              </a:ext>
            </a:extLst>
          </p:cNvPr>
          <p:cNvSpPr>
            <a:spLocks noGrp="1"/>
          </p:cNvSpPr>
          <p:nvPr>
            <p:ph type="subTitle" idx="1"/>
          </p:nvPr>
        </p:nvSpPr>
        <p:spPr>
          <a:xfrm>
            <a:off x="581194" y="2135680"/>
            <a:ext cx="10993546" cy="590321"/>
          </a:xfrm>
        </p:spPr>
        <p:txBody>
          <a:bodyPr>
            <a:noAutofit/>
          </a:bodyPr>
          <a:lstStyle/>
          <a:p>
            <a:r>
              <a:rPr lang="en-US" sz="2800" b="0" i="0" u="none" strike="noStrike" cap="none" dirty="0">
                <a:solidFill>
                  <a:srgbClr val="000000"/>
                </a:solidFill>
                <a:effectLst/>
              </a:rPr>
              <a:t>Rhetorical Strategies to Foster Care and Confidence in Virtual Writing Center Environments</a:t>
            </a:r>
            <a:endParaRPr lang="en-US" sz="2800" cap="none" dirty="0"/>
          </a:p>
        </p:txBody>
      </p:sp>
      <p:sp>
        <p:nvSpPr>
          <p:cNvPr id="4" name="TextBox 3">
            <a:extLst>
              <a:ext uri="{FF2B5EF4-FFF2-40B4-BE49-F238E27FC236}">
                <a16:creationId xmlns:a16="http://schemas.microsoft.com/office/drawing/2014/main" id="{773792B5-D3B9-5B0C-0C84-45B7C2133B76}"/>
              </a:ext>
            </a:extLst>
          </p:cNvPr>
          <p:cNvSpPr txBox="1"/>
          <p:nvPr/>
        </p:nvSpPr>
        <p:spPr>
          <a:xfrm>
            <a:off x="581191" y="5274003"/>
            <a:ext cx="3417757" cy="1015663"/>
          </a:xfrm>
          <a:prstGeom prst="rect">
            <a:avLst/>
          </a:prstGeom>
          <a:noFill/>
        </p:spPr>
        <p:txBody>
          <a:bodyPr wrap="square" rtlCol="0">
            <a:spAutoFit/>
          </a:bodyPr>
          <a:lstStyle/>
          <a:p>
            <a:r>
              <a:rPr lang="en-US" sz="2000" dirty="0">
                <a:solidFill>
                  <a:schemeClr val="bg1"/>
                </a:solidFill>
              </a:rPr>
              <a:t>Molly Ryan (she/her)</a:t>
            </a:r>
          </a:p>
          <a:p>
            <a:r>
              <a:rPr lang="en-US" sz="2000" dirty="0">
                <a:solidFill>
                  <a:schemeClr val="bg1"/>
                </a:solidFill>
              </a:rPr>
              <a:t>Virginia Tech</a:t>
            </a:r>
          </a:p>
          <a:p>
            <a:r>
              <a:rPr lang="en-US" sz="2000" dirty="0" err="1">
                <a:solidFill>
                  <a:schemeClr val="bg1"/>
                </a:solidFill>
              </a:rPr>
              <a:t>mollison@vt.edu</a:t>
            </a:r>
            <a:endParaRPr lang="en-US" sz="2000" dirty="0">
              <a:solidFill>
                <a:schemeClr val="bg1"/>
              </a:solidFill>
            </a:endParaRPr>
          </a:p>
        </p:txBody>
      </p:sp>
    </p:spTree>
    <p:extLst>
      <p:ext uri="{BB962C8B-B14F-4D97-AF65-F5344CB8AC3E}">
        <p14:creationId xmlns:p14="http://schemas.microsoft.com/office/powerpoint/2010/main" val="2924423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E5D69-006D-CE2E-31AA-73EFB493ED02}"/>
              </a:ext>
            </a:extLst>
          </p:cNvPr>
          <p:cNvSpPr>
            <a:spLocks noGrp="1"/>
          </p:cNvSpPr>
          <p:nvPr>
            <p:ph type="title"/>
          </p:nvPr>
        </p:nvSpPr>
        <p:spPr/>
        <p:txBody>
          <a:bodyPr>
            <a:normAutofit/>
          </a:bodyPr>
          <a:lstStyle/>
          <a:p>
            <a:r>
              <a:rPr lang="en-US" sz="4400" dirty="0"/>
              <a:t>Commenting Strategies for bodies</a:t>
            </a:r>
          </a:p>
        </p:txBody>
      </p:sp>
      <p:sp>
        <p:nvSpPr>
          <p:cNvPr id="3" name="Content Placeholder 2">
            <a:extLst>
              <a:ext uri="{FF2B5EF4-FFF2-40B4-BE49-F238E27FC236}">
                <a16:creationId xmlns:a16="http://schemas.microsoft.com/office/drawing/2014/main" id="{96AF56DF-806F-2A4F-E3B1-92EC8BFD307E}"/>
              </a:ext>
            </a:extLst>
          </p:cNvPr>
          <p:cNvSpPr>
            <a:spLocks noGrp="1"/>
          </p:cNvSpPr>
          <p:nvPr>
            <p:ph idx="1"/>
          </p:nvPr>
        </p:nvSpPr>
        <p:spPr/>
        <p:txBody>
          <a:bodyPr>
            <a:noAutofit/>
          </a:bodyPr>
          <a:lstStyle/>
          <a:p>
            <a:r>
              <a:rPr lang="en-US" sz="2000" dirty="0"/>
              <a:t>Point out what is working well first</a:t>
            </a:r>
          </a:p>
          <a:p>
            <a:r>
              <a:rPr lang="en-US" sz="2000" dirty="0"/>
              <a:t>Include language that is openly invitational </a:t>
            </a:r>
          </a:p>
          <a:p>
            <a:pPr lvl="1"/>
            <a:r>
              <a:rPr lang="en-US" sz="2000" dirty="0"/>
              <a:t>“Consider”</a:t>
            </a:r>
          </a:p>
          <a:p>
            <a:pPr lvl="1"/>
            <a:r>
              <a:rPr lang="en-US" sz="2000" dirty="0"/>
              <a:t>“Think about”</a:t>
            </a:r>
          </a:p>
          <a:p>
            <a:pPr lvl="1"/>
            <a:r>
              <a:rPr lang="en-US" sz="2000" dirty="0"/>
              <a:t>“In this case, you might”</a:t>
            </a:r>
          </a:p>
          <a:p>
            <a:r>
              <a:rPr lang="en-US" sz="2000" dirty="0"/>
              <a:t>Include language with clear cause and effect</a:t>
            </a:r>
          </a:p>
          <a:p>
            <a:pPr lvl="1"/>
            <a:r>
              <a:rPr lang="en-US" sz="2000" dirty="0"/>
              <a:t>“To improve ___, I recommend thinking about ____”</a:t>
            </a:r>
          </a:p>
          <a:p>
            <a:r>
              <a:rPr lang="en-US" sz="2000" dirty="0"/>
              <a:t>Lead with positive strategies, especially when the writer is stuck</a:t>
            </a:r>
          </a:p>
          <a:p>
            <a:pPr lvl="1"/>
            <a:r>
              <a:rPr lang="en-US" sz="2000" dirty="0"/>
              <a:t>“Try this”</a:t>
            </a:r>
          </a:p>
        </p:txBody>
      </p:sp>
    </p:spTree>
    <p:extLst>
      <p:ext uri="{BB962C8B-B14F-4D97-AF65-F5344CB8AC3E}">
        <p14:creationId xmlns:p14="http://schemas.microsoft.com/office/powerpoint/2010/main" val="539419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11654-7476-8AF8-C938-2A1FA81FEB9E}"/>
              </a:ext>
            </a:extLst>
          </p:cNvPr>
          <p:cNvSpPr>
            <a:spLocks noGrp="1"/>
          </p:cNvSpPr>
          <p:nvPr>
            <p:ph type="title"/>
          </p:nvPr>
        </p:nvSpPr>
        <p:spPr/>
        <p:txBody>
          <a:bodyPr>
            <a:normAutofit/>
          </a:bodyPr>
          <a:lstStyle/>
          <a:p>
            <a:r>
              <a:rPr lang="en-US" sz="4400" dirty="0"/>
              <a:t>Commenting Strategies, Continued </a:t>
            </a:r>
          </a:p>
        </p:txBody>
      </p:sp>
      <p:sp>
        <p:nvSpPr>
          <p:cNvPr id="3" name="Content Placeholder 2">
            <a:extLst>
              <a:ext uri="{FF2B5EF4-FFF2-40B4-BE49-F238E27FC236}">
                <a16:creationId xmlns:a16="http://schemas.microsoft.com/office/drawing/2014/main" id="{B4259C8E-A521-9DD5-1C26-B6C790AF0104}"/>
              </a:ext>
            </a:extLst>
          </p:cNvPr>
          <p:cNvSpPr>
            <a:spLocks noGrp="1"/>
          </p:cNvSpPr>
          <p:nvPr>
            <p:ph idx="1"/>
          </p:nvPr>
        </p:nvSpPr>
        <p:spPr/>
        <p:txBody>
          <a:bodyPr>
            <a:normAutofit/>
          </a:bodyPr>
          <a:lstStyle/>
          <a:p>
            <a:r>
              <a:rPr lang="en-US" sz="2400" dirty="0"/>
              <a:t>Be conscious of punctuation </a:t>
            </a:r>
          </a:p>
          <a:p>
            <a:r>
              <a:rPr lang="en-US" sz="2400" dirty="0"/>
              <a:t>Play around with emojis and graphics, as the platform allows</a:t>
            </a:r>
          </a:p>
          <a:p>
            <a:r>
              <a:rPr lang="en-US" sz="2400" dirty="0"/>
              <a:t>Pay a complement just to pay a complement</a:t>
            </a:r>
          </a:p>
          <a:p>
            <a:r>
              <a:rPr lang="en-US" sz="2400" dirty="0"/>
              <a:t>Lead with love</a:t>
            </a:r>
          </a:p>
        </p:txBody>
      </p:sp>
    </p:spTree>
    <p:extLst>
      <p:ext uri="{BB962C8B-B14F-4D97-AF65-F5344CB8AC3E}">
        <p14:creationId xmlns:p14="http://schemas.microsoft.com/office/powerpoint/2010/main" val="17711877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1DACF-C683-8D00-1F61-7B6F5187BFBC}"/>
              </a:ext>
            </a:extLst>
          </p:cNvPr>
          <p:cNvSpPr>
            <a:spLocks noGrp="1"/>
          </p:cNvSpPr>
          <p:nvPr>
            <p:ph type="title"/>
          </p:nvPr>
        </p:nvSpPr>
        <p:spPr/>
        <p:txBody>
          <a:bodyPr>
            <a:normAutofit/>
          </a:bodyPr>
          <a:lstStyle/>
          <a:p>
            <a:r>
              <a:rPr lang="en-US" sz="4400" dirty="0"/>
              <a:t>Example Comments</a:t>
            </a:r>
          </a:p>
        </p:txBody>
      </p:sp>
      <p:sp>
        <p:nvSpPr>
          <p:cNvPr id="3" name="Text Placeholder 2">
            <a:extLst>
              <a:ext uri="{FF2B5EF4-FFF2-40B4-BE49-F238E27FC236}">
                <a16:creationId xmlns:a16="http://schemas.microsoft.com/office/drawing/2014/main" id="{E4D4566A-A78F-8E9F-EA86-046989D04150}"/>
              </a:ext>
            </a:extLst>
          </p:cNvPr>
          <p:cNvSpPr>
            <a:spLocks noGrp="1"/>
          </p:cNvSpPr>
          <p:nvPr>
            <p:ph type="body" idx="1"/>
          </p:nvPr>
        </p:nvSpPr>
        <p:spPr/>
        <p:txBody>
          <a:bodyPr/>
          <a:lstStyle/>
          <a:p>
            <a:r>
              <a:rPr lang="en-US" sz="3200" dirty="0"/>
              <a:t>Example Comment 1</a:t>
            </a:r>
          </a:p>
        </p:txBody>
      </p:sp>
      <p:sp>
        <p:nvSpPr>
          <p:cNvPr id="4" name="Content Placeholder 3">
            <a:extLst>
              <a:ext uri="{FF2B5EF4-FFF2-40B4-BE49-F238E27FC236}">
                <a16:creationId xmlns:a16="http://schemas.microsoft.com/office/drawing/2014/main" id="{BA3C927D-DFE8-2131-AA53-0CC9BC21A155}"/>
              </a:ext>
            </a:extLst>
          </p:cNvPr>
          <p:cNvSpPr>
            <a:spLocks noGrp="1"/>
          </p:cNvSpPr>
          <p:nvPr>
            <p:ph sz="half" idx="2"/>
          </p:nvPr>
        </p:nvSpPr>
        <p:spPr/>
        <p:txBody>
          <a:bodyPr>
            <a:noAutofit/>
          </a:bodyPr>
          <a:lstStyle/>
          <a:p>
            <a:pPr marL="0" indent="0">
              <a:buNone/>
            </a:pPr>
            <a:r>
              <a:rPr lang="en-US" sz="2400" dirty="0"/>
              <a:t>Context: sentence structure is unclear.</a:t>
            </a:r>
          </a:p>
          <a:p>
            <a:pPr marL="0" indent="0">
              <a:buNone/>
            </a:pPr>
            <a:r>
              <a:rPr lang="en-US" sz="2400" dirty="0"/>
              <a:t>Comment: </a:t>
            </a:r>
          </a:p>
          <a:p>
            <a:pPr marL="0" indent="0">
              <a:buNone/>
            </a:pPr>
            <a:r>
              <a:rPr lang="en-US" sz="2400" dirty="0"/>
              <a:t>“I really appreciate the important point you’re making in this sentence! Providing the point will support your central thesis for the reader.  As it’s written, the structure could be clearer. Consider in your revision process…”</a:t>
            </a:r>
          </a:p>
        </p:txBody>
      </p:sp>
      <p:sp>
        <p:nvSpPr>
          <p:cNvPr id="5" name="Text Placeholder 4">
            <a:extLst>
              <a:ext uri="{FF2B5EF4-FFF2-40B4-BE49-F238E27FC236}">
                <a16:creationId xmlns:a16="http://schemas.microsoft.com/office/drawing/2014/main" id="{1FBB3937-502F-626F-28BB-6DBFAE81DF87}"/>
              </a:ext>
            </a:extLst>
          </p:cNvPr>
          <p:cNvSpPr>
            <a:spLocks noGrp="1"/>
          </p:cNvSpPr>
          <p:nvPr>
            <p:ph type="body" sz="quarter" idx="3"/>
          </p:nvPr>
        </p:nvSpPr>
        <p:spPr/>
        <p:txBody>
          <a:bodyPr/>
          <a:lstStyle/>
          <a:p>
            <a:r>
              <a:rPr lang="en-US" sz="3200" dirty="0"/>
              <a:t>Example Comment 2</a:t>
            </a:r>
          </a:p>
        </p:txBody>
      </p:sp>
      <p:sp>
        <p:nvSpPr>
          <p:cNvPr id="6" name="Content Placeholder 5">
            <a:extLst>
              <a:ext uri="{FF2B5EF4-FFF2-40B4-BE49-F238E27FC236}">
                <a16:creationId xmlns:a16="http://schemas.microsoft.com/office/drawing/2014/main" id="{E9CB6FFC-EFD0-019E-25EC-C1E6C054B347}"/>
              </a:ext>
            </a:extLst>
          </p:cNvPr>
          <p:cNvSpPr>
            <a:spLocks noGrp="1"/>
          </p:cNvSpPr>
          <p:nvPr>
            <p:ph sz="quarter" idx="4"/>
          </p:nvPr>
        </p:nvSpPr>
        <p:spPr/>
        <p:txBody>
          <a:bodyPr>
            <a:normAutofit/>
          </a:bodyPr>
          <a:lstStyle/>
          <a:p>
            <a:pPr marL="0" indent="0">
              <a:buNone/>
            </a:pPr>
            <a:r>
              <a:rPr lang="en-US" sz="2400" dirty="0"/>
              <a:t>Context: point in paragraph is unclear.</a:t>
            </a:r>
          </a:p>
          <a:p>
            <a:pPr marL="0" indent="0">
              <a:buNone/>
            </a:pPr>
            <a:r>
              <a:rPr lang="en-US" sz="2400" dirty="0"/>
              <a:t>Comment:</a:t>
            </a:r>
          </a:p>
          <a:p>
            <a:pPr marL="0" indent="0">
              <a:buNone/>
            </a:pPr>
            <a:r>
              <a:rPr lang="en-US" sz="2400" dirty="0"/>
              <a:t>“As the reader, what I understand from this particular paragraph is ____. To make this point stronger, I recommend considering…”</a:t>
            </a:r>
          </a:p>
        </p:txBody>
      </p:sp>
    </p:spTree>
    <p:extLst>
      <p:ext uri="{BB962C8B-B14F-4D97-AF65-F5344CB8AC3E}">
        <p14:creationId xmlns:p14="http://schemas.microsoft.com/office/powerpoint/2010/main" val="415111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20CC7-6316-4C9F-C73C-50DEA97D7ABB}"/>
              </a:ext>
            </a:extLst>
          </p:cNvPr>
          <p:cNvSpPr>
            <a:spLocks noGrp="1"/>
          </p:cNvSpPr>
          <p:nvPr>
            <p:ph type="title"/>
          </p:nvPr>
        </p:nvSpPr>
        <p:spPr/>
        <p:txBody>
          <a:bodyPr>
            <a:normAutofit/>
          </a:bodyPr>
          <a:lstStyle/>
          <a:p>
            <a:r>
              <a:rPr lang="en-US" sz="4400" dirty="0"/>
              <a:t>Takeaways</a:t>
            </a:r>
          </a:p>
        </p:txBody>
      </p:sp>
      <p:sp>
        <p:nvSpPr>
          <p:cNvPr id="3" name="Content Placeholder 2">
            <a:extLst>
              <a:ext uri="{FF2B5EF4-FFF2-40B4-BE49-F238E27FC236}">
                <a16:creationId xmlns:a16="http://schemas.microsoft.com/office/drawing/2014/main" id="{4909EFBB-869B-28B8-E21C-C8C27AC6BD05}"/>
              </a:ext>
            </a:extLst>
          </p:cNvPr>
          <p:cNvSpPr>
            <a:spLocks noGrp="1"/>
          </p:cNvSpPr>
          <p:nvPr>
            <p:ph idx="1"/>
          </p:nvPr>
        </p:nvSpPr>
        <p:spPr/>
        <p:txBody>
          <a:bodyPr>
            <a:normAutofit/>
          </a:bodyPr>
          <a:lstStyle/>
          <a:p>
            <a:r>
              <a:rPr lang="en-US" sz="2400" dirty="0"/>
              <a:t>Simple steps for stronger relationships</a:t>
            </a:r>
          </a:p>
          <a:p>
            <a:r>
              <a:rPr lang="en-US" sz="2400" dirty="0"/>
              <a:t>Awareness of context</a:t>
            </a:r>
          </a:p>
          <a:p>
            <a:r>
              <a:rPr lang="en-US" sz="2400" dirty="0"/>
              <a:t>Acknowledge vulnerability</a:t>
            </a:r>
          </a:p>
          <a:p>
            <a:r>
              <a:rPr lang="en-US" sz="2400" dirty="0"/>
              <a:t>Keep kindness at the forefront </a:t>
            </a:r>
          </a:p>
        </p:txBody>
      </p:sp>
    </p:spTree>
    <p:extLst>
      <p:ext uri="{BB962C8B-B14F-4D97-AF65-F5344CB8AC3E}">
        <p14:creationId xmlns:p14="http://schemas.microsoft.com/office/powerpoint/2010/main" val="3680955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8C565D-A991-4381-AC37-76A58A4A12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0C6682-DD80-8612-1F35-4B08E0D60FE7}"/>
              </a:ext>
            </a:extLst>
          </p:cNvPr>
          <p:cNvSpPr>
            <a:spLocks noGrp="1"/>
          </p:cNvSpPr>
          <p:nvPr>
            <p:ph type="ctrTitle"/>
          </p:nvPr>
        </p:nvSpPr>
        <p:spPr>
          <a:xfrm>
            <a:off x="4449960" y="1507414"/>
            <a:ext cx="7295507" cy="3703320"/>
          </a:xfrm>
        </p:spPr>
        <p:txBody>
          <a:bodyPr anchor="ctr">
            <a:normAutofit/>
          </a:bodyPr>
          <a:lstStyle/>
          <a:p>
            <a:r>
              <a:rPr lang="en-US" sz="4800" dirty="0"/>
              <a:t>Thank you!</a:t>
            </a:r>
          </a:p>
        </p:txBody>
      </p:sp>
      <p:sp>
        <p:nvSpPr>
          <p:cNvPr id="3" name="Subtitle 2">
            <a:extLst>
              <a:ext uri="{FF2B5EF4-FFF2-40B4-BE49-F238E27FC236}">
                <a16:creationId xmlns:a16="http://schemas.microsoft.com/office/drawing/2014/main" id="{D0E2CF7E-443B-0644-119F-954F2980843A}"/>
              </a:ext>
            </a:extLst>
          </p:cNvPr>
          <p:cNvSpPr>
            <a:spLocks noGrp="1"/>
          </p:cNvSpPr>
          <p:nvPr>
            <p:ph type="subTitle" idx="1"/>
          </p:nvPr>
        </p:nvSpPr>
        <p:spPr>
          <a:xfrm>
            <a:off x="444342" y="1507414"/>
            <a:ext cx="3330781" cy="3703320"/>
          </a:xfrm>
          <a:ln w="57150">
            <a:noFill/>
          </a:ln>
        </p:spPr>
        <p:txBody>
          <a:bodyPr anchor="ctr">
            <a:normAutofit/>
          </a:bodyPr>
          <a:lstStyle/>
          <a:p>
            <a:pPr algn="r"/>
            <a:r>
              <a:rPr lang="en-US" sz="2000" dirty="0"/>
              <a:t>Contact information:</a:t>
            </a:r>
          </a:p>
          <a:p>
            <a:pPr algn="r"/>
            <a:r>
              <a:rPr lang="en-US" sz="2000" dirty="0"/>
              <a:t>Molly Ryan (she/her)</a:t>
            </a:r>
          </a:p>
          <a:p>
            <a:pPr algn="r"/>
            <a:r>
              <a:rPr lang="en-US" sz="2000" dirty="0"/>
              <a:t>Virginia tech</a:t>
            </a:r>
          </a:p>
          <a:p>
            <a:pPr algn="r"/>
            <a:r>
              <a:rPr lang="en-US" sz="2000" dirty="0" err="1"/>
              <a:t>mollison@vt.edu</a:t>
            </a:r>
            <a:endParaRPr lang="en-US" sz="2000" dirty="0"/>
          </a:p>
        </p:txBody>
      </p:sp>
      <p:sp>
        <p:nvSpPr>
          <p:cNvPr id="10" name="Rectangle 9">
            <a:extLst>
              <a:ext uri="{FF2B5EF4-FFF2-40B4-BE49-F238E27FC236}">
                <a16:creationId xmlns:a16="http://schemas.microsoft.com/office/drawing/2014/main" id="{B7180431-F4DE-415D-BCBB-9316423C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3642"/>
            <a:ext cx="11298933" cy="51270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EEABD997-5EF9-4E9B-AFBB-F6DFAAF3AD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V="1">
            <a:off x="2209064" y="3329711"/>
            <a:ext cx="3703320" cy="58726"/>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E9AB5EE6-A047-4B18-B998-D46DF3CC36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878019"/>
            <a:ext cx="11298933" cy="51270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5939435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344A1-6C90-D11B-5347-BC2D93CA0BD5}"/>
              </a:ext>
            </a:extLst>
          </p:cNvPr>
          <p:cNvSpPr>
            <a:spLocks noGrp="1"/>
          </p:cNvSpPr>
          <p:nvPr>
            <p:ph type="title"/>
          </p:nvPr>
        </p:nvSpPr>
        <p:spPr/>
        <p:txBody>
          <a:bodyPr>
            <a:normAutofit/>
          </a:bodyPr>
          <a:lstStyle/>
          <a:p>
            <a:r>
              <a:rPr lang="en-US" sz="4400" dirty="0"/>
              <a:t>Presentation Overview</a:t>
            </a:r>
          </a:p>
        </p:txBody>
      </p:sp>
      <p:sp>
        <p:nvSpPr>
          <p:cNvPr id="18" name="Content Placeholder 17">
            <a:extLst>
              <a:ext uri="{FF2B5EF4-FFF2-40B4-BE49-F238E27FC236}">
                <a16:creationId xmlns:a16="http://schemas.microsoft.com/office/drawing/2014/main" id="{3FD8C177-4772-359A-012F-BA9022658F02}"/>
              </a:ext>
            </a:extLst>
          </p:cNvPr>
          <p:cNvSpPr>
            <a:spLocks noGrp="1"/>
          </p:cNvSpPr>
          <p:nvPr>
            <p:ph idx="1"/>
          </p:nvPr>
        </p:nvSpPr>
        <p:spPr/>
        <p:txBody>
          <a:bodyPr>
            <a:normAutofit/>
          </a:bodyPr>
          <a:lstStyle/>
          <a:p>
            <a:r>
              <a:rPr lang="en-US" sz="2800" dirty="0"/>
              <a:t>Introductory framework</a:t>
            </a:r>
          </a:p>
          <a:p>
            <a:r>
              <a:rPr lang="en-US" sz="2800" dirty="0"/>
              <a:t>Rhetorical context</a:t>
            </a:r>
          </a:p>
          <a:p>
            <a:r>
              <a:rPr lang="en-US" sz="2800" dirty="0"/>
              <a:t>Sample comments</a:t>
            </a:r>
          </a:p>
        </p:txBody>
      </p:sp>
    </p:spTree>
    <p:extLst>
      <p:ext uri="{BB962C8B-B14F-4D97-AF65-F5344CB8AC3E}">
        <p14:creationId xmlns:p14="http://schemas.microsoft.com/office/powerpoint/2010/main" val="4011021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CDDFD-E465-16EC-62AB-54CC18753E85}"/>
              </a:ext>
            </a:extLst>
          </p:cNvPr>
          <p:cNvSpPr>
            <a:spLocks noGrp="1"/>
          </p:cNvSpPr>
          <p:nvPr>
            <p:ph type="title"/>
          </p:nvPr>
        </p:nvSpPr>
        <p:spPr/>
        <p:txBody>
          <a:bodyPr>
            <a:normAutofit/>
          </a:bodyPr>
          <a:lstStyle/>
          <a:p>
            <a:r>
              <a:rPr lang="en-US" sz="4400" dirty="0"/>
              <a:t>Introductory Context</a:t>
            </a:r>
          </a:p>
        </p:txBody>
      </p:sp>
      <p:sp>
        <p:nvSpPr>
          <p:cNvPr id="3" name="Content Placeholder 2">
            <a:extLst>
              <a:ext uri="{FF2B5EF4-FFF2-40B4-BE49-F238E27FC236}">
                <a16:creationId xmlns:a16="http://schemas.microsoft.com/office/drawing/2014/main" id="{4CC27255-8C07-FD1F-3B41-ED96F2963AD5}"/>
              </a:ext>
            </a:extLst>
          </p:cNvPr>
          <p:cNvSpPr>
            <a:spLocks noGrp="1"/>
          </p:cNvSpPr>
          <p:nvPr>
            <p:ph idx="1"/>
          </p:nvPr>
        </p:nvSpPr>
        <p:spPr/>
        <p:txBody>
          <a:bodyPr>
            <a:normAutofit/>
          </a:bodyPr>
          <a:lstStyle/>
          <a:p>
            <a:r>
              <a:rPr lang="en-US" sz="2800" dirty="0"/>
              <a:t>Multiple modality writing center</a:t>
            </a:r>
          </a:p>
          <a:p>
            <a:r>
              <a:rPr lang="en-US" sz="2800" dirty="0"/>
              <a:t>Wide range of students and foci </a:t>
            </a:r>
          </a:p>
          <a:p>
            <a:r>
              <a:rPr lang="en-US" sz="2800" dirty="0"/>
              <a:t>Large scale institution</a:t>
            </a:r>
          </a:p>
          <a:p>
            <a:r>
              <a:rPr lang="en-US" sz="2800" dirty="0"/>
              <a:t>Popularity of multiple modalities</a:t>
            </a:r>
          </a:p>
          <a:p>
            <a:endParaRPr lang="en-US" sz="2800" dirty="0"/>
          </a:p>
        </p:txBody>
      </p:sp>
    </p:spTree>
    <p:extLst>
      <p:ext uri="{BB962C8B-B14F-4D97-AF65-F5344CB8AC3E}">
        <p14:creationId xmlns:p14="http://schemas.microsoft.com/office/powerpoint/2010/main" val="247549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030454-1098-1C18-E4C1-B13B69CC1269}"/>
              </a:ext>
            </a:extLst>
          </p:cNvPr>
          <p:cNvSpPr>
            <a:spLocks noGrp="1"/>
          </p:cNvSpPr>
          <p:nvPr>
            <p:ph type="title"/>
          </p:nvPr>
        </p:nvSpPr>
        <p:spPr>
          <a:xfrm>
            <a:off x="959157" y="1113764"/>
            <a:ext cx="3269749" cy="4624327"/>
          </a:xfrm>
        </p:spPr>
        <p:txBody>
          <a:bodyPr anchor="ctr">
            <a:normAutofit/>
          </a:bodyPr>
          <a:lstStyle/>
          <a:p>
            <a:r>
              <a:rPr lang="en-US" sz="3200">
                <a:solidFill>
                  <a:srgbClr val="FFFFFF"/>
                </a:solidFill>
              </a:rPr>
              <a:t>Invitational Rhetoric</a:t>
            </a:r>
          </a:p>
        </p:txBody>
      </p:sp>
      <p:sp>
        <p:nvSpPr>
          <p:cNvPr id="7" name="Content Placeholder 6">
            <a:extLst>
              <a:ext uri="{FF2B5EF4-FFF2-40B4-BE49-F238E27FC236}">
                <a16:creationId xmlns:a16="http://schemas.microsoft.com/office/drawing/2014/main" id="{B542D575-7F3A-2068-088B-ADE95EEE602A}"/>
              </a:ext>
            </a:extLst>
          </p:cNvPr>
          <p:cNvSpPr>
            <a:spLocks noGrp="1"/>
          </p:cNvSpPr>
          <p:nvPr>
            <p:ph idx="1"/>
          </p:nvPr>
        </p:nvSpPr>
        <p:spPr>
          <a:xfrm>
            <a:off x="5155905" y="1113764"/>
            <a:ext cx="6108179" cy="4624327"/>
          </a:xfrm>
        </p:spPr>
        <p:txBody>
          <a:bodyPr anchor="ctr">
            <a:normAutofit fontScale="92500" lnSpcReduction="10000"/>
          </a:bodyPr>
          <a:lstStyle/>
          <a:p>
            <a:endParaRPr lang="en-US" dirty="0"/>
          </a:p>
          <a:p>
            <a:endParaRPr lang="en-US" dirty="0"/>
          </a:p>
          <a:p>
            <a:r>
              <a:rPr lang="en-US" sz="2800" dirty="0"/>
              <a:t>Feminist process of rhetorical theory</a:t>
            </a:r>
          </a:p>
          <a:p>
            <a:r>
              <a:rPr lang="en-US" sz="2800" dirty="0"/>
              <a:t>Originally theorized by Sonja K. Foss and Cindy L. Griffin (1995)</a:t>
            </a:r>
          </a:p>
          <a:p>
            <a:r>
              <a:rPr lang="en-US" sz="2800" dirty="0"/>
              <a:t>“Inviting” the audience into a space of mutual communication</a:t>
            </a:r>
          </a:p>
          <a:p>
            <a:r>
              <a:rPr lang="en-US" sz="2800" dirty="0"/>
              <a:t>Recognition of the value of what the author has presented</a:t>
            </a:r>
          </a:p>
          <a:p>
            <a:r>
              <a:rPr lang="en-US" sz="2800" dirty="0"/>
              <a:t>Equality, value, and determination</a:t>
            </a:r>
          </a:p>
          <a:p>
            <a:endParaRPr lang="en-US" dirty="0"/>
          </a:p>
        </p:txBody>
      </p:sp>
    </p:spTree>
    <p:extLst>
      <p:ext uri="{BB962C8B-B14F-4D97-AF65-F5344CB8AC3E}">
        <p14:creationId xmlns:p14="http://schemas.microsoft.com/office/powerpoint/2010/main" val="293452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4D5AF-DD53-A131-283B-9EC83B1F1019}"/>
              </a:ext>
            </a:extLst>
          </p:cNvPr>
          <p:cNvSpPr>
            <a:spLocks noGrp="1"/>
          </p:cNvSpPr>
          <p:nvPr>
            <p:ph type="title"/>
          </p:nvPr>
        </p:nvSpPr>
        <p:spPr/>
        <p:txBody>
          <a:bodyPr>
            <a:normAutofit/>
          </a:bodyPr>
          <a:lstStyle/>
          <a:p>
            <a:r>
              <a:rPr lang="en-US" sz="4400" dirty="0"/>
              <a:t>Invitational Rhetoric in Practice</a:t>
            </a:r>
          </a:p>
        </p:txBody>
      </p:sp>
      <p:sp>
        <p:nvSpPr>
          <p:cNvPr id="3" name="Content Placeholder 2">
            <a:extLst>
              <a:ext uri="{FF2B5EF4-FFF2-40B4-BE49-F238E27FC236}">
                <a16:creationId xmlns:a16="http://schemas.microsoft.com/office/drawing/2014/main" id="{EC2568FB-A0F5-0142-96ED-BAABC1A6F42B}"/>
              </a:ext>
            </a:extLst>
          </p:cNvPr>
          <p:cNvSpPr>
            <a:spLocks noGrp="1"/>
          </p:cNvSpPr>
          <p:nvPr>
            <p:ph idx="1"/>
          </p:nvPr>
        </p:nvSpPr>
        <p:spPr/>
        <p:txBody>
          <a:bodyPr>
            <a:normAutofit/>
          </a:bodyPr>
          <a:lstStyle/>
          <a:p>
            <a:r>
              <a:rPr lang="en-US" sz="2800" dirty="0"/>
              <a:t>Awareness of tonality</a:t>
            </a:r>
          </a:p>
          <a:p>
            <a:r>
              <a:rPr lang="en-US" sz="2800" dirty="0"/>
              <a:t>Understanding of what is at stake</a:t>
            </a:r>
          </a:p>
          <a:p>
            <a:r>
              <a:rPr lang="en-US" sz="2800" dirty="0"/>
              <a:t>Clarity in timeline </a:t>
            </a:r>
          </a:p>
          <a:p>
            <a:r>
              <a:rPr lang="en-US" sz="2800" dirty="0"/>
              <a:t>Looking for positionality and emotive perception</a:t>
            </a:r>
          </a:p>
          <a:p>
            <a:r>
              <a:rPr lang="en-US" sz="2800" dirty="0"/>
              <a:t>Considering author value</a:t>
            </a:r>
          </a:p>
        </p:txBody>
      </p:sp>
    </p:spTree>
    <p:extLst>
      <p:ext uri="{BB962C8B-B14F-4D97-AF65-F5344CB8AC3E}">
        <p14:creationId xmlns:p14="http://schemas.microsoft.com/office/powerpoint/2010/main" val="1722460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909AB-C8BE-4343-9820-4C58AC44C4F2}"/>
              </a:ext>
            </a:extLst>
          </p:cNvPr>
          <p:cNvSpPr>
            <a:spLocks noGrp="1"/>
          </p:cNvSpPr>
          <p:nvPr>
            <p:ph type="title"/>
          </p:nvPr>
        </p:nvSpPr>
        <p:spPr/>
        <p:txBody>
          <a:bodyPr>
            <a:normAutofit/>
          </a:bodyPr>
          <a:lstStyle/>
          <a:p>
            <a:r>
              <a:rPr lang="en-US" sz="4400" dirty="0"/>
              <a:t>Queerness and Critical Pedagogy</a:t>
            </a:r>
          </a:p>
        </p:txBody>
      </p:sp>
      <p:sp>
        <p:nvSpPr>
          <p:cNvPr id="3" name="Content Placeholder 2">
            <a:extLst>
              <a:ext uri="{FF2B5EF4-FFF2-40B4-BE49-F238E27FC236}">
                <a16:creationId xmlns:a16="http://schemas.microsoft.com/office/drawing/2014/main" id="{FB7888F8-482E-C4E1-AF93-FEC00135B542}"/>
              </a:ext>
            </a:extLst>
          </p:cNvPr>
          <p:cNvSpPr>
            <a:spLocks noGrp="1"/>
          </p:cNvSpPr>
          <p:nvPr>
            <p:ph idx="1"/>
          </p:nvPr>
        </p:nvSpPr>
        <p:spPr/>
        <p:txBody>
          <a:bodyPr>
            <a:normAutofit/>
          </a:bodyPr>
          <a:lstStyle/>
          <a:p>
            <a:r>
              <a:rPr lang="en-US" sz="2400" dirty="0"/>
              <a:t>Awareness of power imbalances</a:t>
            </a:r>
          </a:p>
          <a:p>
            <a:r>
              <a:rPr lang="en-US" sz="2400" dirty="0"/>
              <a:t>Complicated binaries between face-to-face coaching and asynchronous coaching</a:t>
            </a:r>
          </a:p>
          <a:p>
            <a:r>
              <a:rPr lang="en-US" sz="2400" dirty="0"/>
              <a:t>Decentering position as a coach</a:t>
            </a:r>
          </a:p>
          <a:p>
            <a:r>
              <a:rPr lang="en-US" sz="2400" dirty="0"/>
              <a:t>Awareness of complex </a:t>
            </a:r>
            <a:r>
              <a:rPr lang="en-US" sz="2400" dirty="0" err="1"/>
              <a:t>intersectionalities</a:t>
            </a:r>
            <a:r>
              <a:rPr lang="en-US" sz="2400" dirty="0"/>
              <a:t> and identities</a:t>
            </a:r>
          </a:p>
          <a:p>
            <a:r>
              <a:rPr lang="en-US" sz="2400" dirty="0"/>
              <a:t>Queer kindness, queer intentionality </a:t>
            </a:r>
          </a:p>
        </p:txBody>
      </p:sp>
    </p:spTree>
    <p:extLst>
      <p:ext uri="{BB962C8B-B14F-4D97-AF65-F5344CB8AC3E}">
        <p14:creationId xmlns:p14="http://schemas.microsoft.com/office/powerpoint/2010/main" val="1084328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A7CAE-FC58-84FE-65A4-CB4F98D2665F}"/>
              </a:ext>
            </a:extLst>
          </p:cNvPr>
          <p:cNvSpPr>
            <a:spLocks noGrp="1"/>
          </p:cNvSpPr>
          <p:nvPr>
            <p:ph type="title"/>
          </p:nvPr>
        </p:nvSpPr>
        <p:spPr/>
        <p:txBody>
          <a:bodyPr>
            <a:noAutofit/>
          </a:bodyPr>
          <a:lstStyle/>
          <a:p>
            <a:r>
              <a:rPr lang="en-US" sz="4400" dirty="0"/>
              <a:t>Queering comments</a:t>
            </a:r>
          </a:p>
        </p:txBody>
      </p:sp>
      <p:sp>
        <p:nvSpPr>
          <p:cNvPr id="5" name="Text Placeholder 4">
            <a:extLst>
              <a:ext uri="{FF2B5EF4-FFF2-40B4-BE49-F238E27FC236}">
                <a16:creationId xmlns:a16="http://schemas.microsoft.com/office/drawing/2014/main" id="{3035D509-DF68-68F0-9C7B-51FF1E8A07B5}"/>
              </a:ext>
            </a:extLst>
          </p:cNvPr>
          <p:cNvSpPr>
            <a:spLocks noGrp="1"/>
          </p:cNvSpPr>
          <p:nvPr>
            <p:ph type="body" idx="1"/>
          </p:nvPr>
        </p:nvSpPr>
        <p:spPr/>
        <p:txBody>
          <a:bodyPr/>
          <a:lstStyle/>
          <a:p>
            <a:r>
              <a:rPr lang="en-US" dirty="0"/>
              <a:t>Queer Commenting Strategies</a:t>
            </a:r>
          </a:p>
        </p:txBody>
      </p:sp>
      <p:sp>
        <p:nvSpPr>
          <p:cNvPr id="3" name="Content Placeholder 2">
            <a:extLst>
              <a:ext uri="{FF2B5EF4-FFF2-40B4-BE49-F238E27FC236}">
                <a16:creationId xmlns:a16="http://schemas.microsoft.com/office/drawing/2014/main" id="{F51673CB-85FA-6F03-4ACB-AF7F4FAE8014}"/>
              </a:ext>
            </a:extLst>
          </p:cNvPr>
          <p:cNvSpPr>
            <a:spLocks noGrp="1"/>
          </p:cNvSpPr>
          <p:nvPr>
            <p:ph sz="half" idx="2"/>
          </p:nvPr>
        </p:nvSpPr>
        <p:spPr/>
        <p:txBody>
          <a:bodyPr/>
          <a:lstStyle/>
          <a:p>
            <a:r>
              <a:rPr lang="en-US" dirty="0"/>
              <a:t>Indicate points of specific interest even </a:t>
            </a:r>
            <a:r>
              <a:rPr lang="en-US" i="1" dirty="0"/>
              <a:t>unrelated</a:t>
            </a:r>
            <a:r>
              <a:rPr lang="en-US" dirty="0"/>
              <a:t> to the topic at hand</a:t>
            </a:r>
          </a:p>
          <a:p>
            <a:r>
              <a:rPr lang="en-US" dirty="0"/>
              <a:t>Take time to honor student identities as they manifest in the piece of profile </a:t>
            </a:r>
          </a:p>
          <a:p>
            <a:r>
              <a:rPr lang="en-US" dirty="0"/>
              <a:t>With returning clients, begin threads and throughlines of dialogue that translate from document to document</a:t>
            </a:r>
          </a:p>
          <a:p>
            <a:r>
              <a:rPr lang="en-US" dirty="0"/>
              <a:t>Let them know you care</a:t>
            </a:r>
          </a:p>
        </p:txBody>
      </p:sp>
      <p:sp>
        <p:nvSpPr>
          <p:cNvPr id="6" name="Text Placeholder 5">
            <a:extLst>
              <a:ext uri="{FF2B5EF4-FFF2-40B4-BE49-F238E27FC236}">
                <a16:creationId xmlns:a16="http://schemas.microsoft.com/office/drawing/2014/main" id="{A121F136-1209-0762-8239-BDA964C8E20D}"/>
              </a:ext>
            </a:extLst>
          </p:cNvPr>
          <p:cNvSpPr>
            <a:spLocks noGrp="1"/>
          </p:cNvSpPr>
          <p:nvPr>
            <p:ph type="body" sz="quarter" idx="3"/>
          </p:nvPr>
        </p:nvSpPr>
        <p:spPr/>
        <p:txBody>
          <a:bodyPr/>
          <a:lstStyle/>
          <a:p>
            <a:r>
              <a:rPr lang="en-US" dirty="0"/>
              <a:t>Traditional Comment Strategies</a:t>
            </a:r>
          </a:p>
        </p:txBody>
      </p:sp>
      <p:sp>
        <p:nvSpPr>
          <p:cNvPr id="7" name="Content Placeholder 6">
            <a:extLst>
              <a:ext uri="{FF2B5EF4-FFF2-40B4-BE49-F238E27FC236}">
                <a16:creationId xmlns:a16="http://schemas.microsoft.com/office/drawing/2014/main" id="{09F79B76-381D-67ED-E4ED-17D94A701B7E}"/>
              </a:ext>
            </a:extLst>
          </p:cNvPr>
          <p:cNvSpPr>
            <a:spLocks noGrp="1"/>
          </p:cNvSpPr>
          <p:nvPr>
            <p:ph sz="quarter" idx="4"/>
          </p:nvPr>
        </p:nvSpPr>
        <p:spPr/>
        <p:txBody>
          <a:bodyPr/>
          <a:lstStyle/>
          <a:p>
            <a:r>
              <a:rPr lang="en-US" dirty="0"/>
              <a:t>Cold and sterile</a:t>
            </a:r>
          </a:p>
          <a:p>
            <a:r>
              <a:rPr lang="en-US" dirty="0"/>
              <a:t>Focused on criticism</a:t>
            </a:r>
          </a:p>
          <a:p>
            <a:r>
              <a:rPr lang="en-US" dirty="0"/>
              <a:t>Resist interpersonal connection</a:t>
            </a:r>
          </a:p>
          <a:p>
            <a:r>
              <a:rPr lang="en-US" dirty="0"/>
              <a:t>Concrete in rules, regulations, boundaries</a:t>
            </a:r>
          </a:p>
          <a:p>
            <a:r>
              <a:rPr lang="en-US" dirty="0"/>
              <a:t>Unemotive </a:t>
            </a:r>
          </a:p>
        </p:txBody>
      </p:sp>
    </p:spTree>
    <p:extLst>
      <p:ext uri="{BB962C8B-B14F-4D97-AF65-F5344CB8AC3E}">
        <p14:creationId xmlns:p14="http://schemas.microsoft.com/office/powerpoint/2010/main" val="397494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4FDD7CD2-758F-2EFE-2E05-306897BB824D}"/>
              </a:ext>
            </a:extLst>
          </p:cNvPr>
          <p:cNvSpPr>
            <a:spLocks noGrp="1"/>
          </p:cNvSpPr>
          <p:nvPr>
            <p:ph type="title"/>
          </p:nvPr>
        </p:nvSpPr>
        <p:spPr/>
        <p:txBody>
          <a:bodyPr>
            <a:normAutofit/>
          </a:bodyPr>
          <a:lstStyle/>
          <a:p>
            <a:r>
              <a:rPr lang="en-US" sz="4400" dirty="0"/>
              <a:t>Awareness of Writing Anxieties</a:t>
            </a:r>
          </a:p>
        </p:txBody>
      </p:sp>
      <p:sp>
        <p:nvSpPr>
          <p:cNvPr id="11" name="Content Placeholder 10">
            <a:extLst>
              <a:ext uri="{FF2B5EF4-FFF2-40B4-BE49-F238E27FC236}">
                <a16:creationId xmlns:a16="http://schemas.microsoft.com/office/drawing/2014/main" id="{10C9EC18-5098-3488-AAD1-4445F7714CA2}"/>
              </a:ext>
            </a:extLst>
          </p:cNvPr>
          <p:cNvSpPr>
            <a:spLocks noGrp="1"/>
          </p:cNvSpPr>
          <p:nvPr>
            <p:ph idx="1"/>
          </p:nvPr>
        </p:nvSpPr>
        <p:spPr/>
        <p:txBody>
          <a:bodyPr>
            <a:normAutofit lnSpcReduction="10000"/>
          </a:bodyPr>
          <a:lstStyle/>
          <a:p>
            <a:r>
              <a:rPr lang="en-US" sz="2800" dirty="0"/>
              <a:t>Rhetorically reflect on the situation of the project</a:t>
            </a:r>
          </a:p>
          <a:p>
            <a:r>
              <a:rPr lang="en-US" sz="2800" dirty="0"/>
              <a:t>Look for signals: </a:t>
            </a:r>
          </a:p>
          <a:p>
            <a:pPr lvl="1"/>
            <a:r>
              <a:rPr lang="en-US" sz="2600" dirty="0"/>
              <a:t>Unfinished sentences</a:t>
            </a:r>
          </a:p>
          <a:p>
            <a:pPr lvl="1"/>
            <a:r>
              <a:rPr lang="en-US" sz="2600" dirty="0"/>
              <a:t>Unclear formatting </a:t>
            </a:r>
          </a:p>
          <a:p>
            <a:pPr lvl="1"/>
            <a:r>
              <a:rPr lang="en-US" sz="2600" dirty="0"/>
              <a:t>Notes or points written by the author not directed to the coach (“add more here,” for example)</a:t>
            </a:r>
          </a:p>
          <a:p>
            <a:r>
              <a:rPr lang="en-US" sz="2800" dirty="0"/>
              <a:t>Be aware of any submission points or questions that cite unease</a:t>
            </a:r>
          </a:p>
          <a:p>
            <a:pPr lvl="1"/>
            <a:endParaRPr lang="en-US" sz="2600" dirty="0"/>
          </a:p>
        </p:txBody>
      </p:sp>
    </p:spTree>
    <p:extLst>
      <p:ext uri="{BB962C8B-B14F-4D97-AF65-F5344CB8AC3E}">
        <p14:creationId xmlns:p14="http://schemas.microsoft.com/office/powerpoint/2010/main" val="2214372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A7AB3-0A97-AA6F-FD1C-DE055CE8C496}"/>
              </a:ext>
            </a:extLst>
          </p:cNvPr>
          <p:cNvSpPr>
            <a:spLocks noGrp="1"/>
          </p:cNvSpPr>
          <p:nvPr>
            <p:ph type="title"/>
          </p:nvPr>
        </p:nvSpPr>
        <p:spPr/>
        <p:txBody>
          <a:bodyPr>
            <a:normAutofit/>
          </a:bodyPr>
          <a:lstStyle/>
          <a:p>
            <a:r>
              <a:rPr lang="en-US" sz="4400" dirty="0"/>
              <a:t>Introductory Comment</a:t>
            </a:r>
          </a:p>
        </p:txBody>
      </p:sp>
      <p:sp>
        <p:nvSpPr>
          <p:cNvPr id="3" name="Content Placeholder 2">
            <a:extLst>
              <a:ext uri="{FF2B5EF4-FFF2-40B4-BE49-F238E27FC236}">
                <a16:creationId xmlns:a16="http://schemas.microsoft.com/office/drawing/2014/main" id="{EC231726-1739-1C4E-A53A-A21B078F35B4}"/>
              </a:ext>
            </a:extLst>
          </p:cNvPr>
          <p:cNvSpPr>
            <a:spLocks noGrp="1"/>
          </p:cNvSpPr>
          <p:nvPr>
            <p:ph sz="half" idx="1"/>
          </p:nvPr>
        </p:nvSpPr>
        <p:spPr/>
        <p:txBody>
          <a:bodyPr>
            <a:normAutofit fontScale="92500" lnSpcReduction="10000"/>
          </a:bodyPr>
          <a:lstStyle/>
          <a:p>
            <a:pPr marL="0" indent="0">
              <a:buNone/>
            </a:pPr>
            <a:r>
              <a:rPr lang="en-US" sz="2400" dirty="0"/>
              <a:t>What should I share?</a:t>
            </a:r>
          </a:p>
          <a:p>
            <a:r>
              <a:rPr lang="en-US" sz="2400" dirty="0"/>
              <a:t>Greeting</a:t>
            </a:r>
          </a:p>
          <a:p>
            <a:r>
              <a:rPr lang="en-US" sz="2400" dirty="0"/>
              <a:t>Thank-you for submission</a:t>
            </a:r>
          </a:p>
          <a:p>
            <a:r>
              <a:rPr lang="en-US" sz="2400" dirty="0"/>
              <a:t>Acknowledge the share</a:t>
            </a:r>
          </a:p>
          <a:p>
            <a:r>
              <a:rPr lang="en-US" sz="2400" dirty="0"/>
              <a:t>Your name</a:t>
            </a:r>
          </a:p>
          <a:p>
            <a:r>
              <a:rPr lang="en-US" sz="2400" dirty="0"/>
              <a:t>Your pronouns (as you’re comfortable)</a:t>
            </a:r>
          </a:p>
          <a:p>
            <a:r>
              <a:rPr lang="en-US" sz="2400" dirty="0"/>
              <a:t>Explain your approach and what to expect</a:t>
            </a:r>
          </a:p>
          <a:p>
            <a:endParaRPr lang="en-US" sz="2800" dirty="0"/>
          </a:p>
        </p:txBody>
      </p:sp>
      <p:sp>
        <p:nvSpPr>
          <p:cNvPr id="4" name="Content Placeholder 3">
            <a:extLst>
              <a:ext uri="{FF2B5EF4-FFF2-40B4-BE49-F238E27FC236}">
                <a16:creationId xmlns:a16="http://schemas.microsoft.com/office/drawing/2014/main" id="{4FD0EB79-635A-7AFC-B0DA-43C0F88F377E}"/>
              </a:ext>
            </a:extLst>
          </p:cNvPr>
          <p:cNvSpPr>
            <a:spLocks noGrp="1"/>
          </p:cNvSpPr>
          <p:nvPr>
            <p:ph sz="half" idx="2"/>
          </p:nvPr>
        </p:nvSpPr>
        <p:spPr/>
        <p:txBody>
          <a:bodyPr>
            <a:normAutofit fontScale="92500" lnSpcReduction="10000"/>
          </a:bodyPr>
          <a:lstStyle/>
          <a:p>
            <a:pPr marL="0" indent="0">
              <a:buNone/>
            </a:pPr>
            <a:r>
              <a:rPr lang="en-US" sz="2400" dirty="0"/>
              <a:t>For example:</a:t>
            </a:r>
          </a:p>
          <a:p>
            <a:pPr marL="0" indent="0">
              <a:buNone/>
            </a:pPr>
            <a:r>
              <a:rPr lang="en-US" sz="2400" dirty="0"/>
              <a:t>“Hi, _____, thank you for sharing your work with me and submitting to the writing center! My name is Molly, my pronouns are she/her, and I’m looking forward to being your coach today. I am going to read your document and leave comments throughout, and I will also complete a summarizing feedback form you’ll receive after the appointment. Because you requested a review for clarity and transitions, I’ll specifically focus on those two points.”</a:t>
            </a:r>
          </a:p>
        </p:txBody>
      </p:sp>
    </p:spTree>
    <p:extLst>
      <p:ext uri="{BB962C8B-B14F-4D97-AF65-F5344CB8AC3E}">
        <p14:creationId xmlns:p14="http://schemas.microsoft.com/office/powerpoint/2010/main" val="2069924813"/>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Dividend</Template>
  <TotalTime>367</TotalTime>
  <Words>627</Words>
  <Application>Microsoft Macintosh PowerPoint</Application>
  <PresentationFormat>Widescreen</PresentationFormat>
  <Paragraphs>97</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Gill Sans MT</vt:lpstr>
      <vt:lpstr>Wingdings 2</vt:lpstr>
      <vt:lpstr>Dividend</vt:lpstr>
      <vt:lpstr>Queering Through the Screen: </vt:lpstr>
      <vt:lpstr>Presentation Overview</vt:lpstr>
      <vt:lpstr>Introductory Context</vt:lpstr>
      <vt:lpstr>Invitational Rhetoric</vt:lpstr>
      <vt:lpstr>Invitational Rhetoric in Practice</vt:lpstr>
      <vt:lpstr>Queerness and Critical Pedagogy</vt:lpstr>
      <vt:lpstr>Queering comments</vt:lpstr>
      <vt:lpstr>Awareness of Writing Anxieties</vt:lpstr>
      <vt:lpstr>Introductory Comment</vt:lpstr>
      <vt:lpstr>Commenting Strategies for bodies</vt:lpstr>
      <vt:lpstr>Commenting Strategies, Continued </vt:lpstr>
      <vt:lpstr>Example Comments</vt:lpstr>
      <vt:lpstr>Takeaways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Queering Through the Screen: </dc:title>
  <dc:creator>Ryan, Molly</dc:creator>
  <cp:lastModifiedBy>Ryan, Molly</cp:lastModifiedBy>
  <cp:revision>1</cp:revision>
  <dcterms:created xsi:type="dcterms:W3CDTF">2023-03-24T09:57:53Z</dcterms:created>
  <dcterms:modified xsi:type="dcterms:W3CDTF">2023-03-24T16:05:27Z</dcterms:modified>
</cp:coreProperties>
</file>