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27"/>
  </p:notesMasterIdLst>
  <p:sldIdLst>
    <p:sldId id="256" r:id="rId2"/>
    <p:sldId id="279" r:id="rId3"/>
    <p:sldId id="257" r:id="rId4"/>
    <p:sldId id="280" r:id="rId5"/>
    <p:sldId id="259" r:id="rId6"/>
    <p:sldId id="281"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6" r:id="rId22"/>
    <p:sldId id="277" r:id="rId23"/>
    <p:sldId id="275" r:id="rId24"/>
    <p:sldId id="282" r:id="rId25"/>
    <p:sldId id="278" r:id="rId26"/>
  </p:sldIdLst>
  <p:sldSz cx="9144000" cy="5143500" type="screen16x9"/>
  <p:notesSz cx="6858000" cy="9144000"/>
  <p:embeddedFontLst>
    <p:embeddedFont>
      <p:font typeface="Lato" panose="020F0502020204030203" pitchFamily="34" charset="0"/>
      <p:regular r:id="rId28"/>
      <p:bold r:id="rId29"/>
      <p:italic r:id="rId30"/>
      <p:boldItalic r:id="rId31"/>
    </p:embeddedFont>
    <p:embeddedFont>
      <p:font typeface="Raleway" pitchFamily="2" charset="77"/>
      <p:regular r:id="rId32"/>
      <p:bold r:id="rId33"/>
      <p:italic r:id="rId34"/>
      <p:boldItalic r:id="rId35"/>
    </p:embeddedFont>
    <p:embeddedFont>
      <p:font typeface="Raleway Medium" panose="020F0502020204030204" pitchFamily="34"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ulie Johnson Archer" initials="" lastIdx="2" clrIdx="0"/>
  <p:cmAuthor id="1" name="Bethany Bibb" initials="BB" lastIdx="14" clrIdx="1">
    <p:extLst>
      <p:ext uri="{19B8F6BF-5375-455C-9EA6-DF929625EA0E}">
        <p15:presenceInfo xmlns:p15="http://schemas.microsoft.com/office/powerpoint/2012/main" userId="S::bethanybibb@SUU.EDU::6317ebb2-f05b-4e8e-9fa3-edd815eb05d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31BEB2F-10DB-44B5-B5FD-F2BD0BCA9FC4}">
  <a:tblStyle styleId="{431BEB2F-10DB-44B5-B5FD-F2BD0BCA9FC4}"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3"/>
    <p:restoredTop sz="94618"/>
  </p:normalViewPr>
  <p:slideViewPr>
    <p:cSldViewPr snapToGrid="0">
      <p:cViewPr varScale="1">
        <p:scale>
          <a:sx n="133" d="100"/>
          <a:sy n="133" d="100"/>
        </p:scale>
        <p:origin x="600" y="192"/>
      </p:cViewPr>
      <p:guideLst/>
    </p:cSldViewPr>
  </p:slideViewPr>
  <p:outlineViewPr>
    <p:cViewPr>
      <p:scale>
        <a:sx n="33" d="100"/>
        <a:sy n="33" d="100"/>
      </p:scale>
      <p:origin x="0" y="-1766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1fd5254c7f1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1fd5254c7f1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1fd5254c7f1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1fd5254c7f1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1fd5254c7f1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1fd5254c7f1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1fd5254c7f1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1fd5254c7f1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1f94dbd71dc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1f94dbd71dc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1f94dbd71dc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1f94dbd71dc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1f94dbd71dc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1f94dbd71dc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1f94dbd71dc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1f94dbd71dc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1f94dbd71dc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1f94dbd71dc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1f94dbd71dc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1f94dbd71dc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1fd5254c7f1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1fd5254c7f1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1fd5254c7f1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1fd5254c7f1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2411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20ebd41597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20ebd41597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Pandemic pivot = “pedagogical triage”</a:t>
            </a: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1639772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0ebd41597f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0ebd41597f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Pandemic pivot = “pedagogical triage”</a:t>
            </a:r>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20ebd41597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20ebd41597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Pandemic pivot = “pedagogical triage”</a:t>
            </a: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30370402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20ebd41597f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20ebd41597f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20ebd41597f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20ebd41597f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20ebd41597f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20ebd41597f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1f94dbd71d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1f94dbd71d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645225" y="2762725"/>
            <a:ext cx="6736500" cy="11598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4400"/>
              <a:buNone/>
              <a:defRPr sz="4400">
                <a:solidFill>
                  <a:schemeClr val="dk2"/>
                </a:solidFill>
              </a:defRPr>
            </a:lvl1pPr>
            <a:lvl2pPr lvl="1">
              <a:spcBef>
                <a:spcPts val="0"/>
              </a:spcBef>
              <a:spcAft>
                <a:spcPts val="0"/>
              </a:spcAft>
              <a:buClr>
                <a:schemeClr val="dk2"/>
              </a:buClr>
              <a:buSzPts val="4400"/>
              <a:buNone/>
              <a:defRPr sz="4400">
                <a:solidFill>
                  <a:schemeClr val="dk2"/>
                </a:solidFill>
              </a:defRPr>
            </a:lvl2pPr>
            <a:lvl3pPr lvl="2">
              <a:spcBef>
                <a:spcPts val="0"/>
              </a:spcBef>
              <a:spcAft>
                <a:spcPts val="0"/>
              </a:spcAft>
              <a:buClr>
                <a:schemeClr val="dk2"/>
              </a:buClr>
              <a:buSzPts val="4400"/>
              <a:buNone/>
              <a:defRPr sz="4400">
                <a:solidFill>
                  <a:schemeClr val="dk2"/>
                </a:solidFill>
              </a:defRPr>
            </a:lvl3pPr>
            <a:lvl4pPr lvl="3">
              <a:spcBef>
                <a:spcPts val="0"/>
              </a:spcBef>
              <a:spcAft>
                <a:spcPts val="0"/>
              </a:spcAft>
              <a:buClr>
                <a:schemeClr val="dk2"/>
              </a:buClr>
              <a:buSzPts val="4400"/>
              <a:buNone/>
              <a:defRPr sz="4400">
                <a:solidFill>
                  <a:schemeClr val="dk2"/>
                </a:solidFill>
              </a:defRPr>
            </a:lvl4pPr>
            <a:lvl5pPr lvl="4">
              <a:spcBef>
                <a:spcPts val="0"/>
              </a:spcBef>
              <a:spcAft>
                <a:spcPts val="0"/>
              </a:spcAft>
              <a:buClr>
                <a:schemeClr val="dk2"/>
              </a:buClr>
              <a:buSzPts val="4400"/>
              <a:buNone/>
              <a:defRPr sz="4400">
                <a:solidFill>
                  <a:schemeClr val="dk2"/>
                </a:solidFill>
              </a:defRPr>
            </a:lvl5pPr>
            <a:lvl6pPr lvl="5">
              <a:spcBef>
                <a:spcPts val="0"/>
              </a:spcBef>
              <a:spcAft>
                <a:spcPts val="0"/>
              </a:spcAft>
              <a:buClr>
                <a:schemeClr val="dk2"/>
              </a:buClr>
              <a:buSzPts val="4400"/>
              <a:buNone/>
              <a:defRPr sz="4400">
                <a:solidFill>
                  <a:schemeClr val="dk2"/>
                </a:solidFill>
              </a:defRPr>
            </a:lvl6pPr>
            <a:lvl7pPr lvl="6">
              <a:spcBef>
                <a:spcPts val="0"/>
              </a:spcBef>
              <a:spcAft>
                <a:spcPts val="0"/>
              </a:spcAft>
              <a:buClr>
                <a:schemeClr val="dk2"/>
              </a:buClr>
              <a:buSzPts val="4400"/>
              <a:buNone/>
              <a:defRPr sz="4400">
                <a:solidFill>
                  <a:schemeClr val="dk2"/>
                </a:solidFill>
              </a:defRPr>
            </a:lvl7pPr>
            <a:lvl8pPr lvl="7">
              <a:spcBef>
                <a:spcPts val="0"/>
              </a:spcBef>
              <a:spcAft>
                <a:spcPts val="0"/>
              </a:spcAft>
              <a:buClr>
                <a:schemeClr val="dk2"/>
              </a:buClr>
              <a:buSzPts val="4400"/>
              <a:buNone/>
              <a:defRPr sz="4400">
                <a:solidFill>
                  <a:schemeClr val="dk2"/>
                </a:solidFill>
              </a:defRPr>
            </a:lvl8pPr>
            <a:lvl9pPr lvl="8">
              <a:spcBef>
                <a:spcPts val="0"/>
              </a:spcBef>
              <a:spcAft>
                <a:spcPts val="0"/>
              </a:spcAft>
              <a:buClr>
                <a:schemeClr val="dk2"/>
              </a:buClr>
              <a:buSzPts val="4400"/>
              <a:buNone/>
              <a:defRPr sz="4400">
                <a:solidFill>
                  <a:schemeClr val="dk2"/>
                </a:solidFill>
              </a:defRPr>
            </a:lvl9pPr>
          </a:lstStyle>
          <a:p>
            <a:endParaRPr/>
          </a:p>
        </p:txBody>
      </p:sp>
      <p:sp>
        <p:nvSpPr>
          <p:cNvPr id="11" name="Google Shape;11;p2"/>
          <p:cNvSpPr/>
          <p:nvPr/>
        </p:nvSpPr>
        <p:spPr>
          <a:xfrm>
            <a:off x="5938246" y="2533163"/>
            <a:ext cx="7218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6659861" y="2533163"/>
            <a:ext cx="7218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1" y="2533163"/>
            <a:ext cx="7218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721425" y="2533163"/>
            <a:ext cx="52167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5"/>
        <p:cNvGrpSpPr/>
        <p:nvPr/>
      </p:nvGrpSpPr>
      <p:grpSpPr>
        <a:xfrm>
          <a:off x="0" y="0"/>
          <a:ext cx="0" cy="0"/>
          <a:chOff x="0" y="0"/>
          <a:chExt cx="0" cy="0"/>
        </a:xfrm>
      </p:grpSpPr>
      <p:sp>
        <p:nvSpPr>
          <p:cNvPr id="16" name="Google Shape;16;p3"/>
          <p:cNvSpPr/>
          <p:nvPr/>
        </p:nvSpPr>
        <p:spPr>
          <a:xfrm>
            <a:off x="0" y="0"/>
            <a:ext cx="9144000" cy="3993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txBox="1">
            <a:spLocks noGrp="1"/>
          </p:cNvSpPr>
          <p:nvPr>
            <p:ph type="ctrTitle"/>
          </p:nvPr>
        </p:nvSpPr>
        <p:spPr>
          <a:xfrm>
            <a:off x="685800" y="1583342"/>
            <a:ext cx="7772400" cy="1159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4800"/>
              <a:buNone/>
              <a:defRPr sz="4800">
                <a:solidFill>
                  <a:schemeClr val="lt1"/>
                </a:solidFill>
              </a:defRPr>
            </a:lvl1pPr>
            <a:lvl2pPr lvl="1" algn="ctr" rtl="0">
              <a:spcBef>
                <a:spcPts val="0"/>
              </a:spcBef>
              <a:spcAft>
                <a:spcPts val="0"/>
              </a:spcAft>
              <a:buClr>
                <a:schemeClr val="lt1"/>
              </a:buClr>
              <a:buSzPts val="4800"/>
              <a:buNone/>
              <a:defRPr sz="4800">
                <a:solidFill>
                  <a:schemeClr val="lt1"/>
                </a:solidFill>
              </a:defRPr>
            </a:lvl2pPr>
            <a:lvl3pPr lvl="2" algn="ctr" rtl="0">
              <a:spcBef>
                <a:spcPts val="0"/>
              </a:spcBef>
              <a:spcAft>
                <a:spcPts val="0"/>
              </a:spcAft>
              <a:buClr>
                <a:schemeClr val="lt1"/>
              </a:buClr>
              <a:buSzPts val="4800"/>
              <a:buNone/>
              <a:defRPr sz="4800">
                <a:solidFill>
                  <a:schemeClr val="lt1"/>
                </a:solidFill>
              </a:defRPr>
            </a:lvl3pPr>
            <a:lvl4pPr lvl="3" algn="ctr" rtl="0">
              <a:spcBef>
                <a:spcPts val="0"/>
              </a:spcBef>
              <a:spcAft>
                <a:spcPts val="0"/>
              </a:spcAft>
              <a:buClr>
                <a:schemeClr val="lt1"/>
              </a:buClr>
              <a:buSzPts val="4800"/>
              <a:buNone/>
              <a:defRPr sz="4800">
                <a:solidFill>
                  <a:schemeClr val="lt1"/>
                </a:solidFill>
              </a:defRPr>
            </a:lvl4pPr>
            <a:lvl5pPr lvl="4" algn="ctr" rtl="0">
              <a:spcBef>
                <a:spcPts val="0"/>
              </a:spcBef>
              <a:spcAft>
                <a:spcPts val="0"/>
              </a:spcAft>
              <a:buClr>
                <a:schemeClr val="lt1"/>
              </a:buClr>
              <a:buSzPts val="4800"/>
              <a:buNone/>
              <a:defRPr sz="4800">
                <a:solidFill>
                  <a:schemeClr val="lt1"/>
                </a:solidFill>
              </a:defRPr>
            </a:lvl5pPr>
            <a:lvl6pPr lvl="5" algn="ctr" rtl="0">
              <a:spcBef>
                <a:spcPts val="0"/>
              </a:spcBef>
              <a:spcAft>
                <a:spcPts val="0"/>
              </a:spcAft>
              <a:buClr>
                <a:schemeClr val="lt1"/>
              </a:buClr>
              <a:buSzPts val="4800"/>
              <a:buNone/>
              <a:defRPr sz="4800">
                <a:solidFill>
                  <a:schemeClr val="lt1"/>
                </a:solidFill>
              </a:defRPr>
            </a:lvl6pPr>
            <a:lvl7pPr lvl="6" algn="ctr" rtl="0">
              <a:spcBef>
                <a:spcPts val="0"/>
              </a:spcBef>
              <a:spcAft>
                <a:spcPts val="0"/>
              </a:spcAft>
              <a:buClr>
                <a:schemeClr val="lt1"/>
              </a:buClr>
              <a:buSzPts val="4800"/>
              <a:buNone/>
              <a:defRPr sz="4800">
                <a:solidFill>
                  <a:schemeClr val="lt1"/>
                </a:solidFill>
              </a:defRPr>
            </a:lvl7pPr>
            <a:lvl8pPr lvl="7" algn="ctr" rtl="0">
              <a:spcBef>
                <a:spcPts val="0"/>
              </a:spcBef>
              <a:spcAft>
                <a:spcPts val="0"/>
              </a:spcAft>
              <a:buClr>
                <a:schemeClr val="lt1"/>
              </a:buClr>
              <a:buSzPts val="4800"/>
              <a:buNone/>
              <a:defRPr sz="4800">
                <a:solidFill>
                  <a:schemeClr val="lt1"/>
                </a:solidFill>
              </a:defRPr>
            </a:lvl8pPr>
            <a:lvl9pPr lvl="8" algn="ctr" rtl="0">
              <a:spcBef>
                <a:spcPts val="0"/>
              </a:spcBef>
              <a:spcAft>
                <a:spcPts val="0"/>
              </a:spcAft>
              <a:buClr>
                <a:schemeClr val="lt1"/>
              </a:buClr>
              <a:buSzPts val="4800"/>
              <a:buNone/>
              <a:defRPr sz="4800">
                <a:solidFill>
                  <a:schemeClr val="lt1"/>
                </a:solidFill>
              </a:defRPr>
            </a:lvl9pPr>
          </a:lstStyle>
          <a:p>
            <a:endParaRPr/>
          </a:p>
        </p:txBody>
      </p:sp>
      <p:sp>
        <p:nvSpPr>
          <p:cNvPr id="18" name="Google Shape;18;p3"/>
          <p:cNvSpPr txBox="1">
            <a:spLocks noGrp="1"/>
          </p:cNvSpPr>
          <p:nvPr>
            <p:ph type="subTitle" idx="1"/>
          </p:nvPr>
        </p:nvSpPr>
        <p:spPr>
          <a:xfrm>
            <a:off x="685800" y="2840053"/>
            <a:ext cx="7772400" cy="78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None/>
              <a:defRPr sz="2400" b="1">
                <a:solidFill>
                  <a:schemeClr val="lt1"/>
                </a:solidFill>
              </a:defRPr>
            </a:lvl1pPr>
            <a:lvl2pPr lvl="1" algn="ctr" rtl="0">
              <a:spcBef>
                <a:spcPts val="0"/>
              </a:spcBef>
              <a:spcAft>
                <a:spcPts val="0"/>
              </a:spcAft>
              <a:buClr>
                <a:schemeClr val="lt1"/>
              </a:buClr>
              <a:buSzPts val="2400"/>
              <a:buNone/>
              <a:defRPr b="1">
                <a:solidFill>
                  <a:schemeClr val="lt1"/>
                </a:solidFill>
              </a:defRPr>
            </a:lvl2pPr>
            <a:lvl3pPr lvl="2" algn="ctr" rtl="0">
              <a:spcBef>
                <a:spcPts val="0"/>
              </a:spcBef>
              <a:spcAft>
                <a:spcPts val="0"/>
              </a:spcAft>
              <a:buClr>
                <a:schemeClr val="lt1"/>
              </a:buClr>
              <a:buSzPts val="2400"/>
              <a:buNone/>
              <a:defRPr b="1">
                <a:solidFill>
                  <a:schemeClr val="lt1"/>
                </a:solidFill>
              </a:defRPr>
            </a:lvl3pPr>
            <a:lvl4pPr lvl="3" algn="ctr" rtl="0">
              <a:spcBef>
                <a:spcPts val="0"/>
              </a:spcBef>
              <a:spcAft>
                <a:spcPts val="0"/>
              </a:spcAft>
              <a:buClr>
                <a:schemeClr val="lt1"/>
              </a:buClr>
              <a:buSzPts val="2400"/>
              <a:buNone/>
              <a:defRPr sz="2400" b="1">
                <a:solidFill>
                  <a:schemeClr val="lt1"/>
                </a:solidFill>
              </a:defRPr>
            </a:lvl4pPr>
            <a:lvl5pPr lvl="4" algn="ctr" rtl="0">
              <a:spcBef>
                <a:spcPts val="0"/>
              </a:spcBef>
              <a:spcAft>
                <a:spcPts val="0"/>
              </a:spcAft>
              <a:buClr>
                <a:schemeClr val="lt1"/>
              </a:buClr>
              <a:buSzPts val="2400"/>
              <a:buNone/>
              <a:defRPr sz="2400" b="1">
                <a:solidFill>
                  <a:schemeClr val="lt1"/>
                </a:solidFill>
              </a:defRPr>
            </a:lvl5pPr>
            <a:lvl6pPr lvl="5" algn="ctr" rtl="0">
              <a:spcBef>
                <a:spcPts val="0"/>
              </a:spcBef>
              <a:spcAft>
                <a:spcPts val="0"/>
              </a:spcAft>
              <a:buClr>
                <a:schemeClr val="lt1"/>
              </a:buClr>
              <a:buSzPts val="2400"/>
              <a:buNone/>
              <a:defRPr sz="2400" b="1">
                <a:solidFill>
                  <a:schemeClr val="lt1"/>
                </a:solidFill>
              </a:defRPr>
            </a:lvl6pPr>
            <a:lvl7pPr lvl="6" algn="ctr" rtl="0">
              <a:spcBef>
                <a:spcPts val="0"/>
              </a:spcBef>
              <a:spcAft>
                <a:spcPts val="0"/>
              </a:spcAft>
              <a:buClr>
                <a:schemeClr val="lt1"/>
              </a:buClr>
              <a:buSzPts val="2400"/>
              <a:buNone/>
              <a:defRPr sz="2400" b="1">
                <a:solidFill>
                  <a:schemeClr val="lt1"/>
                </a:solidFill>
              </a:defRPr>
            </a:lvl7pPr>
            <a:lvl8pPr lvl="7" algn="ctr" rtl="0">
              <a:spcBef>
                <a:spcPts val="0"/>
              </a:spcBef>
              <a:spcAft>
                <a:spcPts val="0"/>
              </a:spcAft>
              <a:buClr>
                <a:schemeClr val="lt1"/>
              </a:buClr>
              <a:buSzPts val="2400"/>
              <a:buNone/>
              <a:defRPr sz="2400" b="1">
                <a:solidFill>
                  <a:schemeClr val="lt1"/>
                </a:solidFill>
              </a:defRPr>
            </a:lvl8pPr>
            <a:lvl9pPr lvl="8" algn="ctr" rtl="0">
              <a:spcBef>
                <a:spcPts val="0"/>
              </a:spcBef>
              <a:spcAft>
                <a:spcPts val="0"/>
              </a:spcAft>
              <a:buClr>
                <a:schemeClr val="lt1"/>
              </a:buClr>
              <a:buSzPts val="2400"/>
              <a:buNone/>
              <a:defRPr sz="2400" b="1">
                <a:solidFill>
                  <a:schemeClr val="lt1"/>
                </a:solidFill>
              </a:defRPr>
            </a:lvl9pPr>
          </a:lstStyle>
          <a:p>
            <a:endParaRPr/>
          </a:p>
        </p:txBody>
      </p:sp>
      <p:sp>
        <p:nvSpPr>
          <p:cNvPr id="19" name="Google Shape;19;p3"/>
          <p:cNvSpPr/>
          <p:nvPr/>
        </p:nvSpPr>
        <p:spPr>
          <a:xfrm>
            <a:off x="3047704" y="3992850"/>
            <a:ext cx="3047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a:off x="6096271" y="3992850"/>
            <a:ext cx="3047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a:off x="1" y="3992850"/>
            <a:ext cx="3047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txBox="1">
            <a:spLocks noGrp="1"/>
          </p:cNvSpPr>
          <p:nvPr>
            <p:ph type="sldNum" idx="12"/>
          </p:nvPr>
        </p:nvSpPr>
        <p:spPr>
          <a:xfrm>
            <a:off x="-125" y="4830281"/>
            <a:ext cx="9144000" cy="3135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23"/>
        <p:cNvGrpSpPr/>
        <p:nvPr/>
      </p:nvGrpSpPr>
      <p:grpSpPr>
        <a:xfrm>
          <a:off x="0" y="0"/>
          <a:ext cx="0" cy="0"/>
          <a:chOff x="0" y="0"/>
          <a:chExt cx="0" cy="0"/>
        </a:xfrm>
      </p:grpSpPr>
      <p:sp>
        <p:nvSpPr>
          <p:cNvPr id="24" name="Google Shape;24;p4"/>
          <p:cNvSpPr txBox="1">
            <a:spLocks noGrp="1"/>
          </p:cNvSpPr>
          <p:nvPr>
            <p:ph type="body" idx="1"/>
          </p:nvPr>
        </p:nvSpPr>
        <p:spPr>
          <a:xfrm>
            <a:off x="1710425" y="2161800"/>
            <a:ext cx="5723700" cy="819900"/>
          </a:xfrm>
          <a:prstGeom prst="rect">
            <a:avLst/>
          </a:prstGeom>
        </p:spPr>
        <p:txBody>
          <a:bodyPr spcFirstLastPara="1" wrap="square" lIns="91425" tIns="91425" rIns="91425" bIns="91425" anchor="t" anchorCtr="0">
            <a:noAutofit/>
          </a:bodyPr>
          <a:lstStyle>
            <a:lvl1pPr marL="457200" lvl="0" indent="-381000" algn="ctr" rtl="0">
              <a:spcBef>
                <a:spcPts val="600"/>
              </a:spcBef>
              <a:spcAft>
                <a:spcPts val="0"/>
              </a:spcAft>
              <a:buSzPts val="2400"/>
              <a:buChar char="▷"/>
              <a:defRPr i="1"/>
            </a:lvl1pPr>
            <a:lvl2pPr marL="914400" lvl="1" indent="-381000" algn="ctr" rtl="0">
              <a:spcBef>
                <a:spcPts val="0"/>
              </a:spcBef>
              <a:spcAft>
                <a:spcPts val="0"/>
              </a:spcAft>
              <a:buSzPts val="2400"/>
              <a:buChar char="○"/>
              <a:defRPr i="1"/>
            </a:lvl2pPr>
            <a:lvl3pPr marL="1371600" lvl="2" indent="-381000" algn="ctr" rtl="0">
              <a:spcBef>
                <a:spcPts val="0"/>
              </a:spcBef>
              <a:spcAft>
                <a:spcPts val="0"/>
              </a:spcAft>
              <a:buSzPts val="2400"/>
              <a:buChar char="■"/>
              <a:defRPr i="1"/>
            </a:lvl3pPr>
            <a:lvl4pPr marL="1828800" lvl="3" indent="-381000" algn="ctr" rtl="0">
              <a:spcBef>
                <a:spcPts val="0"/>
              </a:spcBef>
              <a:spcAft>
                <a:spcPts val="0"/>
              </a:spcAft>
              <a:buSzPts val="2400"/>
              <a:buChar char="●"/>
              <a:defRPr i="1"/>
            </a:lvl4pPr>
            <a:lvl5pPr marL="2286000" lvl="4" indent="-381000" algn="ctr" rtl="0">
              <a:spcBef>
                <a:spcPts val="0"/>
              </a:spcBef>
              <a:spcAft>
                <a:spcPts val="0"/>
              </a:spcAft>
              <a:buSzPts val="2400"/>
              <a:buChar char="○"/>
              <a:defRPr i="1"/>
            </a:lvl5pPr>
            <a:lvl6pPr marL="2743200" lvl="5" indent="-381000" algn="ctr" rtl="0">
              <a:spcBef>
                <a:spcPts val="0"/>
              </a:spcBef>
              <a:spcAft>
                <a:spcPts val="0"/>
              </a:spcAft>
              <a:buSzPts val="2400"/>
              <a:buChar char="■"/>
              <a:defRPr i="1"/>
            </a:lvl6pPr>
            <a:lvl7pPr marL="3200400" lvl="6" indent="-381000" algn="ctr" rtl="0">
              <a:spcBef>
                <a:spcPts val="0"/>
              </a:spcBef>
              <a:spcAft>
                <a:spcPts val="0"/>
              </a:spcAft>
              <a:buSzPts val="2400"/>
              <a:buChar char="●"/>
              <a:defRPr i="1"/>
            </a:lvl7pPr>
            <a:lvl8pPr marL="3657600" lvl="7" indent="-381000" algn="ctr" rtl="0">
              <a:spcBef>
                <a:spcPts val="0"/>
              </a:spcBef>
              <a:spcAft>
                <a:spcPts val="0"/>
              </a:spcAft>
              <a:buSzPts val="2400"/>
              <a:buChar char="○"/>
              <a:defRPr i="1"/>
            </a:lvl8pPr>
            <a:lvl9pPr marL="4114800" lvl="8" indent="-381000" algn="ctr">
              <a:spcBef>
                <a:spcPts val="0"/>
              </a:spcBef>
              <a:spcAft>
                <a:spcPts val="0"/>
              </a:spcAft>
              <a:buSzPts val="2400"/>
              <a:buChar char="■"/>
              <a:defRPr i="1"/>
            </a:lvl9pPr>
          </a:lstStyle>
          <a:p>
            <a:endParaRPr/>
          </a:p>
        </p:txBody>
      </p:sp>
      <p:sp>
        <p:nvSpPr>
          <p:cNvPr id="25" name="Google Shape;25;p4"/>
          <p:cNvSpPr txBox="1"/>
          <p:nvPr/>
        </p:nvSpPr>
        <p:spPr>
          <a:xfrm>
            <a:off x="3593400" y="1181419"/>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600" b="1">
                <a:solidFill>
                  <a:schemeClr val="accent6"/>
                </a:solidFill>
              </a:rPr>
              <a:t>“</a:t>
            </a:r>
            <a:endParaRPr sz="9600" b="1">
              <a:solidFill>
                <a:schemeClr val="accent6"/>
              </a:solidFill>
            </a:endParaRPr>
          </a:p>
        </p:txBody>
      </p:sp>
      <p:sp>
        <p:nvSpPr>
          <p:cNvPr id="26" name="Google Shape;26;p4"/>
          <p:cNvSpPr/>
          <p:nvPr/>
        </p:nvSpPr>
        <p:spPr>
          <a:xfrm>
            <a:off x="5723283" y="1599675"/>
            <a:ext cx="17103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a:off x="7434177" y="1599675"/>
            <a:ext cx="17103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4"/>
          <p:cNvSpPr/>
          <p:nvPr/>
        </p:nvSpPr>
        <p:spPr>
          <a:xfrm>
            <a:off x="0" y="1599675"/>
            <a:ext cx="17103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4"/>
          <p:cNvSpPr/>
          <p:nvPr/>
        </p:nvSpPr>
        <p:spPr>
          <a:xfrm>
            <a:off x="1710425" y="1599675"/>
            <a:ext cx="17103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4"/>
          <p:cNvSpPr txBox="1">
            <a:spLocks noGrp="1"/>
          </p:cNvSpPr>
          <p:nvPr>
            <p:ph type="sldNum" idx="12"/>
          </p:nvPr>
        </p:nvSpPr>
        <p:spPr>
          <a:xfrm>
            <a:off x="-125" y="4830281"/>
            <a:ext cx="9144000" cy="3135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3" name="Google Shape;33;p5"/>
          <p:cNvSpPr txBox="1">
            <a:spLocks noGrp="1"/>
          </p:cNvSpPr>
          <p:nvPr>
            <p:ph type="body" idx="1"/>
          </p:nvPr>
        </p:nvSpPr>
        <p:spPr>
          <a:xfrm>
            <a:off x="893700" y="1373588"/>
            <a:ext cx="6462600" cy="35523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Clr>
                <a:schemeClr val="accent6"/>
              </a:buClr>
              <a:buSzPts val="1800"/>
              <a:buChar char="▷"/>
              <a:defRPr>
                <a:solidFill>
                  <a:schemeClr val="dk1"/>
                </a:solidFill>
              </a:defRPr>
            </a:lvl1pPr>
            <a:lvl2pPr marL="914400" lvl="1" indent="-381000">
              <a:spcBef>
                <a:spcPts val="0"/>
              </a:spcBef>
              <a:spcAft>
                <a:spcPts val="0"/>
              </a:spcAft>
              <a:buClr>
                <a:schemeClr val="dk1"/>
              </a:buClr>
              <a:buSzPts val="2400"/>
              <a:buChar char="○"/>
              <a:defRPr>
                <a:solidFill>
                  <a:schemeClr val="dk1"/>
                </a:solidFill>
              </a:defRPr>
            </a:lvl2pPr>
            <a:lvl3pPr marL="1371600" lvl="2" indent="-381000">
              <a:spcBef>
                <a:spcPts val="0"/>
              </a:spcBef>
              <a:spcAft>
                <a:spcPts val="0"/>
              </a:spcAft>
              <a:buClr>
                <a:schemeClr val="dk1"/>
              </a:buClr>
              <a:buSzPts val="2400"/>
              <a:buChar char="■"/>
              <a:defRPr>
                <a:solidFill>
                  <a:schemeClr val="dk1"/>
                </a:solidFill>
              </a:defRPr>
            </a:lvl3pPr>
            <a:lvl4pPr marL="1828800" lvl="3" indent="-381000">
              <a:spcBef>
                <a:spcPts val="0"/>
              </a:spcBef>
              <a:spcAft>
                <a:spcPts val="0"/>
              </a:spcAft>
              <a:buClr>
                <a:schemeClr val="dk1"/>
              </a:buClr>
              <a:buSzPts val="2400"/>
              <a:buChar char="●"/>
              <a:defRPr>
                <a:solidFill>
                  <a:schemeClr val="dk1"/>
                </a:solidFill>
              </a:defRPr>
            </a:lvl4pPr>
            <a:lvl5pPr marL="2286000" lvl="4" indent="-381000">
              <a:spcBef>
                <a:spcPts val="0"/>
              </a:spcBef>
              <a:spcAft>
                <a:spcPts val="0"/>
              </a:spcAft>
              <a:buClr>
                <a:schemeClr val="dk1"/>
              </a:buClr>
              <a:buSzPts val="2400"/>
              <a:buChar char="○"/>
              <a:defRPr>
                <a:solidFill>
                  <a:schemeClr val="dk1"/>
                </a:solidFill>
              </a:defRPr>
            </a:lvl5pPr>
            <a:lvl6pPr marL="2743200" lvl="5" indent="-381000">
              <a:spcBef>
                <a:spcPts val="0"/>
              </a:spcBef>
              <a:spcAft>
                <a:spcPts val="0"/>
              </a:spcAft>
              <a:buClr>
                <a:schemeClr val="dk1"/>
              </a:buClr>
              <a:buSzPts val="2400"/>
              <a:buChar char="■"/>
              <a:defRPr>
                <a:solidFill>
                  <a:schemeClr val="dk1"/>
                </a:solidFill>
              </a:defRPr>
            </a:lvl6pPr>
            <a:lvl7pPr marL="3200400" lvl="6" indent="-381000">
              <a:spcBef>
                <a:spcPts val="0"/>
              </a:spcBef>
              <a:spcAft>
                <a:spcPts val="0"/>
              </a:spcAft>
              <a:buClr>
                <a:schemeClr val="dk1"/>
              </a:buClr>
              <a:buSzPts val="2400"/>
              <a:buChar char="●"/>
              <a:defRPr>
                <a:solidFill>
                  <a:schemeClr val="dk1"/>
                </a:solidFill>
              </a:defRPr>
            </a:lvl7pPr>
            <a:lvl8pPr marL="3657600" lvl="7" indent="-381000">
              <a:spcBef>
                <a:spcPts val="0"/>
              </a:spcBef>
              <a:spcAft>
                <a:spcPts val="0"/>
              </a:spcAft>
              <a:buClr>
                <a:schemeClr val="dk1"/>
              </a:buClr>
              <a:buSzPts val="2400"/>
              <a:buChar char="○"/>
              <a:defRPr>
                <a:solidFill>
                  <a:schemeClr val="dk1"/>
                </a:solidFill>
              </a:defRPr>
            </a:lvl8pPr>
            <a:lvl9pPr marL="4114800" lvl="8" indent="-381000">
              <a:spcBef>
                <a:spcPts val="0"/>
              </a:spcBef>
              <a:spcAft>
                <a:spcPts val="0"/>
              </a:spcAft>
              <a:buClr>
                <a:schemeClr val="dk1"/>
              </a:buClr>
              <a:buSzPts val="2400"/>
              <a:buChar char="■"/>
              <a:defRPr>
                <a:solidFill>
                  <a:schemeClr val="dk1"/>
                </a:solidFill>
              </a:defRPr>
            </a:lvl9pPr>
          </a:lstStyle>
          <a:p>
            <a:endParaRPr/>
          </a:p>
        </p:txBody>
      </p:sp>
      <p:sp>
        <p:nvSpPr>
          <p:cNvPr id="34" name="Google Shape;34;p5"/>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5"/>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5"/>
          <p:cNvSpPr/>
          <p:nvPr/>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5"/>
          <p:cNvSpPr/>
          <p:nvPr/>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5"/>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9"/>
        <p:cNvGrpSpPr/>
        <p:nvPr/>
      </p:nvGrpSpPr>
      <p:grpSpPr>
        <a:xfrm>
          <a:off x="0" y="0"/>
          <a:ext cx="0" cy="0"/>
          <a:chOff x="0" y="0"/>
          <a:chExt cx="0" cy="0"/>
        </a:xfrm>
      </p:grpSpPr>
      <p:sp>
        <p:nvSpPr>
          <p:cNvPr id="40" name="Google Shape;40;p6"/>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6"/>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6"/>
          <p:cNvSpPr/>
          <p:nvPr/>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6"/>
          <p:cNvSpPr/>
          <p:nvPr/>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6"/>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45" name="Google Shape;45;p6"/>
          <p:cNvSpPr txBox="1">
            <a:spLocks noGrp="1"/>
          </p:cNvSpPr>
          <p:nvPr>
            <p:ph type="body" idx="1"/>
          </p:nvPr>
        </p:nvSpPr>
        <p:spPr>
          <a:xfrm>
            <a:off x="893625" y="1200150"/>
            <a:ext cx="3136800" cy="37257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46" name="Google Shape;46;p6"/>
          <p:cNvSpPr txBox="1">
            <a:spLocks noGrp="1"/>
          </p:cNvSpPr>
          <p:nvPr>
            <p:ph type="body" idx="2"/>
          </p:nvPr>
        </p:nvSpPr>
        <p:spPr>
          <a:xfrm>
            <a:off x="4219456" y="1200150"/>
            <a:ext cx="3136800" cy="37257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47" name="Google Shape;47;p6"/>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93700" y="358388"/>
            <a:ext cx="6462600" cy="8574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1pPr>
            <a:lvl2pPr lvl="1">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2pPr>
            <a:lvl3pPr lvl="2">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3pPr>
            <a:lvl4pPr lvl="3">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4pPr>
            <a:lvl5pPr lvl="4">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5pPr>
            <a:lvl6pPr lvl="5">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6pPr>
            <a:lvl7pPr lvl="6">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7pPr>
            <a:lvl8pPr lvl="7">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8pPr>
            <a:lvl9pPr lvl="8">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893700" y="1373588"/>
            <a:ext cx="6462600" cy="35523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chemeClr val="accent6"/>
              </a:buClr>
              <a:buSzPts val="2400"/>
              <a:buFont typeface="Lato"/>
              <a:buChar char="▷"/>
              <a:defRPr sz="2400">
                <a:solidFill>
                  <a:schemeClr val="dk1"/>
                </a:solidFill>
                <a:latin typeface="Lato"/>
                <a:ea typeface="Lato"/>
                <a:cs typeface="Lato"/>
                <a:sym typeface="Lato"/>
              </a:defRPr>
            </a:lvl1pPr>
            <a:lvl2pPr marL="914400" lvl="1"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2pPr>
            <a:lvl3pPr marL="1371600" lvl="2"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3pPr>
            <a:lvl4pPr marL="1828800" lvl="3"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4pPr>
            <a:lvl5pPr marL="2286000" lvl="4"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5pPr>
            <a:lvl6pPr marL="2743200" lvl="5"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6pPr>
            <a:lvl7pPr marL="3200400" lvl="6"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7pPr>
            <a:lvl8pPr marL="3657600" lvl="7"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8pPr>
            <a:lvl9pPr marL="4114800" lvl="8"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80575" y="4696933"/>
            <a:ext cx="548700" cy="313500"/>
          </a:xfrm>
          <a:prstGeom prst="rect">
            <a:avLst/>
          </a:prstGeom>
          <a:noFill/>
          <a:ln>
            <a:noFill/>
          </a:ln>
        </p:spPr>
        <p:txBody>
          <a:bodyPr spcFirstLastPara="1" wrap="square" lIns="91425" tIns="91425" rIns="91425" bIns="91425" anchor="t" anchorCtr="0">
            <a:noAutofit/>
          </a:bodyPr>
          <a:lstStyle>
            <a:lvl1pPr lvl="0" algn="r">
              <a:buNone/>
              <a:defRPr sz="1300">
                <a:solidFill>
                  <a:schemeClr val="accent6"/>
                </a:solidFill>
                <a:latin typeface="Lato"/>
                <a:ea typeface="Lato"/>
                <a:cs typeface="Lato"/>
                <a:sym typeface="Lato"/>
              </a:defRPr>
            </a:lvl1pPr>
            <a:lvl2pPr lvl="1" algn="r">
              <a:buNone/>
              <a:defRPr sz="1300">
                <a:solidFill>
                  <a:schemeClr val="accent6"/>
                </a:solidFill>
                <a:latin typeface="Lato"/>
                <a:ea typeface="Lato"/>
                <a:cs typeface="Lato"/>
                <a:sym typeface="Lato"/>
              </a:defRPr>
            </a:lvl2pPr>
            <a:lvl3pPr lvl="2" algn="r">
              <a:buNone/>
              <a:defRPr sz="1300">
                <a:solidFill>
                  <a:schemeClr val="accent6"/>
                </a:solidFill>
                <a:latin typeface="Lato"/>
                <a:ea typeface="Lato"/>
                <a:cs typeface="Lato"/>
                <a:sym typeface="Lato"/>
              </a:defRPr>
            </a:lvl3pPr>
            <a:lvl4pPr lvl="3" algn="r">
              <a:buNone/>
              <a:defRPr sz="1300">
                <a:solidFill>
                  <a:schemeClr val="accent6"/>
                </a:solidFill>
                <a:latin typeface="Lato"/>
                <a:ea typeface="Lato"/>
                <a:cs typeface="Lato"/>
                <a:sym typeface="Lato"/>
              </a:defRPr>
            </a:lvl4pPr>
            <a:lvl5pPr lvl="4" algn="r">
              <a:buNone/>
              <a:defRPr sz="1300">
                <a:solidFill>
                  <a:schemeClr val="accent6"/>
                </a:solidFill>
                <a:latin typeface="Lato"/>
                <a:ea typeface="Lato"/>
                <a:cs typeface="Lato"/>
                <a:sym typeface="Lato"/>
              </a:defRPr>
            </a:lvl5pPr>
            <a:lvl6pPr lvl="5" algn="r">
              <a:buNone/>
              <a:defRPr sz="1300">
                <a:solidFill>
                  <a:schemeClr val="accent6"/>
                </a:solidFill>
                <a:latin typeface="Lato"/>
                <a:ea typeface="Lato"/>
                <a:cs typeface="Lato"/>
                <a:sym typeface="Lato"/>
              </a:defRPr>
            </a:lvl6pPr>
            <a:lvl7pPr lvl="6" algn="r">
              <a:buNone/>
              <a:defRPr sz="1300">
                <a:solidFill>
                  <a:schemeClr val="accent6"/>
                </a:solidFill>
                <a:latin typeface="Lato"/>
                <a:ea typeface="Lato"/>
                <a:cs typeface="Lato"/>
                <a:sym typeface="Lato"/>
              </a:defRPr>
            </a:lvl7pPr>
            <a:lvl8pPr lvl="7" algn="r">
              <a:buNone/>
              <a:defRPr sz="1300">
                <a:solidFill>
                  <a:schemeClr val="accent6"/>
                </a:solidFill>
                <a:latin typeface="Lato"/>
                <a:ea typeface="Lato"/>
                <a:cs typeface="Lato"/>
                <a:sym typeface="Lato"/>
              </a:defRPr>
            </a:lvl8pPr>
            <a:lvl9pPr lvl="8" algn="r">
              <a:buNone/>
              <a:defRPr sz="1300">
                <a:solidFill>
                  <a:schemeClr val="accent6"/>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www.onlinewritingcenters.org/scholarship/cecil-lemkin-etal-2021/"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hyperlink" Target="https://wac.colostate.edu/docs/books/owi/chapter5.pdf" TargetMode="External"/><Relationship Id="rId5" Type="http://schemas.openxmlformats.org/officeDocument/2006/relationships/hyperlink" Target="https://cwcaaccr.com/2022/02/03/multimodal-design-support-in-the-writing-centre/?amp=1" TargetMode="External"/><Relationship Id="rId4" Type="http://schemas.openxmlformats.org/officeDocument/2006/relationships/hyperlink" Target="https://southeasternwritingcenter.wildapricot.org/resources/SD_Archive/articles/24_1/SDC_24_1_Spring_2020-Cheatle.pdf"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wlnjournal.org/archives/v45/45.3-4.pdf"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hyperlink" Target="https://kairos.technorhetoric.net/25.2/praxis/stewart/index.html" TargetMode="External"/><Relationship Id="rId4" Type="http://schemas.openxmlformats.org/officeDocument/2006/relationships/hyperlink" Target="https://files.eric.ed.gov/fulltext/EJ1307828.pdf"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files.eric.ed.gov/fulltext/EJ1307828.pdf"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www.onlinewritingcenters.org/2023-conference/thurs-sync/"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2"/>
          <p:cNvSpPr txBox="1">
            <a:spLocks noGrp="1"/>
          </p:cNvSpPr>
          <p:nvPr>
            <p:ph type="ctrTitle"/>
          </p:nvPr>
        </p:nvSpPr>
        <p:spPr>
          <a:xfrm>
            <a:off x="349857" y="599885"/>
            <a:ext cx="8366303" cy="1971865"/>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400" b="1" dirty="0"/>
              <a:t>Ready, Set, Go? </a:t>
            </a:r>
            <a:endParaRPr sz="3400" b="1" dirty="0"/>
          </a:p>
          <a:p>
            <a:pPr marL="0" lvl="0" indent="0" algn="ctr" rtl="0">
              <a:spcBef>
                <a:spcPts val="0"/>
              </a:spcBef>
              <a:spcAft>
                <a:spcPts val="0"/>
              </a:spcAft>
              <a:buNone/>
            </a:pPr>
            <a:r>
              <a:rPr lang="en" sz="3400" b="1" dirty="0"/>
              <a:t>An Administrative Approach to Supporting Multimodal Tutoring Online</a:t>
            </a:r>
            <a:endParaRPr sz="3400" b="1" dirty="0"/>
          </a:p>
        </p:txBody>
      </p:sp>
      <p:sp>
        <p:nvSpPr>
          <p:cNvPr id="89" name="Google Shape;89;p12"/>
          <p:cNvSpPr txBox="1">
            <a:spLocks noGrp="1"/>
          </p:cNvSpPr>
          <p:nvPr>
            <p:ph type="subTitle" idx="1"/>
          </p:nvPr>
        </p:nvSpPr>
        <p:spPr>
          <a:xfrm>
            <a:off x="685800" y="2840053"/>
            <a:ext cx="7772400" cy="78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Julie Johnson Archer, Bethany Bibb, &amp; Allie Johnston</a:t>
            </a:r>
            <a:endParaRPr dirty="0"/>
          </a:p>
        </p:txBody>
      </p:sp>
      <p:sp>
        <p:nvSpPr>
          <p:cNvPr id="90" name="Google Shape;90;p12"/>
          <p:cNvSpPr txBox="1">
            <a:spLocks noGrp="1"/>
          </p:cNvSpPr>
          <p:nvPr>
            <p:ph type="sldNum" idx="12"/>
          </p:nvPr>
        </p:nvSpPr>
        <p:spPr>
          <a:xfrm>
            <a:off x="0" y="4754780"/>
            <a:ext cx="91440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solidFill>
                  <a:srgbClr val="000000"/>
                </a:solidFill>
              </a:rPr>
              <a:pPr marL="0" lvl="0" indent="0" algn="r" rtl="0">
                <a:spcBef>
                  <a:spcPts val="0"/>
                </a:spcBef>
                <a:spcAft>
                  <a:spcPts val="0"/>
                </a:spcAft>
                <a:buNone/>
              </a:pPr>
              <a:t>1</a:t>
            </a:fld>
            <a:endParaRPr dirty="0">
              <a:solidFill>
                <a:srgbClr val="0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9"/>
          <p:cNvSpPr txBox="1">
            <a:spLocks noGrp="1"/>
          </p:cNvSpPr>
          <p:nvPr>
            <p:ph type="ctrTitle"/>
          </p:nvPr>
        </p:nvSpPr>
        <p:spPr>
          <a:xfrm>
            <a:off x="722425" y="4155572"/>
            <a:ext cx="7772400" cy="674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400" b="1" dirty="0">
                <a:solidFill>
                  <a:schemeClr val="accent5"/>
                </a:solidFill>
              </a:rPr>
              <a:t>Tutor Readiness: Technology Skills</a:t>
            </a:r>
            <a:endParaRPr sz="3400" b="1" dirty="0">
              <a:solidFill>
                <a:schemeClr val="accent5"/>
              </a:solidFill>
            </a:endParaRPr>
          </a:p>
        </p:txBody>
      </p:sp>
      <p:pic>
        <p:nvPicPr>
          <p:cNvPr id="137" name="Google Shape;137;p19" descr="Wordcloud of common multimodal texts like &quot;presentations,&quot; &quot;videos,&quot; &quot;infographics,&quot; and more."/>
          <p:cNvPicPr preferRelativeResize="0"/>
          <p:nvPr/>
        </p:nvPicPr>
        <p:blipFill rotWithShape="1">
          <a:blip r:embed="rId3">
            <a:alphaModFix/>
          </a:blip>
          <a:srcRect l="16368" t="19001" r="16300" b="27699"/>
          <a:stretch/>
        </p:blipFill>
        <p:spPr>
          <a:xfrm>
            <a:off x="275075" y="219625"/>
            <a:ext cx="8593848" cy="3584448"/>
          </a:xfrm>
          <a:prstGeom prst="rect">
            <a:avLst/>
          </a:prstGeom>
          <a:noFill/>
          <a:ln>
            <a:noFill/>
          </a:ln>
        </p:spPr>
      </p:pic>
      <p:sp>
        <p:nvSpPr>
          <p:cNvPr id="138" name="Google Shape;138;p19"/>
          <p:cNvSpPr txBox="1"/>
          <p:nvPr/>
        </p:nvSpPr>
        <p:spPr>
          <a:xfrm>
            <a:off x="6003800" y="3496125"/>
            <a:ext cx="2865000" cy="400200"/>
          </a:xfrm>
          <a:prstGeom prst="rect">
            <a:avLst/>
          </a:prstGeom>
          <a:noFill/>
          <a:ln>
            <a:noFill/>
          </a:ln>
        </p:spPr>
        <p:txBody>
          <a:bodyPr spcFirstLastPara="1" wrap="square" lIns="91440" tIns="91425" rIns="91425" bIns="91425" anchor="t" anchorCtr="0">
            <a:spAutoFit/>
          </a:bodyPr>
          <a:lstStyle/>
          <a:p>
            <a:pPr marL="0" lvl="0" indent="0" algn="l" rtl="0">
              <a:spcBef>
                <a:spcPts val="0"/>
              </a:spcBef>
              <a:spcAft>
                <a:spcPts val="0"/>
              </a:spcAft>
              <a:buNone/>
            </a:pPr>
            <a:r>
              <a:rPr lang="en">
                <a:solidFill>
                  <a:schemeClr val="accent5"/>
                </a:solidFill>
                <a:latin typeface="Lato"/>
                <a:ea typeface="Lato"/>
                <a:cs typeface="Lato"/>
                <a:sym typeface="Lato"/>
              </a:rPr>
              <a:t>Image credit: Julie Johnson Archer</a:t>
            </a:r>
            <a:endParaRPr>
              <a:solidFill>
                <a:schemeClr val="accent5"/>
              </a:solidFill>
              <a:latin typeface="Lato"/>
              <a:ea typeface="Lato"/>
              <a:cs typeface="Lato"/>
              <a:sym typeface="Lato"/>
            </a:endParaRPr>
          </a:p>
        </p:txBody>
      </p:sp>
      <p:sp>
        <p:nvSpPr>
          <p:cNvPr id="136" name="Google Shape;136;p19"/>
          <p:cNvSpPr txBox="1">
            <a:spLocks noGrp="1"/>
          </p:cNvSpPr>
          <p:nvPr>
            <p:ph type="sldNum" idx="12"/>
          </p:nvPr>
        </p:nvSpPr>
        <p:spPr>
          <a:xfrm>
            <a:off x="0" y="4673522"/>
            <a:ext cx="91440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solidFill>
                  <a:srgbClr val="000000"/>
                </a:solidFill>
              </a:rPr>
              <a:pPr marL="0" lvl="0" indent="0" algn="r" rtl="0">
                <a:spcBef>
                  <a:spcPts val="0"/>
                </a:spcBef>
                <a:spcAft>
                  <a:spcPts val="0"/>
                </a:spcAft>
                <a:buNone/>
              </a:pPr>
              <a:t>10</a:t>
            </a:fld>
            <a:endParaRPr dirty="0">
              <a:solidFill>
                <a:srgbClr val="0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3" name="Title 2">
            <a:extLst>
              <a:ext uri="{FF2B5EF4-FFF2-40B4-BE49-F238E27FC236}">
                <a16:creationId xmlns:a16="http://schemas.microsoft.com/office/drawing/2014/main" id="{962B6DE2-2226-A5A5-F22F-FAF10718B8D2}"/>
              </a:ext>
            </a:extLst>
          </p:cNvPr>
          <p:cNvSpPr>
            <a:spLocks noGrp="1"/>
          </p:cNvSpPr>
          <p:nvPr>
            <p:ph type="title" idx="4294967295"/>
          </p:nvPr>
        </p:nvSpPr>
        <p:spPr/>
        <p:txBody>
          <a:bodyPr/>
          <a:lstStyle/>
          <a:p>
            <a:r>
              <a:rPr lang="en-US" b="1" dirty="0">
                <a:solidFill>
                  <a:srgbClr val="000000"/>
                </a:solidFill>
              </a:rPr>
              <a:t>Writing</a:t>
            </a:r>
            <a:r>
              <a:rPr lang="en-US" b="1" baseline="0" dirty="0">
                <a:solidFill>
                  <a:srgbClr val="000000"/>
                </a:solidFill>
              </a:rPr>
              <a:t> Center Training</a:t>
            </a:r>
            <a:endParaRPr lang="en-US" b="1" dirty="0">
              <a:solidFill>
                <a:srgbClr val="000000"/>
              </a:solidFill>
            </a:endParaRPr>
          </a:p>
        </p:txBody>
      </p:sp>
      <p:sp>
        <p:nvSpPr>
          <p:cNvPr id="143" name="Google Shape;143;p20"/>
          <p:cNvSpPr txBox="1">
            <a:spLocks noGrp="1"/>
          </p:cNvSpPr>
          <p:nvPr>
            <p:ph type="body" idx="1"/>
          </p:nvPr>
        </p:nvSpPr>
        <p:spPr>
          <a:xfrm>
            <a:off x="915625" y="2008052"/>
            <a:ext cx="7312500" cy="8199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dirty="0">
                <a:solidFill>
                  <a:srgbClr val="000000"/>
                </a:solidFill>
              </a:rPr>
              <a:t>"There is no substitute for writing center training for multimodal composition. While other forms of training are beneficial, including workshops and English classes, they are not as effective . . . Writing centers should consider how they can incorporate multimodal training into orientations, continued training, writing center classes, and more" (</a:t>
            </a:r>
            <a:r>
              <a:rPr lang="en" dirty="0" err="1">
                <a:solidFill>
                  <a:srgbClr val="000000"/>
                </a:solidFill>
              </a:rPr>
              <a:t>Cheatle</a:t>
            </a:r>
            <a:r>
              <a:rPr lang="en" dirty="0">
                <a:solidFill>
                  <a:srgbClr val="000000"/>
                </a:solidFill>
              </a:rPr>
              <a:t>, 2020, p. 26).</a:t>
            </a:r>
            <a:endParaRPr dirty="0">
              <a:solidFill>
                <a:srgbClr val="000000"/>
              </a:solidFill>
            </a:endParaRPr>
          </a:p>
        </p:txBody>
      </p:sp>
      <p:sp>
        <p:nvSpPr>
          <p:cNvPr id="144" name="Google Shape;144;p20"/>
          <p:cNvSpPr txBox="1">
            <a:spLocks noGrp="1"/>
          </p:cNvSpPr>
          <p:nvPr>
            <p:ph type="sldNum" idx="12"/>
          </p:nvPr>
        </p:nvSpPr>
        <p:spPr>
          <a:xfrm>
            <a:off x="-125" y="4757453"/>
            <a:ext cx="91440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solidFill>
                  <a:srgbClr val="000000"/>
                </a:solidFill>
              </a:rPr>
              <a:pPr marL="0" lvl="0" indent="0" algn="r" rtl="0">
                <a:spcBef>
                  <a:spcPts val="0"/>
                </a:spcBef>
                <a:spcAft>
                  <a:spcPts val="0"/>
                </a:spcAft>
                <a:buNone/>
              </a:pPr>
              <a:t>11</a:t>
            </a:fld>
            <a:endParaRPr dirty="0">
              <a:solidFill>
                <a:srgbClr val="0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1"/>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dirty="0">
                <a:solidFill>
                  <a:srgbClr val="000000"/>
                </a:solidFill>
              </a:rPr>
              <a:t>Tech savvy or not…</a:t>
            </a:r>
            <a:endParaRPr b="1" dirty="0">
              <a:solidFill>
                <a:srgbClr val="000000"/>
              </a:solidFill>
            </a:endParaRPr>
          </a:p>
        </p:txBody>
      </p:sp>
      <p:sp>
        <p:nvSpPr>
          <p:cNvPr id="150" name="Google Shape;150;p21"/>
          <p:cNvSpPr txBox="1">
            <a:spLocks noGrp="1"/>
          </p:cNvSpPr>
          <p:nvPr>
            <p:ph type="body" idx="1"/>
          </p:nvPr>
        </p:nvSpPr>
        <p:spPr>
          <a:xfrm>
            <a:off x="893700" y="1373600"/>
            <a:ext cx="6894900" cy="35523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sz="2000" dirty="0">
                <a:solidFill>
                  <a:srgbClr val="000000"/>
                </a:solidFill>
              </a:rPr>
              <a:t>What technical training do tutors need to be ready for multimodal tutoring online?</a:t>
            </a:r>
          </a:p>
          <a:p>
            <a:pPr marL="457200" lvl="0" indent="-355600" algn="l" rtl="0">
              <a:spcBef>
                <a:spcPts val="600"/>
              </a:spcBef>
              <a:spcAft>
                <a:spcPts val="0"/>
              </a:spcAft>
              <a:buSzPts val="2000"/>
              <a:buChar char="▷"/>
            </a:pPr>
            <a:r>
              <a:rPr lang="en" sz="2000" dirty="0">
                <a:solidFill>
                  <a:srgbClr val="000000"/>
                </a:solidFill>
              </a:rPr>
              <a:t>Suggestions: </a:t>
            </a:r>
            <a:endParaRPr sz="2000" dirty="0">
              <a:solidFill>
                <a:srgbClr val="000000"/>
              </a:solidFill>
            </a:endParaRPr>
          </a:p>
          <a:p>
            <a:pPr marL="914400" lvl="1" indent="-317500" algn="l" rtl="0">
              <a:spcBef>
                <a:spcPts val="0"/>
              </a:spcBef>
              <a:spcAft>
                <a:spcPts val="0"/>
              </a:spcAft>
              <a:buSzPts val="1400"/>
              <a:buChar char="○"/>
            </a:pPr>
            <a:r>
              <a:rPr lang="en" sz="2000" dirty="0">
                <a:solidFill>
                  <a:srgbClr val="000000"/>
                </a:solidFill>
              </a:rPr>
              <a:t>Develop a survey to assess tutors’ technical confidence and skills. Joseph </a:t>
            </a:r>
            <a:r>
              <a:rPr lang="en" sz="2000" dirty="0" err="1">
                <a:solidFill>
                  <a:srgbClr val="000000"/>
                </a:solidFill>
              </a:rPr>
              <a:t>Cheatle’s</a:t>
            </a:r>
            <a:r>
              <a:rPr lang="en" sz="2000" dirty="0">
                <a:solidFill>
                  <a:srgbClr val="000000"/>
                </a:solidFill>
              </a:rPr>
              <a:t> (2020) survey is a good place to start!</a:t>
            </a:r>
            <a:endParaRPr sz="2000" dirty="0">
              <a:solidFill>
                <a:srgbClr val="000000"/>
              </a:solidFill>
            </a:endParaRPr>
          </a:p>
          <a:p>
            <a:pPr marL="914400" lvl="1" indent="-317500" algn="l" rtl="0">
              <a:spcBef>
                <a:spcPts val="0"/>
              </a:spcBef>
              <a:spcAft>
                <a:spcPts val="0"/>
              </a:spcAft>
              <a:buSzPts val="1400"/>
              <a:buChar char="○"/>
            </a:pPr>
            <a:r>
              <a:rPr lang="en" sz="2000" dirty="0">
                <a:solidFill>
                  <a:srgbClr val="000000"/>
                </a:solidFill>
              </a:rPr>
              <a:t>Ask tutors to train the staff based on their knowledge (Del Russo &amp; Shapiro, 2019).</a:t>
            </a:r>
            <a:endParaRPr sz="2000" dirty="0">
              <a:solidFill>
                <a:srgbClr val="000000"/>
              </a:solidFill>
            </a:endParaRPr>
          </a:p>
          <a:p>
            <a:pPr marL="0" lvl="0" indent="0" algn="l" rtl="0">
              <a:spcBef>
                <a:spcPts val="600"/>
              </a:spcBef>
              <a:spcAft>
                <a:spcPts val="0"/>
              </a:spcAft>
              <a:buNone/>
            </a:pPr>
            <a:endParaRPr dirty="0"/>
          </a:p>
        </p:txBody>
      </p:sp>
      <p:sp>
        <p:nvSpPr>
          <p:cNvPr id="151" name="Google Shape;151;p21"/>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solidFill>
                  <a:srgbClr val="000000"/>
                </a:solidFill>
              </a:rPr>
              <a:t>12</a:t>
            </a:fld>
            <a:endParaRPr dirty="0">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8" name="Google Shape;158;p22"/>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dirty="0">
                <a:solidFill>
                  <a:srgbClr val="000000"/>
                </a:solidFill>
              </a:rPr>
              <a:t>Tech Considerations</a:t>
            </a:r>
            <a:endParaRPr b="1" dirty="0">
              <a:solidFill>
                <a:srgbClr val="000000"/>
              </a:solidFill>
            </a:endParaRPr>
          </a:p>
        </p:txBody>
      </p:sp>
      <p:sp>
        <p:nvSpPr>
          <p:cNvPr id="156" name="Google Shape;156;p22"/>
          <p:cNvSpPr txBox="1">
            <a:spLocks noGrp="1"/>
          </p:cNvSpPr>
          <p:nvPr>
            <p:ph type="body" idx="1"/>
          </p:nvPr>
        </p:nvSpPr>
        <p:spPr>
          <a:xfrm>
            <a:off x="893625" y="1200150"/>
            <a:ext cx="3136800" cy="37257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1900" dirty="0">
                <a:solidFill>
                  <a:srgbClr val="000000"/>
                </a:solidFill>
              </a:rPr>
              <a:t>Technologies</a:t>
            </a:r>
            <a:endParaRPr sz="1900" dirty="0">
              <a:solidFill>
                <a:srgbClr val="000000"/>
              </a:solidFill>
            </a:endParaRPr>
          </a:p>
          <a:p>
            <a:pPr marL="457200" lvl="0" indent="-349250" algn="l" rtl="0">
              <a:spcBef>
                <a:spcPts val="600"/>
              </a:spcBef>
              <a:spcAft>
                <a:spcPts val="0"/>
              </a:spcAft>
              <a:buSzPts val="1900"/>
              <a:buChar char="▷"/>
            </a:pPr>
            <a:r>
              <a:rPr lang="en" sz="1900" dirty="0">
                <a:solidFill>
                  <a:srgbClr val="000000"/>
                </a:solidFill>
              </a:rPr>
              <a:t>Microsoft Word</a:t>
            </a:r>
            <a:endParaRPr sz="1900" dirty="0">
              <a:solidFill>
                <a:srgbClr val="000000"/>
              </a:solidFill>
            </a:endParaRPr>
          </a:p>
          <a:p>
            <a:pPr marL="457200" lvl="0" indent="-349250" algn="l" rtl="0">
              <a:spcBef>
                <a:spcPts val="0"/>
              </a:spcBef>
              <a:spcAft>
                <a:spcPts val="0"/>
              </a:spcAft>
              <a:buSzPts val="1900"/>
              <a:buChar char="▷"/>
            </a:pPr>
            <a:r>
              <a:rPr lang="en" sz="1900" dirty="0">
                <a:solidFill>
                  <a:srgbClr val="000000"/>
                </a:solidFill>
              </a:rPr>
              <a:t>PowerPoint</a:t>
            </a:r>
            <a:endParaRPr sz="1900" dirty="0">
              <a:solidFill>
                <a:srgbClr val="000000"/>
              </a:solidFill>
            </a:endParaRPr>
          </a:p>
          <a:p>
            <a:pPr marL="457200" lvl="0" indent="-349250" algn="l" rtl="0">
              <a:spcBef>
                <a:spcPts val="0"/>
              </a:spcBef>
              <a:spcAft>
                <a:spcPts val="0"/>
              </a:spcAft>
              <a:buSzPts val="1900"/>
              <a:buChar char="▷"/>
            </a:pPr>
            <a:r>
              <a:rPr lang="en" sz="1900" dirty="0">
                <a:solidFill>
                  <a:srgbClr val="000000"/>
                </a:solidFill>
              </a:rPr>
              <a:t>Google Slides</a:t>
            </a:r>
            <a:endParaRPr sz="1900" dirty="0">
              <a:solidFill>
                <a:srgbClr val="000000"/>
              </a:solidFill>
            </a:endParaRPr>
          </a:p>
          <a:p>
            <a:pPr marL="457200" lvl="0" indent="-349250" algn="l" rtl="0">
              <a:spcBef>
                <a:spcPts val="0"/>
              </a:spcBef>
              <a:spcAft>
                <a:spcPts val="0"/>
              </a:spcAft>
              <a:buSzPts val="1900"/>
              <a:buChar char="▷"/>
            </a:pPr>
            <a:r>
              <a:rPr lang="en" sz="1900" dirty="0">
                <a:solidFill>
                  <a:srgbClr val="000000"/>
                </a:solidFill>
              </a:rPr>
              <a:t>Google Docs</a:t>
            </a:r>
            <a:endParaRPr sz="1900" dirty="0">
              <a:solidFill>
                <a:srgbClr val="000000"/>
              </a:solidFill>
            </a:endParaRPr>
          </a:p>
          <a:p>
            <a:pPr marL="457200" lvl="0" indent="-349250" algn="l" rtl="0">
              <a:spcBef>
                <a:spcPts val="0"/>
              </a:spcBef>
              <a:spcAft>
                <a:spcPts val="0"/>
              </a:spcAft>
              <a:buSzPts val="1900"/>
              <a:buChar char="▷"/>
            </a:pPr>
            <a:r>
              <a:rPr lang="en" sz="1900" dirty="0">
                <a:solidFill>
                  <a:srgbClr val="000000"/>
                </a:solidFill>
              </a:rPr>
              <a:t>Zoom</a:t>
            </a:r>
            <a:endParaRPr sz="1900" dirty="0">
              <a:solidFill>
                <a:srgbClr val="000000"/>
              </a:solidFill>
            </a:endParaRPr>
          </a:p>
          <a:p>
            <a:pPr marL="457200" lvl="0" indent="-349250" algn="l" rtl="0">
              <a:spcBef>
                <a:spcPts val="0"/>
              </a:spcBef>
              <a:spcAft>
                <a:spcPts val="0"/>
              </a:spcAft>
              <a:buSzPts val="1900"/>
              <a:buChar char="▷"/>
            </a:pPr>
            <a:r>
              <a:rPr lang="en" sz="1900" dirty="0">
                <a:solidFill>
                  <a:srgbClr val="000000"/>
                </a:solidFill>
              </a:rPr>
              <a:t>Adobe Acrobat</a:t>
            </a:r>
            <a:endParaRPr sz="1900" dirty="0">
              <a:solidFill>
                <a:srgbClr val="000000"/>
              </a:solidFill>
            </a:endParaRPr>
          </a:p>
          <a:p>
            <a:pPr marL="457200" lvl="0" indent="-349250" algn="l" rtl="0">
              <a:spcBef>
                <a:spcPts val="0"/>
              </a:spcBef>
              <a:spcAft>
                <a:spcPts val="0"/>
              </a:spcAft>
              <a:buSzPts val="1900"/>
              <a:buChar char="▷"/>
            </a:pPr>
            <a:r>
              <a:rPr lang="en" sz="1900" dirty="0">
                <a:solidFill>
                  <a:srgbClr val="000000"/>
                </a:solidFill>
              </a:rPr>
              <a:t>What others come to mind?</a:t>
            </a:r>
            <a:endParaRPr sz="1900" dirty="0">
              <a:solidFill>
                <a:srgbClr val="000000"/>
              </a:solidFill>
            </a:endParaRPr>
          </a:p>
        </p:txBody>
      </p:sp>
      <p:sp>
        <p:nvSpPr>
          <p:cNvPr id="159" name="Google Shape;159;p22"/>
          <p:cNvSpPr txBox="1">
            <a:spLocks noGrp="1"/>
          </p:cNvSpPr>
          <p:nvPr>
            <p:ph type="body" idx="2"/>
          </p:nvPr>
        </p:nvSpPr>
        <p:spPr>
          <a:xfrm>
            <a:off x="4219456" y="1200150"/>
            <a:ext cx="3303562" cy="3725700"/>
          </a:xfrm>
          <a:prstGeom prst="rect">
            <a:avLst/>
          </a:prstGeom>
        </p:spPr>
        <p:txBody>
          <a:bodyPr spcFirstLastPara="1" wrap="square" lIns="91425" tIns="91425" rIns="91425" bIns="91425" anchor="t" anchorCtr="0">
            <a:noAutofit/>
          </a:bodyPr>
          <a:lstStyle/>
          <a:p>
            <a:pPr marL="107950" lvl="0" indent="0" algn="l" rtl="0">
              <a:spcBef>
                <a:spcPts val="600"/>
              </a:spcBef>
              <a:spcAft>
                <a:spcPts val="0"/>
              </a:spcAft>
              <a:buSzPts val="1900"/>
              <a:buNone/>
            </a:pPr>
            <a:r>
              <a:rPr lang="en" sz="1900" dirty="0">
                <a:solidFill>
                  <a:srgbClr val="000000"/>
                </a:solidFill>
              </a:rPr>
              <a:t>Contexts</a:t>
            </a:r>
          </a:p>
          <a:p>
            <a:pPr marL="457200" lvl="0" indent="-349250" algn="l" rtl="0">
              <a:spcBef>
                <a:spcPts val="600"/>
              </a:spcBef>
              <a:spcAft>
                <a:spcPts val="0"/>
              </a:spcAft>
              <a:buSzPts val="1900"/>
              <a:buChar char="▷"/>
            </a:pPr>
            <a:r>
              <a:rPr lang="en" sz="1900" dirty="0">
                <a:solidFill>
                  <a:srgbClr val="000000"/>
                </a:solidFill>
              </a:rPr>
              <a:t>Asynchronous vs synchronous context</a:t>
            </a:r>
            <a:endParaRPr sz="1900" dirty="0">
              <a:solidFill>
                <a:srgbClr val="000000"/>
              </a:solidFill>
            </a:endParaRPr>
          </a:p>
          <a:p>
            <a:pPr marL="457200" lvl="0" indent="-349250" algn="l" rtl="0">
              <a:spcBef>
                <a:spcPts val="0"/>
              </a:spcBef>
              <a:spcAft>
                <a:spcPts val="0"/>
              </a:spcAft>
              <a:buSzPts val="1900"/>
              <a:buChar char="▷"/>
            </a:pPr>
            <a:r>
              <a:rPr lang="en" sz="1900" dirty="0">
                <a:solidFill>
                  <a:srgbClr val="000000"/>
                </a:solidFill>
              </a:rPr>
              <a:t>Hybrid context</a:t>
            </a:r>
          </a:p>
          <a:p>
            <a:pPr indent="-349250">
              <a:spcBef>
                <a:spcPts val="0"/>
              </a:spcBef>
              <a:buSzPts val="1900"/>
            </a:pPr>
            <a:r>
              <a:rPr lang="en-US" sz="1900" dirty="0">
                <a:solidFill>
                  <a:srgbClr val="000000"/>
                </a:solidFill>
              </a:rPr>
              <a:t>Tutor time and labor</a:t>
            </a:r>
            <a:endParaRPr sz="1900" dirty="0">
              <a:solidFill>
                <a:srgbClr val="000000"/>
              </a:solidFill>
            </a:endParaRPr>
          </a:p>
          <a:p>
            <a:pPr marL="457200" lvl="0" indent="-349250" algn="l" rtl="0">
              <a:spcBef>
                <a:spcPts val="0"/>
              </a:spcBef>
              <a:spcAft>
                <a:spcPts val="0"/>
              </a:spcAft>
              <a:buSzPts val="1900"/>
              <a:buChar char="▷"/>
            </a:pPr>
            <a:r>
              <a:rPr lang="en" sz="1900" dirty="0">
                <a:solidFill>
                  <a:srgbClr val="000000"/>
                </a:solidFill>
              </a:rPr>
              <a:t>Accessibility</a:t>
            </a:r>
            <a:endParaRPr sz="1900" dirty="0">
              <a:solidFill>
                <a:srgbClr val="000000"/>
              </a:solidFill>
            </a:endParaRPr>
          </a:p>
          <a:p>
            <a:pPr marL="914400" lvl="1" indent="-349250" algn="l" rtl="0">
              <a:spcBef>
                <a:spcPts val="0"/>
              </a:spcBef>
              <a:spcAft>
                <a:spcPts val="0"/>
              </a:spcAft>
              <a:buSzPts val="1900"/>
              <a:buChar char="○"/>
            </a:pPr>
            <a:r>
              <a:rPr lang="en" sz="1900" dirty="0">
                <a:solidFill>
                  <a:srgbClr val="000000"/>
                </a:solidFill>
              </a:rPr>
              <a:t>Closed Captioning</a:t>
            </a:r>
            <a:endParaRPr sz="1900" dirty="0">
              <a:solidFill>
                <a:srgbClr val="000000"/>
              </a:solidFill>
            </a:endParaRPr>
          </a:p>
          <a:p>
            <a:pPr marL="914400" lvl="1" indent="-349250" algn="l" rtl="0">
              <a:spcBef>
                <a:spcPts val="0"/>
              </a:spcBef>
              <a:spcAft>
                <a:spcPts val="0"/>
              </a:spcAft>
              <a:buSzPts val="1900"/>
              <a:buChar char="○"/>
            </a:pPr>
            <a:r>
              <a:rPr lang="en" sz="1900" dirty="0">
                <a:solidFill>
                  <a:srgbClr val="000000"/>
                </a:solidFill>
              </a:rPr>
              <a:t>Inserting comments</a:t>
            </a:r>
            <a:endParaRPr sz="1900" dirty="0">
              <a:solidFill>
                <a:srgbClr val="000000"/>
              </a:solidFill>
            </a:endParaRPr>
          </a:p>
        </p:txBody>
      </p:sp>
      <p:sp>
        <p:nvSpPr>
          <p:cNvPr id="157" name="Google Shape;157;p22"/>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solidFill>
                  <a:srgbClr val="000000"/>
                </a:solidFill>
              </a:rPr>
              <a:t>13</a:t>
            </a:fld>
            <a:endParaRPr dirty="0">
              <a:solidFill>
                <a:srgbClr val="00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3"/>
          <p:cNvSpPr txBox="1">
            <a:spLocks noGrp="1"/>
          </p:cNvSpPr>
          <p:nvPr>
            <p:ph type="title"/>
          </p:nvPr>
        </p:nvSpPr>
        <p:spPr>
          <a:xfrm>
            <a:off x="477430" y="358388"/>
            <a:ext cx="8253876"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600" b="1" dirty="0">
                <a:solidFill>
                  <a:srgbClr val="000000"/>
                </a:solidFill>
              </a:rPr>
              <a:t>Activity 2: </a:t>
            </a:r>
            <a:r>
              <a:rPr lang="en-US" sz="2600" b="1" dirty="0">
                <a:solidFill>
                  <a:srgbClr val="000000"/>
                </a:solidFill>
              </a:rPr>
              <a:t>Assessing Tutors’ Technical Readiness for Multimodal Tutoring</a:t>
            </a:r>
            <a:endParaRPr sz="2600" b="1" dirty="0">
              <a:solidFill>
                <a:srgbClr val="000000"/>
              </a:solidFill>
            </a:endParaRPr>
          </a:p>
        </p:txBody>
      </p:sp>
      <p:sp>
        <p:nvSpPr>
          <p:cNvPr id="166" name="Google Shape;166;p23"/>
          <p:cNvSpPr txBox="1">
            <a:spLocks noGrp="1"/>
          </p:cNvSpPr>
          <p:nvPr>
            <p:ph type="body" idx="1"/>
          </p:nvPr>
        </p:nvSpPr>
        <p:spPr>
          <a:xfrm>
            <a:off x="477430" y="1301383"/>
            <a:ext cx="8189140" cy="3552300"/>
          </a:xfrm>
          <a:prstGeom prst="rect">
            <a:avLst/>
          </a:prstGeom>
        </p:spPr>
        <p:txBody>
          <a:bodyPr spcFirstLastPara="1" wrap="square" lIns="91425" tIns="91425" rIns="91425" bIns="91425" anchor="t" anchorCtr="0">
            <a:noAutofit/>
          </a:bodyPr>
          <a:lstStyle/>
          <a:p>
            <a:pPr marL="114300" lvl="0" indent="0" algn="l" rtl="0">
              <a:spcBef>
                <a:spcPts val="600"/>
              </a:spcBef>
              <a:spcAft>
                <a:spcPts val="0"/>
              </a:spcAft>
              <a:buSzPts val="1800"/>
              <a:buNone/>
            </a:pPr>
            <a:r>
              <a:rPr lang="en" dirty="0">
                <a:solidFill>
                  <a:srgbClr val="000000"/>
                </a:solidFill>
              </a:rPr>
              <a:t>Activity 2 on the Workshop Activities Handout</a:t>
            </a:r>
            <a:endParaRPr dirty="0">
              <a:solidFill>
                <a:srgbClr val="000000"/>
              </a:solidFill>
            </a:endParaRPr>
          </a:p>
          <a:p>
            <a:pPr marL="914400" lvl="1" indent="-336550" algn="l" rtl="0">
              <a:lnSpc>
                <a:spcPct val="115000"/>
              </a:lnSpc>
              <a:spcBef>
                <a:spcPts val="0"/>
              </a:spcBef>
              <a:spcAft>
                <a:spcPts val="0"/>
              </a:spcAft>
              <a:buSzPts val="1700"/>
              <a:buChar char="○"/>
            </a:pPr>
            <a:r>
              <a:rPr lang="en" sz="1800" dirty="0">
                <a:solidFill>
                  <a:srgbClr val="000000"/>
                </a:solidFill>
              </a:rPr>
              <a:t>What technologies/software are needed for the multimodal compositions students work on in your institution? </a:t>
            </a:r>
            <a:endParaRPr sz="1800" dirty="0">
              <a:solidFill>
                <a:srgbClr val="000000"/>
              </a:solidFill>
            </a:endParaRPr>
          </a:p>
          <a:p>
            <a:pPr marL="914400" lvl="1" indent="-336550" algn="l" rtl="0">
              <a:lnSpc>
                <a:spcPct val="115000"/>
              </a:lnSpc>
              <a:spcBef>
                <a:spcPts val="0"/>
              </a:spcBef>
              <a:spcAft>
                <a:spcPts val="0"/>
              </a:spcAft>
              <a:buSzPts val="1700"/>
              <a:buChar char="○"/>
            </a:pPr>
            <a:r>
              <a:rPr lang="en" sz="1800" dirty="0">
                <a:solidFill>
                  <a:srgbClr val="000000"/>
                </a:solidFill>
              </a:rPr>
              <a:t>What do you know already about your tutors’ technological preparedness, and what pieces of data are missing? </a:t>
            </a:r>
            <a:endParaRPr sz="1800" dirty="0">
              <a:solidFill>
                <a:srgbClr val="000000"/>
              </a:solidFill>
            </a:endParaRPr>
          </a:p>
          <a:p>
            <a:pPr marL="914400" lvl="1" indent="-336550" algn="l" rtl="0">
              <a:lnSpc>
                <a:spcPct val="115000"/>
              </a:lnSpc>
              <a:spcBef>
                <a:spcPts val="0"/>
              </a:spcBef>
              <a:spcAft>
                <a:spcPts val="0"/>
              </a:spcAft>
              <a:buSzPts val="1700"/>
              <a:buChar char="○"/>
            </a:pPr>
            <a:r>
              <a:rPr lang="en" sz="1800" dirty="0">
                <a:solidFill>
                  <a:srgbClr val="000000"/>
                </a:solidFill>
              </a:rPr>
              <a:t>What technological training do you already offer, and what might be needed for tutors to be ready for appointments?</a:t>
            </a:r>
            <a:endParaRPr sz="1800" dirty="0">
              <a:solidFill>
                <a:srgbClr val="000000"/>
              </a:solidFill>
            </a:endParaRPr>
          </a:p>
        </p:txBody>
      </p:sp>
      <p:sp>
        <p:nvSpPr>
          <p:cNvPr id="167" name="Google Shape;167;p23"/>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solidFill>
                  <a:srgbClr val="000000"/>
                </a:solidFill>
              </a:rPr>
              <a:t>14</a:t>
            </a:fld>
            <a:endParaRPr dirty="0">
              <a:solidFill>
                <a:srgbClr val="00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4"/>
          <p:cNvSpPr txBox="1">
            <a:spLocks noGrp="1"/>
          </p:cNvSpPr>
          <p:nvPr>
            <p:ph type="ctrTitle"/>
          </p:nvPr>
        </p:nvSpPr>
        <p:spPr>
          <a:xfrm>
            <a:off x="685800" y="1273124"/>
            <a:ext cx="7772400" cy="1532396"/>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sz="7200" dirty="0">
              <a:solidFill>
                <a:schemeClr val="accent2"/>
              </a:solidFill>
            </a:endParaRPr>
          </a:p>
          <a:p>
            <a:pPr marL="0" lvl="0" indent="0" algn="ctr" rtl="0">
              <a:spcBef>
                <a:spcPts val="0"/>
              </a:spcBef>
              <a:spcAft>
                <a:spcPts val="0"/>
              </a:spcAft>
              <a:buNone/>
            </a:pPr>
            <a:r>
              <a:rPr lang="en" sz="4400" b="1" dirty="0"/>
              <a:t>Tutor Readiness: </a:t>
            </a:r>
            <a:br>
              <a:rPr lang="en" sz="4400" b="1" dirty="0"/>
            </a:br>
            <a:r>
              <a:rPr lang="en" sz="4400" b="1" dirty="0"/>
              <a:t>Rhetorical Framework</a:t>
            </a:r>
            <a:endParaRPr sz="4400" b="1" dirty="0"/>
          </a:p>
        </p:txBody>
      </p:sp>
      <p:sp>
        <p:nvSpPr>
          <p:cNvPr id="173" name="Google Shape;173;p24"/>
          <p:cNvSpPr txBox="1">
            <a:spLocks noGrp="1"/>
          </p:cNvSpPr>
          <p:nvPr>
            <p:ph type="subTitle" idx="1"/>
          </p:nvPr>
        </p:nvSpPr>
        <p:spPr>
          <a:xfrm>
            <a:off x="685800" y="3104178"/>
            <a:ext cx="7772400" cy="78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Allie Johnston</a:t>
            </a:r>
            <a:endParaRPr/>
          </a:p>
        </p:txBody>
      </p:sp>
      <p:sp>
        <p:nvSpPr>
          <p:cNvPr id="174" name="Google Shape;174;p24"/>
          <p:cNvSpPr txBox="1">
            <a:spLocks noGrp="1"/>
          </p:cNvSpPr>
          <p:nvPr>
            <p:ph type="sldNum" idx="12"/>
          </p:nvPr>
        </p:nvSpPr>
        <p:spPr>
          <a:xfrm>
            <a:off x="0" y="4732114"/>
            <a:ext cx="91440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solidFill>
                  <a:srgbClr val="000000"/>
                </a:solidFill>
              </a:rPr>
              <a:pPr marL="0" lvl="0" indent="0" algn="r" rtl="0">
                <a:spcBef>
                  <a:spcPts val="0"/>
                </a:spcBef>
                <a:spcAft>
                  <a:spcPts val="0"/>
                </a:spcAft>
                <a:buNone/>
              </a:pPr>
              <a:t>15</a:t>
            </a:fld>
            <a:endParaRPr dirty="0">
              <a:solidFill>
                <a:srgbClr val="00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5"/>
          <p:cNvSpPr txBox="1">
            <a:spLocks noGrp="1"/>
          </p:cNvSpPr>
          <p:nvPr>
            <p:ph type="title"/>
          </p:nvPr>
        </p:nvSpPr>
        <p:spPr>
          <a:xfrm>
            <a:off x="557650" y="358400"/>
            <a:ext cx="8157472"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900" b="1" dirty="0">
                <a:solidFill>
                  <a:srgbClr val="000000"/>
                </a:solidFill>
              </a:rPr>
              <a:t>Preparing Tutors with a Multimodal Mindset</a:t>
            </a:r>
            <a:endParaRPr sz="2900" b="1" dirty="0">
              <a:solidFill>
                <a:srgbClr val="000000"/>
              </a:solidFill>
            </a:endParaRPr>
          </a:p>
        </p:txBody>
      </p:sp>
      <p:sp>
        <p:nvSpPr>
          <p:cNvPr id="180" name="Google Shape;180;p25"/>
          <p:cNvSpPr txBox="1">
            <a:spLocks noGrp="1"/>
          </p:cNvSpPr>
          <p:nvPr>
            <p:ph type="body" idx="1"/>
          </p:nvPr>
        </p:nvSpPr>
        <p:spPr>
          <a:xfrm>
            <a:off x="519500" y="1215800"/>
            <a:ext cx="7911300" cy="35523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dirty="0">
                <a:solidFill>
                  <a:srgbClr val="000000"/>
                </a:solidFill>
              </a:rPr>
              <a:t>Why is this important?</a:t>
            </a:r>
            <a:endParaRPr dirty="0">
              <a:solidFill>
                <a:srgbClr val="000000"/>
              </a:solidFill>
            </a:endParaRPr>
          </a:p>
          <a:p>
            <a:pPr marL="457200" lvl="0" indent="-342900" algn="l" rtl="0">
              <a:spcBef>
                <a:spcPts val="600"/>
              </a:spcBef>
              <a:spcAft>
                <a:spcPts val="0"/>
              </a:spcAft>
              <a:buSzPts val="1800"/>
              <a:buChar char="▷"/>
            </a:pPr>
            <a:r>
              <a:rPr lang="en" dirty="0">
                <a:solidFill>
                  <a:srgbClr val="000000"/>
                </a:solidFill>
              </a:rPr>
              <a:t>Aligns with larger goals of writing centers in justice work and flexibility to support students of all learning styles </a:t>
            </a:r>
            <a:endParaRPr dirty="0">
              <a:solidFill>
                <a:srgbClr val="000000"/>
              </a:solidFill>
            </a:endParaRPr>
          </a:p>
          <a:p>
            <a:pPr marL="457200" lvl="0" indent="-342900" algn="l" rtl="0">
              <a:spcBef>
                <a:spcPts val="0"/>
              </a:spcBef>
              <a:spcAft>
                <a:spcPts val="0"/>
              </a:spcAft>
              <a:buSzPts val="1800"/>
              <a:buChar char="▷"/>
            </a:pPr>
            <a:r>
              <a:rPr lang="en" dirty="0">
                <a:solidFill>
                  <a:srgbClr val="000000"/>
                </a:solidFill>
              </a:rPr>
              <a:t>“Providing additional training to writing tutors to prepare them to work with students on multimodal projects allows them to begin the work of restoring justice because the ‘job of the tutor is to help human beings…’” (Fitzgerald &amp; Ianetta, 2016, p. 167).</a:t>
            </a:r>
            <a:endParaRPr dirty="0">
              <a:solidFill>
                <a:srgbClr val="000000"/>
              </a:solidFill>
            </a:endParaRPr>
          </a:p>
          <a:p>
            <a:pPr marL="0" lvl="0" indent="0" algn="l" rtl="0">
              <a:spcBef>
                <a:spcPts val="600"/>
              </a:spcBef>
              <a:spcAft>
                <a:spcPts val="0"/>
              </a:spcAft>
              <a:buNone/>
            </a:pPr>
            <a:endParaRPr dirty="0"/>
          </a:p>
          <a:p>
            <a:pPr marL="0" lvl="0" indent="0" algn="l" rtl="0">
              <a:spcBef>
                <a:spcPts val="600"/>
              </a:spcBef>
              <a:spcAft>
                <a:spcPts val="0"/>
              </a:spcAft>
              <a:buNone/>
            </a:pPr>
            <a:endParaRPr dirty="0"/>
          </a:p>
        </p:txBody>
      </p:sp>
      <p:sp>
        <p:nvSpPr>
          <p:cNvPr id="181" name="Google Shape;181;p25"/>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solidFill>
                  <a:srgbClr val="000000"/>
                </a:solidFill>
              </a:rPr>
              <a:t>16</a:t>
            </a:fld>
            <a:endParaRPr dirty="0">
              <a:solidFill>
                <a:srgbClr val="00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2" name="Title 1">
            <a:extLst>
              <a:ext uri="{FF2B5EF4-FFF2-40B4-BE49-F238E27FC236}">
                <a16:creationId xmlns:a16="http://schemas.microsoft.com/office/drawing/2014/main" id="{94943EA1-09F8-4A61-75BA-92914CC5D2BB}"/>
              </a:ext>
            </a:extLst>
          </p:cNvPr>
          <p:cNvSpPr>
            <a:spLocks noGrp="1"/>
          </p:cNvSpPr>
          <p:nvPr>
            <p:ph type="title" idx="4294967295"/>
          </p:nvPr>
        </p:nvSpPr>
        <p:spPr/>
        <p:txBody>
          <a:bodyPr/>
          <a:lstStyle/>
          <a:p>
            <a:r>
              <a:rPr lang="en-US" b="1" dirty="0">
                <a:solidFill>
                  <a:srgbClr val="000000"/>
                </a:solidFill>
              </a:rPr>
              <a:t>Rhetorical Considerations</a:t>
            </a:r>
          </a:p>
        </p:txBody>
      </p:sp>
      <p:sp>
        <p:nvSpPr>
          <p:cNvPr id="186" name="Google Shape;186;p26"/>
          <p:cNvSpPr txBox="1">
            <a:spLocks noGrp="1"/>
          </p:cNvSpPr>
          <p:nvPr>
            <p:ph type="body" idx="1"/>
          </p:nvPr>
        </p:nvSpPr>
        <p:spPr>
          <a:xfrm>
            <a:off x="572325" y="1814100"/>
            <a:ext cx="7799700" cy="8199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dirty="0">
                <a:solidFill>
                  <a:srgbClr val="000000"/>
                </a:solidFill>
              </a:rPr>
              <a:t>"The most significant area of training is in understanding the implications of technology on different rhetorical considerations. While respondents may feel comfortable commenting on things like visuals and presentation technology, they are much less confident in thinking about the intersections of technology with gender, race, sexual orientation, class, and national identity" </a:t>
            </a:r>
            <a:endParaRPr dirty="0">
              <a:solidFill>
                <a:srgbClr val="000000"/>
              </a:solidFill>
            </a:endParaRPr>
          </a:p>
          <a:p>
            <a:pPr marL="0" lvl="0" indent="0" rtl="0">
              <a:spcBef>
                <a:spcPts val="600"/>
              </a:spcBef>
              <a:spcAft>
                <a:spcPts val="0"/>
              </a:spcAft>
              <a:buNone/>
            </a:pPr>
            <a:r>
              <a:rPr lang="en" dirty="0">
                <a:solidFill>
                  <a:srgbClr val="000000"/>
                </a:solidFill>
              </a:rPr>
              <a:t>(</a:t>
            </a:r>
            <a:r>
              <a:rPr lang="en" dirty="0" err="1">
                <a:solidFill>
                  <a:srgbClr val="000000"/>
                </a:solidFill>
              </a:rPr>
              <a:t>Cheatle</a:t>
            </a:r>
            <a:r>
              <a:rPr lang="en" dirty="0">
                <a:solidFill>
                  <a:srgbClr val="000000"/>
                </a:solidFill>
              </a:rPr>
              <a:t>, 2020, p. 26).</a:t>
            </a:r>
            <a:endParaRPr dirty="0">
              <a:solidFill>
                <a:srgbClr val="000000"/>
              </a:solidFill>
            </a:endParaRPr>
          </a:p>
        </p:txBody>
      </p:sp>
      <p:sp>
        <p:nvSpPr>
          <p:cNvPr id="187" name="Google Shape;187;p26"/>
          <p:cNvSpPr txBox="1">
            <a:spLocks noGrp="1"/>
          </p:cNvSpPr>
          <p:nvPr>
            <p:ph type="sldNum" idx="12"/>
          </p:nvPr>
        </p:nvSpPr>
        <p:spPr>
          <a:xfrm>
            <a:off x="0" y="4628362"/>
            <a:ext cx="91440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solidFill>
                  <a:srgbClr val="000000"/>
                </a:solidFill>
              </a:rPr>
              <a:pPr marL="0" lvl="0" indent="0" algn="r" rtl="0">
                <a:spcBef>
                  <a:spcPts val="0"/>
                </a:spcBef>
                <a:spcAft>
                  <a:spcPts val="0"/>
                </a:spcAft>
                <a:buNone/>
              </a:pPr>
              <a:t>17</a:t>
            </a:fld>
            <a:endParaRPr dirty="0">
              <a:solidFill>
                <a:srgbClr val="00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5" name="Google Shape;195;p27"/>
          <p:cNvSpPr txBox="1">
            <a:spLocks noGrp="1"/>
          </p:cNvSpPr>
          <p:nvPr>
            <p:ph type="body" idx="1"/>
          </p:nvPr>
        </p:nvSpPr>
        <p:spPr>
          <a:xfrm>
            <a:off x="4549175" y="990549"/>
            <a:ext cx="3858450" cy="3794563"/>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rgbClr val="000000"/>
              </a:buClr>
              <a:buSzPts val="1400"/>
              <a:buFont typeface="Arial"/>
              <a:buChar char="▷"/>
            </a:pPr>
            <a:r>
              <a:rPr lang="en" sz="2350" dirty="0">
                <a:solidFill>
                  <a:srgbClr val="000000"/>
                </a:solidFill>
              </a:rPr>
              <a:t>Tutors have the opportunity to share their viewpoint as an audience member consuming the multimodal work.</a:t>
            </a:r>
            <a:endParaRPr sz="2350" dirty="0">
              <a:solidFill>
                <a:srgbClr val="000000"/>
              </a:solidFill>
            </a:endParaRPr>
          </a:p>
          <a:p>
            <a:pPr marL="457200" lvl="0" indent="-317500" algn="l" rtl="0">
              <a:spcBef>
                <a:spcPts val="0"/>
              </a:spcBef>
              <a:spcAft>
                <a:spcPts val="0"/>
              </a:spcAft>
              <a:buClr>
                <a:srgbClr val="000000"/>
              </a:buClr>
              <a:buSzPts val="1400"/>
              <a:buFont typeface="Arial"/>
              <a:buChar char="▷"/>
            </a:pPr>
            <a:r>
              <a:rPr lang="en" sz="2350" dirty="0">
                <a:solidFill>
                  <a:srgbClr val="000000"/>
                </a:solidFill>
              </a:rPr>
              <a:t>Tutors have the opportunity to exercise what they do best: genre awareness.</a:t>
            </a:r>
            <a:endParaRPr sz="2350" dirty="0">
              <a:solidFill>
                <a:srgbClr val="000000"/>
              </a:solidFill>
            </a:endParaRPr>
          </a:p>
          <a:p>
            <a:pPr marL="0" lvl="0" indent="0" algn="l" rtl="0">
              <a:spcBef>
                <a:spcPts val="600"/>
              </a:spcBef>
              <a:spcAft>
                <a:spcPts val="0"/>
              </a:spcAft>
              <a:buNone/>
            </a:pPr>
            <a:endParaRPr dirty="0"/>
          </a:p>
        </p:txBody>
      </p:sp>
      <p:sp>
        <p:nvSpPr>
          <p:cNvPr id="193" name="Google Shape;193;p27"/>
          <p:cNvSpPr txBox="1">
            <a:spLocks noGrp="1"/>
          </p:cNvSpPr>
          <p:nvPr>
            <p:ph type="body" idx="1"/>
          </p:nvPr>
        </p:nvSpPr>
        <p:spPr>
          <a:xfrm>
            <a:off x="0" y="1036638"/>
            <a:ext cx="3641725" cy="3551237"/>
          </a:xfrm>
          <a:prstGeom prst="rect">
            <a:avLst/>
          </a:prstGeom>
        </p:spPr>
        <p:txBody>
          <a:bodyPr spcFirstLastPara="1" wrap="square" lIns="91425" tIns="91425" rIns="91425" bIns="91425" anchor="t" anchorCtr="0">
            <a:noAutofit/>
          </a:bodyPr>
          <a:lstStyle/>
          <a:p>
            <a:pPr marL="457200" lvl="0" indent="-342900" algn="l" rtl="0">
              <a:spcBef>
                <a:spcPts val="600"/>
              </a:spcBef>
              <a:spcAft>
                <a:spcPts val="0"/>
              </a:spcAft>
              <a:buSzPts val="1800"/>
              <a:buChar char="▷"/>
            </a:pPr>
            <a:r>
              <a:rPr lang="en" dirty="0">
                <a:solidFill>
                  <a:srgbClr val="000000"/>
                </a:solidFill>
              </a:rPr>
              <a:t>Tutors have varying levels of experience with multimodal assignments.</a:t>
            </a:r>
            <a:endParaRPr dirty="0">
              <a:solidFill>
                <a:srgbClr val="000000"/>
              </a:solidFill>
            </a:endParaRPr>
          </a:p>
          <a:p>
            <a:pPr marL="457200" lvl="0" indent="-342900" algn="l" rtl="0">
              <a:spcBef>
                <a:spcPts val="0"/>
              </a:spcBef>
              <a:spcAft>
                <a:spcPts val="0"/>
              </a:spcAft>
              <a:buSzPts val="1800"/>
              <a:buChar char="▷"/>
            </a:pPr>
            <a:r>
              <a:rPr lang="en" dirty="0">
                <a:solidFill>
                  <a:srgbClr val="000000"/>
                </a:solidFill>
              </a:rPr>
              <a:t>Multimodal assignments may range from visuals to audio and more.</a:t>
            </a:r>
            <a:endParaRPr dirty="0">
              <a:solidFill>
                <a:srgbClr val="000000"/>
              </a:solidFill>
            </a:endParaRPr>
          </a:p>
          <a:p>
            <a:pPr marL="0" lvl="0" indent="0" algn="l" rtl="0">
              <a:spcBef>
                <a:spcPts val="600"/>
              </a:spcBef>
              <a:spcAft>
                <a:spcPts val="0"/>
              </a:spcAft>
              <a:buNone/>
            </a:pPr>
            <a:endParaRPr dirty="0"/>
          </a:p>
          <a:p>
            <a:pPr marL="0" lvl="0" indent="0" algn="l" rtl="0">
              <a:spcBef>
                <a:spcPts val="600"/>
              </a:spcBef>
              <a:spcAft>
                <a:spcPts val="0"/>
              </a:spcAft>
              <a:buNone/>
            </a:pPr>
            <a:endParaRPr dirty="0"/>
          </a:p>
        </p:txBody>
      </p:sp>
      <p:sp>
        <p:nvSpPr>
          <p:cNvPr id="192" name="Google Shape;192;p27"/>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dirty="0">
                <a:solidFill>
                  <a:srgbClr val="000000"/>
                </a:solidFill>
              </a:rPr>
              <a:t>Challenges 			Benefits</a:t>
            </a:r>
            <a:endParaRPr b="1" dirty="0">
              <a:solidFill>
                <a:srgbClr val="000000"/>
              </a:solidFill>
            </a:endParaRPr>
          </a:p>
        </p:txBody>
      </p:sp>
      <p:sp>
        <p:nvSpPr>
          <p:cNvPr id="194" name="Google Shape;194;p27"/>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solidFill>
                  <a:srgbClr val="000000"/>
                </a:solidFill>
              </a:rPr>
              <a:t>18</a:t>
            </a:fld>
            <a:endParaRPr dirty="0">
              <a:solidFill>
                <a:srgbClr val="00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1" name="Google Shape;201;p28"/>
          <p:cNvSpPr txBox="1">
            <a:spLocks noGrp="1"/>
          </p:cNvSpPr>
          <p:nvPr>
            <p:ph type="body" idx="1"/>
          </p:nvPr>
        </p:nvSpPr>
        <p:spPr>
          <a:xfrm>
            <a:off x="660425" y="1061700"/>
            <a:ext cx="7975800" cy="35523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dirty="0">
                <a:solidFill>
                  <a:srgbClr val="000000"/>
                </a:solidFill>
              </a:rPr>
              <a:t>As a center, have digitally available resources for equipping tutors:</a:t>
            </a:r>
            <a:endParaRPr dirty="0">
              <a:solidFill>
                <a:srgbClr val="000000"/>
              </a:solidFill>
            </a:endParaRPr>
          </a:p>
          <a:p>
            <a:pPr marL="457200" lvl="0" indent="-342900" algn="l" rtl="0">
              <a:spcBef>
                <a:spcPts val="600"/>
              </a:spcBef>
              <a:spcAft>
                <a:spcPts val="0"/>
              </a:spcAft>
              <a:buSzPts val="1800"/>
              <a:buChar char="▷"/>
            </a:pPr>
            <a:r>
              <a:rPr lang="en" dirty="0">
                <a:solidFill>
                  <a:srgbClr val="000000"/>
                </a:solidFill>
              </a:rPr>
              <a:t>Text and font </a:t>
            </a:r>
            <a:endParaRPr dirty="0">
              <a:solidFill>
                <a:srgbClr val="000000"/>
              </a:solidFill>
            </a:endParaRPr>
          </a:p>
          <a:p>
            <a:pPr marL="457200" lvl="0" indent="-342900" algn="l" rtl="0">
              <a:spcBef>
                <a:spcPts val="0"/>
              </a:spcBef>
              <a:spcAft>
                <a:spcPts val="0"/>
              </a:spcAft>
              <a:buSzPts val="1800"/>
              <a:buChar char="▷"/>
            </a:pPr>
            <a:r>
              <a:rPr lang="en" dirty="0">
                <a:solidFill>
                  <a:srgbClr val="000000"/>
                </a:solidFill>
              </a:rPr>
              <a:t>Color theory</a:t>
            </a:r>
            <a:endParaRPr dirty="0">
              <a:solidFill>
                <a:srgbClr val="000000"/>
              </a:solidFill>
            </a:endParaRPr>
          </a:p>
          <a:p>
            <a:pPr marL="457200" lvl="0" indent="-342900" algn="l" rtl="0">
              <a:spcBef>
                <a:spcPts val="0"/>
              </a:spcBef>
              <a:spcAft>
                <a:spcPts val="0"/>
              </a:spcAft>
              <a:buSzPts val="1800"/>
              <a:buChar char="▷"/>
            </a:pPr>
            <a:r>
              <a:rPr lang="en" dirty="0">
                <a:solidFill>
                  <a:srgbClr val="000000"/>
                </a:solidFill>
              </a:rPr>
              <a:t>Consistency of modes/blending modes</a:t>
            </a:r>
            <a:endParaRPr dirty="0">
              <a:solidFill>
                <a:srgbClr val="000000"/>
              </a:solidFill>
            </a:endParaRPr>
          </a:p>
          <a:p>
            <a:pPr marL="457200" lvl="0" indent="-342900" algn="l" rtl="0">
              <a:spcBef>
                <a:spcPts val="0"/>
              </a:spcBef>
              <a:spcAft>
                <a:spcPts val="0"/>
              </a:spcAft>
              <a:buSzPts val="1800"/>
              <a:buChar char="▷"/>
            </a:pPr>
            <a:r>
              <a:rPr lang="en" dirty="0">
                <a:solidFill>
                  <a:srgbClr val="000000"/>
                </a:solidFill>
              </a:rPr>
              <a:t>Use of white space/pause </a:t>
            </a:r>
            <a:endParaRPr dirty="0">
              <a:solidFill>
                <a:srgbClr val="000000"/>
              </a:solidFill>
            </a:endParaRPr>
          </a:p>
          <a:p>
            <a:pPr marL="457200" lvl="0" indent="-342900" algn="l" rtl="0">
              <a:spcBef>
                <a:spcPts val="0"/>
              </a:spcBef>
              <a:spcAft>
                <a:spcPts val="0"/>
              </a:spcAft>
              <a:buSzPts val="1800"/>
              <a:buChar char="▷"/>
            </a:pPr>
            <a:r>
              <a:rPr lang="en" dirty="0">
                <a:solidFill>
                  <a:srgbClr val="000000"/>
                </a:solidFill>
              </a:rPr>
              <a:t>Partnership of alphabetic text and images</a:t>
            </a:r>
            <a:endParaRPr dirty="0">
              <a:solidFill>
                <a:srgbClr val="000000"/>
              </a:solidFill>
            </a:endParaRPr>
          </a:p>
          <a:p>
            <a:pPr marL="0" indent="0">
              <a:buNone/>
            </a:pPr>
            <a:endParaRPr lang="en-US" sz="1600" dirty="0">
              <a:solidFill>
                <a:srgbClr val="000000"/>
              </a:solidFill>
            </a:endParaRPr>
          </a:p>
          <a:p>
            <a:pPr marL="0" indent="0">
              <a:buNone/>
            </a:pPr>
            <a:r>
              <a:rPr lang="en-US" sz="1600" dirty="0">
                <a:solidFill>
                  <a:srgbClr val="000000"/>
                </a:solidFill>
              </a:rPr>
              <a:t>(</a:t>
            </a:r>
            <a:r>
              <a:rPr lang="en-US" sz="1600" dirty="0" err="1">
                <a:solidFill>
                  <a:srgbClr val="000000"/>
                </a:solidFill>
              </a:rPr>
              <a:t>Hotson</a:t>
            </a:r>
            <a:r>
              <a:rPr lang="en-US" sz="1600" dirty="0">
                <a:solidFill>
                  <a:srgbClr val="000000"/>
                </a:solidFill>
              </a:rPr>
              <a:t> 2022); (</a:t>
            </a:r>
            <a:r>
              <a:rPr lang="en-US" sz="1600" dirty="0" err="1">
                <a:solidFill>
                  <a:srgbClr val="000000"/>
                </a:solidFill>
              </a:rPr>
              <a:t>Sabatino</a:t>
            </a:r>
            <a:r>
              <a:rPr lang="en-US" sz="1600" dirty="0">
                <a:solidFill>
                  <a:srgbClr val="000000"/>
                </a:solidFill>
              </a:rPr>
              <a:t> &amp; Fallon 2019). </a:t>
            </a:r>
          </a:p>
        </p:txBody>
      </p:sp>
      <p:sp>
        <p:nvSpPr>
          <p:cNvPr id="200" name="Google Shape;200;p28"/>
          <p:cNvSpPr txBox="1">
            <a:spLocks noGrp="1"/>
          </p:cNvSpPr>
          <p:nvPr>
            <p:ph type="title"/>
          </p:nvPr>
        </p:nvSpPr>
        <p:spPr>
          <a:xfrm>
            <a:off x="507775" y="358388"/>
            <a:ext cx="812845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dirty="0">
                <a:solidFill>
                  <a:srgbClr val="000000"/>
                </a:solidFill>
              </a:rPr>
              <a:t>Practical Considerations</a:t>
            </a:r>
            <a:endParaRPr b="1" dirty="0">
              <a:solidFill>
                <a:srgbClr val="000000"/>
              </a:solidFill>
            </a:endParaRPr>
          </a:p>
        </p:txBody>
      </p:sp>
      <p:sp>
        <p:nvSpPr>
          <p:cNvPr id="202" name="Google Shape;202;p28"/>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solidFill>
                  <a:srgbClr val="000000"/>
                </a:solidFill>
              </a:rPr>
              <a:t>19</a:t>
            </a:fld>
            <a:endParaRPr dirty="0">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15192-FB59-B38E-7993-6120CD400779}"/>
              </a:ext>
            </a:extLst>
          </p:cNvPr>
          <p:cNvSpPr>
            <a:spLocks noGrp="1"/>
          </p:cNvSpPr>
          <p:nvPr>
            <p:ph type="title"/>
          </p:nvPr>
        </p:nvSpPr>
        <p:spPr/>
        <p:txBody>
          <a:bodyPr/>
          <a:lstStyle/>
          <a:p>
            <a:r>
              <a:rPr lang="en-US" b="1" dirty="0">
                <a:solidFill>
                  <a:srgbClr val="000000"/>
                </a:solidFill>
              </a:rPr>
              <a:t>Introductions</a:t>
            </a:r>
          </a:p>
        </p:txBody>
      </p:sp>
      <p:sp>
        <p:nvSpPr>
          <p:cNvPr id="5" name="Text Placeholder 4">
            <a:extLst>
              <a:ext uri="{FF2B5EF4-FFF2-40B4-BE49-F238E27FC236}">
                <a16:creationId xmlns:a16="http://schemas.microsoft.com/office/drawing/2014/main" id="{6211E64E-8259-6B01-9C3A-C726A238209A}"/>
              </a:ext>
            </a:extLst>
          </p:cNvPr>
          <p:cNvSpPr>
            <a:spLocks noGrp="1"/>
          </p:cNvSpPr>
          <p:nvPr>
            <p:ph type="body" idx="1"/>
          </p:nvPr>
        </p:nvSpPr>
        <p:spPr>
          <a:xfrm>
            <a:off x="893700" y="1373588"/>
            <a:ext cx="6462600" cy="1830858"/>
          </a:xfrm>
        </p:spPr>
        <p:txBody>
          <a:bodyPr/>
          <a:lstStyle/>
          <a:p>
            <a:r>
              <a:rPr lang="en-US" dirty="0">
                <a:solidFill>
                  <a:srgbClr val="000000"/>
                </a:solidFill>
              </a:rPr>
              <a:t>Facilitators</a:t>
            </a:r>
          </a:p>
          <a:p>
            <a:r>
              <a:rPr lang="en-US" dirty="0">
                <a:solidFill>
                  <a:srgbClr val="000000"/>
                </a:solidFill>
              </a:rPr>
              <a:t>Workshop goals &amp; plan</a:t>
            </a:r>
          </a:p>
          <a:p>
            <a:r>
              <a:rPr lang="en-US" dirty="0">
                <a:solidFill>
                  <a:srgbClr val="000000"/>
                </a:solidFill>
              </a:rPr>
              <a:t>Working definition of </a:t>
            </a:r>
            <a:r>
              <a:rPr lang="en-US" i="1" dirty="0">
                <a:solidFill>
                  <a:srgbClr val="000000"/>
                </a:solidFill>
              </a:rPr>
              <a:t>multimodal</a:t>
            </a:r>
            <a:endParaRPr lang="en-US" dirty="0">
              <a:solidFill>
                <a:srgbClr val="000000"/>
              </a:solidFill>
            </a:endParaRPr>
          </a:p>
        </p:txBody>
      </p:sp>
      <p:sp>
        <p:nvSpPr>
          <p:cNvPr id="4" name="Slide Number Placeholder 3">
            <a:extLst>
              <a:ext uri="{FF2B5EF4-FFF2-40B4-BE49-F238E27FC236}">
                <a16:creationId xmlns:a16="http://schemas.microsoft.com/office/drawing/2014/main" id="{123CF8F7-CB0B-6BFA-DCA5-DE45E036A42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solidFill>
                  <a:srgbClr val="000000"/>
                </a:solidFill>
              </a:rPr>
              <a:pPr marL="0" lvl="0" indent="0" algn="r" rtl="0">
                <a:spcBef>
                  <a:spcPts val="0"/>
                </a:spcBef>
                <a:spcAft>
                  <a:spcPts val="0"/>
                </a:spcAft>
                <a:buNone/>
              </a:pPr>
              <a:t>2</a:t>
            </a:fld>
            <a:endParaRPr lang="en" dirty="0">
              <a:solidFill>
                <a:srgbClr val="000000"/>
              </a:solidFill>
            </a:endParaRPr>
          </a:p>
        </p:txBody>
      </p:sp>
    </p:spTree>
    <p:extLst>
      <p:ext uri="{BB962C8B-B14F-4D97-AF65-F5344CB8AC3E}">
        <p14:creationId xmlns:p14="http://schemas.microsoft.com/office/powerpoint/2010/main" val="2310624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8" name="Google Shape;208;p29"/>
          <p:cNvSpPr txBox="1">
            <a:spLocks noGrp="1"/>
          </p:cNvSpPr>
          <p:nvPr>
            <p:ph type="body" idx="1"/>
          </p:nvPr>
        </p:nvSpPr>
        <p:spPr>
          <a:xfrm>
            <a:off x="469338" y="1052814"/>
            <a:ext cx="8369262" cy="3691837"/>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1800" dirty="0">
                <a:solidFill>
                  <a:srgbClr val="000000"/>
                </a:solidFill>
              </a:rPr>
              <a:t>Turn to the shared document we’ve been building on throughout this workshop.</a:t>
            </a:r>
            <a:endParaRPr sz="1800" dirty="0">
              <a:solidFill>
                <a:srgbClr val="000000"/>
              </a:solidFill>
            </a:endParaRPr>
          </a:p>
          <a:p>
            <a:pPr marL="0" lvl="0" indent="0" algn="l" rtl="0">
              <a:spcBef>
                <a:spcPts val="600"/>
              </a:spcBef>
              <a:spcAft>
                <a:spcPts val="0"/>
              </a:spcAft>
              <a:buNone/>
            </a:pPr>
            <a:r>
              <a:rPr lang="en" sz="1800" dirty="0">
                <a:solidFill>
                  <a:srgbClr val="000000"/>
                </a:solidFill>
              </a:rPr>
              <a:t>Reflect on your writing center’s context and current support towards students with multimodal assignments. </a:t>
            </a:r>
            <a:endParaRPr sz="1800" dirty="0">
              <a:solidFill>
                <a:srgbClr val="000000"/>
              </a:solidFill>
            </a:endParaRPr>
          </a:p>
          <a:p>
            <a:pPr marL="457200" lvl="0" indent="-342900" algn="l" rtl="0">
              <a:spcBef>
                <a:spcPts val="600"/>
              </a:spcBef>
              <a:spcAft>
                <a:spcPts val="0"/>
              </a:spcAft>
              <a:buSzPts val="1800"/>
              <a:buChar char="▷"/>
            </a:pPr>
            <a:r>
              <a:rPr lang="en" sz="1800" dirty="0">
                <a:solidFill>
                  <a:srgbClr val="000000"/>
                </a:solidFill>
              </a:rPr>
              <a:t>Would your tutors feel comfortable in assisting students with multimodal assignments, especially in an online format (synchronous and asynchronous settings)?</a:t>
            </a:r>
            <a:endParaRPr sz="1800" dirty="0">
              <a:solidFill>
                <a:srgbClr val="000000"/>
              </a:solidFill>
            </a:endParaRPr>
          </a:p>
          <a:p>
            <a:pPr marL="457200" lvl="0" indent="-342900" algn="l" rtl="0">
              <a:spcBef>
                <a:spcPts val="0"/>
              </a:spcBef>
              <a:spcAft>
                <a:spcPts val="0"/>
              </a:spcAft>
              <a:buSzPts val="1800"/>
              <a:buChar char="▷"/>
            </a:pPr>
            <a:r>
              <a:rPr lang="en" sz="1800" dirty="0">
                <a:solidFill>
                  <a:srgbClr val="000000"/>
                </a:solidFill>
              </a:rPr>
              <a:t>If not, what are the major concerns of your tutors/what aspects of multimodal assignments in tutoring sessions make them uncomfortable?</a:t>
            </a:r>
            <a:endParaRPr sz="1800" dirty="0">
              <a:solidFill>
                <a:srgbClr val="000000"/>
              </a:solidFill>
            </a:endParaRPr>
          </a:p>
          <a:p>
            <a:pPr marL="457200" lvl="0" indent="-342900" algn="l" rtl="0">
              <a:spcBef>
                <a:spcPts val="0"/>
              </a:spcBef>
              <a:spcAft>
                <a:spcPts val="0"/>
              </a:spcAft>
              <a:buSzPts val="1800"/>
              <a:buChar char="▷"/>
            </a:pPr>
            <a:r>
              <a:rPr lang="en" sz="1800" dirty="0">
                <a:solidFill>
                  <a:srgbClr val="000000"/>
                </a:solidFill>
              </a:rPr>
              <a:t>How can you build your tutors’ confidence in participating as an audience member for a multimodal assignment?</a:t>
            </a:r>
            <a:endParaRPr sz="1800" dirty="0">
              <a:solidFill>
                <a:srgbClr val="000000"/>
              </a:solidFill>
            </a:endParaRPr>
          </a:p>
          <a:p>
            <a:pPr marL="457200" lvl="0" indent="-342900" algn="l" rtl="0">
              <a:spcBef>
                <a:spcPts val="0"/>
              </a:spcBef>
              <a:spcAft>
                <a:spcPts val="0"/>
              </a:spcAft>
              <a:buSzPts val="1800"/>
              <a:buChar char="▷"/>
            </a:pPr>
            <a:r>
              <a:rPr lang="en" sz="1800" dirty="0">
                <a:solidFill>
                  <a:srgbClr val="000000"/>
                </a:solidFill>
              </a:rPr>
              <a:t>What steps can your center take to provide tutors with resources to support them in giving effective feedback for multimodal assignments?</a:t>
            </a:r>
            <a:endParaRPr sz="1800" dirty="0">
              <a:solidFill>
                <a:srgbClr val="000000"/>
              </a:solidFill>
            </a:endParaRPr>
          </a:p>
          <a:p>
            <a:pPr marL="0" lvl="0" indent="0" algn="l" rtl="0">
              <a:spcBef>
                <a:spcPts val="600"/>
              </a:spcBef>
              <a:spcAft>
                <a:spcPts val="0"/>
              </a:spcAft>
              <a:buNone/>
            </a:pPr>
            <a:endParaRPr dirty="0"/>
          </a:p>
        </p:txBody>
      </p:sp>
      <p:sp>
        <p:nvSpPr>
          <p:cNvPr id="207" name="Google Shape;207;p29"/>
          <p:cNvSpPr txBox="1">
            <a:spLocks noGrp="1"/>
          </p:cNvSpPr>
          <p:nvPr>
            <p:ph type="title"/>
          </p:nvPr>
        </p:nvSpPr>
        <p:spPr>
          <a:xfrm>
            <a:off x="469338" y="358388"/>
            <a:ext cx="8229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900" b="1" dirty="0">
                <a:solidFill>
                  <a:srgbClr val="000000"/>
                </a:solidFill>
              </a:rPr>
              <a:t>Activity 3: Assessing Tutors’ Rhetorical Readiness for Multimodal Assignments</a:t>
            </a:r>
            <a:endParaRPr sz="2900" b="1" dirty="0">
              <a:solidFill>
                <a:srgbClr val="000000"/>
              </a:solidFill>
            </a:endParaRPr>
          </a:p>
        </p:txBody>
      </p:sp>
      <p:sp>
        <p:nvSpPr>
          <p:cNvPr id="209" name="Google Shape;209;p29"/>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solidFill>
                  <a:srgbClr val="000000"/>
                </a:solidFill>
              </a:rPr>
              <a:t>20</a:t>
            </a:fld>
            <a:endParaRPr dirty="0">
              <a:solidFill>
                <a:srgbClr val="00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76C4B-865B-4E35-E0D5-887C3720EFE3}"/>
              </a:ext>
            </a:extLst>
          </p:cNvPr>
          <p:cNvSpPr>
            <a:spLocks noGrp="1"/>
          </p:cNvSpPr>
          <p:nvPr>
            <p:ph type="ctrTitle"/>
          </p:nvPr>
        </p:nvSpPr>
        <p:spPr/>
        <p:txBody>
          <a:bodyPr/>
          <a:lstStyle/>
          <a:p>
            <a:r>
              <a:rPr lang="en-US" b="1" dirty="0"/>
              <a:t>Group Discussion</a:t>
            </a:r>
          </a:p>
        </p:txBody>
      </p:sp>
      <p:sp>
        <p:nvSpPr>
          <p:cNvPr id="3" name="Google Shape;209;p29">
            <a:extLst>
              <a:ext uri="{FF2B5EF4-FFF2-40B4-BE49-F238E27FC236}">
                <a16:creationId xmlns:a16="http://schemas.microsoft.com/office/drawing/2014/main" id="{19BDC3A4-2119-D2D1-754A-0DDB65759A34}"/>
              </a:ext>
            </a:extLst>
          </p:cNvPr>
          <p:cNvSpPr txBox="1">
            <a:spLocks/>
          </p:cNvSpPr>
          <p:nvPr/>
        </p:nvSpPr>
        <p:spPr>
          <a:xfrm>
            <a:off x="8480575" y="4696933"/>
            <a:ext cx="548700" cy="3135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 smtClean="0"/>
              <a:pPr algn="r"/>
              <a:t>21</a:t>
            </a:fld>
            <a:endParaRPr lang="en" dirty="0"/>
          </a:p>
        </p:txBody>
      </p:sp>
    </p:spTree>
    <p:extLst>
      <p:ext uri="{BB962C8B-B14F-4D97-AF65-F5344CB8AC3E}">
        <p14:creationId xmlns:p14="http://schemas.microsoft.com/office/powerpoint/2010/main" val="31040542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E1B5F-637A-E887-8B92-A7C2C5C7720C}"/>
              </a:ext>
            </a:extLst>
          </p:cNvPr>
          <p:cNvSpPr>
            <a:spLocks noGrp="1"/>
          </p:cNvSpPr>
          <p:nvPr>
            <p:ph type="ctrTitle"/>
          </p:nvPr>
        </p:nvSpPr>
        <p:spPr/>
        <p:txBody>
          <a:bodyPr/>
          <a:lstStyle/>
          <a:p>
            <a:r>
              <a:rPr lang="en-US" b="1" dirty="0"/>
              <a:t>Q&amp;A</a:t>
            </a:r>
          </a:p>
        </p:txBody>
      </p:sp>
      <p:sp>
        <p:nvSpPr>
          <p:cNvPr id="3" name="Google Shape;209;p29">
            <a:extLst>
              <a:ext uri="{FF2B5EF4-FFF2-40B4-BE49-F238E27FC236}">
                <a16:creationId xmlns:a16="http://schemas.microsoft.com/office/drawing/2014/main" id="{DE34B40F-364C-80E4-1B20-A97C476E6DD1}"/>
              </a:ext>
            </a:extLst>
          </p:cNvPr>
          <p:cNvSpPr txBox="1">
            <a:spLocks/>
          </p:cNvSpPr>
          <p:nvPr/>
        </p:nvSpPr>
        <p:spPr>
          <a:xfrm>
            <a:off x="8480575" y="4696933"/>
            <a:ext cx="548700" cy="3135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 smtClean="0"/>
              <a:pPr algn="r"/>
              <a:t>22</a:t>
            </a:fld>
            <a:endParaRPr lang="en" dirty="0"/>
          </a:p>
        </p:txBody>
      </p:sp>
    </p:spTree>
    <p:extLst>
      <p:ext uri="{BB962C8B-B14F-4D97-AF65-F5344CB8AC3E}">
        <p14:creationId xmlns:p14="http://schemas.microsoft.com/office/powerpoint/2010/main" val="33113963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1"/>
          <p:cNvSpPr txBox="1">
            <a:spLocks noGrp="1"/>
          </p:cNvSpPr>
          <p:nvPr>
            <p:ph type="title"/>
          </p:nvPr>
        </p:nvSpPr>
        <p:spPr>
          <a:xfrm>
            <a:off x="893700" y="217600"/>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dirty="0">
                <a:solidFill>
                  <a:srgbClr val="000000"/>
                </a:solidFill>
              </a:rPr>
              <a:t>References</a:t>
            </a:r>
            <a:endParaRPr b="1" dirty="0">
              <a:solidFill>
                <a:srgbClr val="000000"/>
              </a:solidFill>
            </a:endParaRPr>
          </a:p>
        </p:txBody>
      </p:sp>
      <p:sp>
        <p:nvSpPr>
          <p:cNvPr id="224" name="Google Shape;224;p31"/>
          <p:cNvSpPr txBox="1">
            <a:spLocks noGrp="1"/>
          </p:cNvSpPr>
          <p:nvPr>
            <p:ph type="body" idx="1"/>
          </p:nvPr>
        </p:nvSpPr>
        <p:spPr>
          <a:xfrm>
            <a:off x="893700" y="809204"/>
            <a:ext cx="7324800" cy="4116696"/>
          </a:xfrm>
          <a:prstGeom prst="rect">
            <a:avLst/>
          </a:prstGeom>
        </p:spPr>
        <p:txBody>
          <a:bodyPr spcFirstLastPara="1" wrap="square" lIns="91425" tIns="91425" rIns="91425" bIns="91425" anchor="t" anchorCtr="0">
            <a:noAutofit/>
          </a:bodyPr>
          <a:lstStyle/>
          <a:p>
            <a:pPr marL="457200" lvl="0" indent="-457200" algn="l" rtl="0">
              <a:spcBef>
                <a:spcPts val="600"/>
              </a:spcBef>
              <a:spcAft>
                <a:spcPts val="0"/>
              </a:spcAft>
              <a:buNone/>
            </a:pPr>
            <a:r>
              <a:rPr lang="en-US" sz="1200" dirty="0">
                <a:solidFill>
                  <a:srgbClr val="000000"/>
                </a:solidFill>
              </a:rPr>
              <a:t>Cecil-Lemkin, E., &amp; Marvel Johnson, L. (2021). </a:t>
            </a:r>
            <a:r>
              <a:rPr lang="en-US" sz="1200" i="1" dirty="0">
                <a:solidFill>
                  <a:srgbClr val="000000"/>
                </a:solidFill>
              </a:rPr>
              <a:t>Expanding disability access: Developing your multimodal toolkit for writing center sessions </a:t>
            </a:r>
            <a:r>
              <a:rPr lang="en-US" sz="1200" dirty="0">
                <a:solidFill>
                  <a:srgbClr val="000000"/>
                </a:solidFill>
              </a:rPr>
              <a:t>[Conference presentation]. Online Writing Centers Association (OWCA). </a:t>
            </a:r>
            <a:r>
              <a:rPr lang="en-US" sz="1200" dirty="0">
                <a:solidFill>
                  <a:srgbClr val="000000"/>
                </a:solidFill>
                <a:hlinkClick r:id="rId3">
                  <a:extLst>
                    <a:ext uri="{A12FA001-AC4F-418D-AE19-62706E023703}">
                      <ahyp:hlinkClr xmlns:ahyp="http://schemas.microsoft.com/office/drawing/2018/hyperlinkcolor" val="tx"/>
                    </a:ext>
                  </a:extLst>
                </a:hlinkClick>
              </a:rPr>
              <a:t>https://www.onlinewritingcenters.org/scholarship/cecil-lemkin-etal-2021/</a:t>
            </a:r>
            <a:endParaRPr lang="en-US" sz="1200" dirty="0">
              <a:solidFill>
                <a:srgbClr val="000000"/>
              </a:solidFill>
            </a:endParaRPr>
          </a:p>
          <a:p>
            <a:pPr marL="457200" lvl="0" indent="-457200" algn="l" rtl="0">
              <a:spcBef>
                <a:spcPts val="600"/>
              </a:spcBef>
              <a:spcAft>
                <a:spcPts val="0"/>
              </a:spcAft>
              <a:buNone/>
            </a:pPr>
            <a:r>
              <a:rPr lang="en-US" sz="1200" dirty="0" err="1">
                <a:solidFill>
                  <a:srgbClr val="000000"/>
                </a:solidFill>
              </a:rPr>
              <a:t>Cheatle</a:t>
            </a:r>
            <a:r>
              <a:rPr lang="en-US" sz="1200" dirty="0">
                <a:solidFill>
                  <a:srgbClr val="000000"/>
                </a:solidFill>
              </a:rPr>
              <a:t>, J. (2020). Multimodal composition in writing centers: The practical, the problems, and the potential. </a:t>
            </a:r>
            <a:r>
              <a:rPr lang="en-US" sz="1200" i="1" dirty="0">
                <a:solidFill>
                  <a:srgbClr val="000000"/>
                </a:solidFill>
              </a:rPr>
              <a:t>SDC: A Journal of Multiliteracy and Innovation</a:t>
            </a:r>
            <a:r>
              <a:rPr lang="en-US" sz="1200" dirty="0">
                <a:solidFill>
                  <a:srgbClr val="000000"/>
                </a:solidFill>
              </a:rPr>
              <a:t>, </a:t>
            </a:r>
            <a:r>
              <a:rPr lang="en-US" sz="1200" i="1" dirty="0">
                <a:solidFill>
                  <a:srgbClr val="000000"/>
                </a:solidFill>
              </a:rPr>
              <a:t>24</a:t>
            </a:r>
            <a:r>
              <a:rPr lang="en-US" sz="1200" dirty="0">
                <a:solidFill>
                  <a:srgbClr val="000000"/>
                </a:solidFill>
              </a:rPr>
              <a:t>(1). </a:t>
            </a:r>
            <a:r>
              <a:rPr lang="en-US" sz="1200" u="sng" dirty="0">
                <a:solidFill>
                  <a:srgbClr val="000000"/>
                </a:solidFill>
                <a:hlinkClick r:id="rId4">
                  <a:extLst>
                    <a:ext uri="{A12FA001-AC4F-418D-AE19-62706E023703}">
                      <ahyp:hlinkClr xmlns:ahyp="http://schemas.microsoft.com/office/drawing/2018/hyperlinkcolor" val="tx"/>
                    </a:ext>
                  </a:extLst>
                </a:hlinkClick>
              </a:rPr>
              <a:t>https://southeasternwritingcenter.wildapricot.org/resources/SD_Archive/articles/24_1/SDC_24_1_Spring_2020-Cheatle.pdf</a:t>
            </a:r>
            <a:r>
              <a:rPr lang="en-US" sz="1200" dirty="0">
                <a:solidFill>
                  <a:srgbClr val="000000"/>
                </a:solidFill>
              </a:rPr>
              <a:t> </a:t>
            </a:r>
          </a:p>
          <a:p>
            <a:pPr marL="457200" lvl="0" indent="-457200" algn="l" rtl="0">
              <a:spcBef>
                <a:spcPts val="600"/>
              </a:spcBef>
              <a:spcAft>
                <a:spcPts val="0"/>
              </a:spcAft>
              <a:buNone/>
            </a:pPr>
            <a:r>
              <a:rPr lang="en-US" sz="1200" dirty="0">
                <a:solidFill>
                  <a:srgbClr val="000000"/>
                </a:solidFill>
              </a:rPr>
              <a:t>Del Russo, C., &amp; Shapiro, R. (2019). Multimodal tutor education for a community in transition. </a:t>
            </a:r>
            <a:r>
              <a:rPr lang="en-US" sz="1200" i="1" dirty="0">
                <a:solidFill>
                  <a:srgbClr val="000000"/>
                </a:solidFill>
              </a:rPr>
              <a:t>Writing Lab Newsletter</a:t>
            </a:r>
            <a:r>
              <a:rPr lang="en-US" sz="1200" dirty="0">
                <a:solidFill>
                  <a:srgbClr val="000000"/>
                </a:solidFill>
              </a:rPr>
              <a:t>, </a:t>
            </a:r>
            <a:r>
              <a:rPr lang="en-US" sz="1200" i="1" dirty="0">
                <a:solidFill>
                  <a:srgbClr val="000000"/>
                </a:solidFill>
              </a:rPr>
              <a:t>44</a:t>
            </a:r>
            <a:r>
              <a:rPr lang="en-US" sz="1200" dirty="0">
                <a:solidFill>
                  <a:srgbClr val="000000"/>
                </a:solidFill>
              </a:rPr>
              <a:t>(1–2), 19–26.</a:t>
            </a:r>
          </a:p>
          <a:p>
            <a:pPr marL="457200" lvl="0" indent="-457200" algn="l" rtl="0">
              <a:spcBef>
                <a:spcPts val="600"/>
              </a:spcBef>
              <a:spcAft>
                <a:spcPts val="0"/>
              </a:spcAft>
              <a:buNone/>
            </a:pPr>
            <a:r>
              <a:rPr lang="en-US" sz="1200" dirty="0" err="1">
                <a:solidFill>
                  <a:srgbClr val="000000"/>
                </a:solidFill>
              </a:rPr>
              <a:t>Hotson</a:t>
            </a:r>
            <a:r>
              <a:rPr lang="en-US" sz="1200" dirty="0">
                <a:solidFill>
                  <a:srgbClr val="000000"/>
                </a:solidFill>
              </a:rPr>
              <a:t>, B. (2022). </a:t>
            </a:r>
            <a:r>
              <a:rPr lang="en-US" sz="1200" i="1" dirty="0">
                <a:solidFill>
                  <a:srgbClr val="000000"/>
                </a:solidFill>
              </a:rPr>
              <a:t>“I don’t know, let’s play”: Multimodal design support in the writing </a:t>
            </a:r>
            <a:r>
              <a:rPr lang="en-US" sz="1200" i="1" dirty="0" err="1">
                <a:solidFill>
                  <a:srgbClr val="000000"/>
                </a:solidFill>
              </a:rPr>
              <a:t>centre</a:t>
            </a:r>
            <a:r>
              <a:rPr lang="en-US" sz="1200" dirty="0">
                <a:solidFill>
                  <a:srgbClr val="000000"/>
                </a:solidFill>
              </a:rPr>
              <a:t>. Canadian Writing </a:t>
            </a:r>
            <a:r>
              <a:rPr lang="en-US" sz="1200" dirty="0" err="1">
                <a:solidFill>
                  <a:srgbClr val="000000"/>
                </a:solidFill>
              </a:rPr>
              <a:t>Centres</a:t>
            </a:r>
            <a:r>
              <a:rPr lang="en-US" sz="1200" dirty="0">
                <a:solidFill>
                  <a:srgbClr val="000000"/>
                </a:solidFill>
              </a:rPr>
              <a:t> Association. </a:t>
            </a:r>
            <a:r>
              <a:rPr lang="en-US" sz="1200" dirty="0">
                <a:solidFill>
                  <a:srgbClr val="000000"/>
                </a:solidFill>
                <a:hlinkClick r:id="rId5">
                  <a:extLst>
                    <a:ext uri="{A12FA001-AC4F-418D-AE19-62706E023703}">
                      <ahyp:hlinkClr xmlns:ahyp="http://schemas.microsoft.com/office/drawing/2018/hyperlinkcolor" val="tx"/>
                    </a:ext>
                  </a:extLst>
                </a:hlinkClick>
              </a:rPr>
              <a:t>https://cwcaaccr.com/2022/02/03/multimodal-design-support-in-the-writing-centre/?amp=1</a:t>
            </a:r>
            <a:r>
              <a:rPr lang="en-US" sz="1200" dirty="0">
                <a:solidFill>
                  <a:srgbClr val="000000"/>
                </a:solidFill>
              </a:rPr>
              <a:t> </a:t>
            </a:r>
          </a:p>
          <a:p>
            <a:pPr marL="457200" lvl="0" indent="-457200" algn="l" rtl="0">
              <a:spcBef>
                <a:spcPts val="600"/>
              </a:spcBef>
              <a:spcAft>
                <a:spcPts val="0"/>
              </a:spcAft>
              <a:buNone/>
            </a:pPr>
            <a:r>
              <a:rPr lang="en-US" sz="1200" dirty="0">
                <a:solidFill>
                  <a:srgbClr val="000000"/>
                </a:solidFill>
              </a:rPr>
              <a:t>Martinez, D., &amp; Olsen, L. (2015). Online writing labs. In B. L. Hewett &amp; K. E. </a:t>
            </a:r>
            <a:r>
              <a:rPr lang="en-US" sz="1200" dirty="0" err="1">
                <a:solidFill>
                  <a:srgbClr val="000000"/>
                </a:solidFill>
              </a:rPr>
              <a:t>DePew</a:t>
            </a:r>
            <a:r>
              <a:rPr lang="en-US" sz="1200" dirty="0">
                <a:solidFill>
                  <a:srgbClr val="000000"/>
                </a:solidFill>
              </a:rPr>
              <a:t> (Eds.), </a:t>
            </a:r>
            <a:r>
              <a:rPr lang="en-US" sz="1200" i="1" dirty="0">
                <a:solidFill>
                  <a:srgbClr val="000000"/>
                </a:solidFill>
              </a:rPr>
              <a:t>Foundational Practices of Online Writing Instruction</a:t>
            </a:r>
            <a:r>
              <a:rPr lang="en-US" sz="1200" dirty="0">
                <a:solidFill>
                  <a:srgbClr val="000000"/>
                </a:solidFill>
              </a:rPr>
              <a:t> (pp. 183-210). The WAC Clearinghouse. </a:t>
            </a:r>
            <a:r>
              <a:rPr lang="en-US" sz="1200" dirty="0">
                <a:solidFill>
                  <a:srgbClr val="000000"/>
                </a:solidFill>
                <a:hlinkClick r:id="rId6">
                  <a:extLst>
                    <a:ext uri="{A12FA001-AC4F-418D-AE19-62706E023703}">
                      <ahyp:hlinkClr xmlns:ahyp="http://schemas.microsoft.com/office/drawing/2018/hyperlinkcolor" val="tx"/>
                    </a:ext>
                  </a:extLst>
                </a:hlinkClick>
              </a:rPr>
              <a:t>https://wac.colostate.edu/docs/books/owi/chapter5.pdf</a:t>
            </a:r>
            <a:endParaRPr sz="1200" dirty="0"/>
          </a:p>
          <a:p>
            <a:pPr marL="457200" lvl="0" indent="-457200" algn="l" rtl="0">
              <a:spcBef>
                <a:spcPts val="600"/>
              </a:spcBef>
              <a:spcAft>
                <a:spcPts val="0"/>
              </a:spcAft>
              <a:buNone/>
            </a:pPr>
            <a:endParaRPr sz="1200" dirty="0"/>
          </a:p>
        </p:txBody>
      </p:sp>
      <p:sp>
        <p:nvSpPr>
          <p:cNvPr id="225" name="Google Shape;225;p31"/>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solidFill>
                  <a:srgbClr val="000000"/>
                </a:solidFill>
              </a:rPr>
              <a:t>23</a:t>
            </a:fld>
            <a:endParaRPr dirty="0">
              <a:solidFill>
                <a:srgbClr val="00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1"/>
          <p:cNvSpPr txBox="1">
            <a:spLocks noGrp="1"/>
          </p:cNvSpPr>
          <p:nvPr>
            <p:ph type="title"/>
          </p:nvPr>
        </p:nvSpPr>
        <p:spPr>
          <a:xfrm>
            <a:off x="893700" y="217600"/>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dirty="0">
                <a:solidFill>
                  <a:srgbClr val="000000"/>
                </a:solidFill>
              </a:rPr>
              <a:t>References, cont’d.</a:t>
            </a:r>
            <a:endParaRPr b="1" dirty="0">
              <a:solidFill>
                <a:srgbClr val="000000"/>
              </a:solidFill>
            </a:endParaRPr>
          </a:p>
        </p:txBody>
      </p:sp>
      <p:sp>
        <p:nvSpPr>
          <p:cNvPr id="224" name="Google Shape;224;p31"/>
          <p:cNvSpPr txBox="1">
            <a:spLocks noGrp="1"/>
          </p:cNvSpPr>
          <p:nvPr>
            <p:ph type="body" idx="1"/>
          </p:nvPr>
        </p:nvSpPr>
        <p:spPr>
          <a:xfrm>
            <a:off x="893700" y="809204"/>
            <a:ext cx="7324800" cy="3784923"/>
          </a:xfrm>
          <a:prstGeom prst="rect">
            <a:avLst/>
          </a:prstGeom>
        </p:spPr>
        <p:txBody>
          <a:bodyPr spcFirstLastPara="1" wrap="square" lIns="91425" tIns="91425" rIns="91425" bIns="91425" anchor="t" anchorCtr="0">
            <a:noAutofit/>
          </a:bodyPr>
          <a:lstStyle/>
          <a:p>
            <a:pPr marL="457200" lvl="0" indent="-457200" algn="l" rtl="0">
              <a:spcBef>
                <a:spcPts val="600"/>
              </a:spcBef>
              <a:spcAft>
                <a:spcPts val="0"/>
              </a:spcAft>
              <a:buNone/>
            </a:pPr>
            <a:endParaRPr lang="en-US" sz="1200" dirty="0">
              <a:solidFill>
                <a:srgbClr val="000000"/>
              </a:solidFill>
            </a:endParaRPr>
          </a:p>
          <a:p>
            <a:pPr marL="457200" lvl="0" indent="-457200" algn="l" rtl="0">
              <a:spcBef>
                <a:spcPts val="600"/>
              </a:spcBef>
              <a:spcAft>
                <a:spcPts val="0"/>
              </a:spcAft>
              <a:buNone/>
            </a:pPr>
            <a:r>
              <a:rPr lang="en-US" sz="1100" dirty="0" err="1">
                <a:solidFill>
                  <a:srgbClr val="000000"/>
                </a:solidFill>
              </a:rPr>
              <a:t>Nejezchleb</a:t>
            </a:r>
            <a:r>
              <a:rPr lang="en-US" sz="1200" dirty="0">
                <a:solidFill>
                  <a:srgbClr val="000000"/>
                </a:solidFill>
              </a:rPr>
              <a:t>, A. (2020). Answer if you have callers: Phone tutoring in the writing center. </a:t>
            </a:r>
            <a:r>
              <a:rPr lang="en-US" sz="1200" i="1" dirty="0">
                <a:solidFill>
                  <a:srgbClr val="000000"/>
                </a:solidFill>
              </a:rPr>
              <a:t>WLN: A Journal of Writing Center Scholarship, 45</a:t>
            </a:r>
            <a:r>
              <a:rPr lang="en-US" sz="1200" dirty="0">
                <a:solidFill>
                  <a:srgbClr val="000000"/>
                </a:solidFill>
              </a:rPr>
              <a:t>(3-4), 9-16. </a:t>
            </a:r>
            <a:r>
              <a:rPr lang="en-US" sz="1200" dirty="0">
                <a:solidFill>
                  <a:srgbClr val="000000"/>
                </a:solidFill>
                <a:hlinkClick r:id="rId3">
                  <a:extLst>
                    <a:ext uri="{A12FA001-AC4F-418D-AE19-62706E023703}">
                      <ahyp:hlinkClr xmlns:ahyp="http://schemas.microsoft.com/office/drawing/2018/hyperlinkcolor" val="tx"/>
                    </a:ext>
                  </a:extLst>
                </a:hlinkClick>
              </a:rPr>
              <a:t>https://www.wlnjournal.org/archives/v45/45.3-4.pdf</a:t>
            </a:r>
            <a:endParaRPr lang="en-US" sz="1200" dirty="0">
              <a:solidFill>
                <a:srgbClr val="000000"/>
              </a:solidFill>
            </a:endParaRPr>
          </a:p>
          <a:p>
            <a:pPr marL="457200" lvl="0" indent="-457200" algn="l" rtl="0">
              <a:spcBef>
                <a:spcPts val="600"/>
              </a:spcBef>
              <a:spcAft>
                <a:spcPts val="0"/>
              </a:spcAft>
              <a:buNone/>
            </a:pPr>
            <a:r>
              <a:rPr lang="en-US" sz="1200" dirty="0" err="1">
                <a:solidFill>
                  <a:srgbClr val="000000"/>
                </a:solidFill>
              </a:rPr>
              <a:t>Sabatino</a:t>
            </a:r>
            <a:r>
              <a:rPr lang="en-US" sz="1200" dirty="0">
                <a:solidFill>
                  <a:srgbClr val="000000"/>
                </a:solidFill>
              </a:rPr>
              <a:t>, L. D., &amp; Fallon, B. (Eds.). (2019). </a:t>
            </a:r>
            <a:r>
              <a:rPr lang="en-US" sz="1200" i="1" dirty="0">
                <a:solidFill>
                  <a:srgbClr val="000000"/>
                </a:solidFill>
              </a:rPr>
              <a:t>Multimodal composing: Strategies for 21st century writing consultations</a:t>
            </a:r>
            <a:r>
              <a:rPr lang="en-US" sz="1200" dirty="0">
                <a:solidFill>
                  <a:srgbClr val="000000"/>
                </a:solidFill>
              </a:rPr>
              <a:t>. UP of Colorado.</a:t>
            </a:r>
          </a:p>
          <a:p>
            <a:pPr indent="-457200">
              <a:buNone/>
            </a:pPr>
            <a:r>
              <a:rPr lang="en-US" sz="1200" dirty="0">
                <a:solidFill>
                  <a:srgbClr val="000000"/>
                </a:solidFill>
              </a:rPr>
              <a:t>Sheppard, J. (2021). Pandemic pedagogy: What we learned from the sudden transition to online teaching and how it can help us prepare to teach writing in an uncertain future. </a:t>
            </a:r>
            <a:r>
              <a:rPr lang="en-US" sz="1200" i="1" dirty="0">
                <a:solidFill>
                  <a:srgbClr val="000000"/>
                </a:solidFill>
              </a:rPr>
              <a:t>Composition Studies</a:t>
            </a:r>
            <a:r>
              <a:rPr lang="en-US" sz="1200" dirty="0">
                <a:solidFill>
                  <a:srgbClr val="000000"/>
                </a:solidFill>
              </a:rPr>
              <a:t>, </a:t>
            </a:r>
            <a:r>
              <a:rPr lang="en-US" sz="1200" i="1" dirty="0">
                <a:solidFill>
                  <a:srgbClr val="000000"/>
                </a:solidFill>
              </a:rPr>
              <a:t>49</a:t>
            </a:r>
            <a:r>
              <a:rPr lang="en-US" sz="1200" dirty="0">
                <a:solidFill>
                  <a:srgbClr val="000000"/>
                </a:solidFill>
              </a:rPr>
              <a:t>(1). </a:t>
            </a:r>
            <a:r>
              <a:rPr lang="en-US" sz="1200" dirty="0">
                <a:solidFill>
                  <a:srgbClr val="000000"/>
                </a:solidFill>
                <a:hlinkClick r:id="rId4">
                  <a:extLst>
                    <a:ext uri="{A12FA001-AC4F-418D-AE19-62706E023703}">
                      <ahyp:hlinkClr xmlns:ahyp="http://schemas.microsoft.com/office/drawing/2018/hyperlinkcolor" val="tx"/>
                    </a:ext>
                  </a:extLst>
                </a:hlinkClick>
              </a:rPr>
              <a:t>https://files.eric.ed.gov/fulltext/EJ1307828.pdf</a:t>
            </a:r>
            <a:endParaRPr lang="en-US" sz="1200" dirty="0">
              <a:solidFill>
                <a:srgbClr val="000000"/>
              </a:solidFill>
            </a:endParaRPr>
          </a:p>
          <a:p>
            <a:pPr indent="-457200">
              <a:buNone/>
            </a:pPr>
            <a:r>
              <a:rPr lang="en-US" sz="1200" dirty="0">
                <a:solidFill>
                  <a:srgbClr val="000000"/>
                </a:solidFill>
              </a:rPr>
              <a:t>Stewart, M. (2021). Student-teacher conferencing in zoom: Asymmetrical collaboration in a digital space/(non)place. </a:t>
            </a:r>
            <a:r>
              <a:rPr lang="en-US" sz="1200" i="1" dirty="0">
                <a:solidFill>
                  <a:srgbClr val="000000"/>
                </a:solidFill>
              </a:rPr>
              <a:t>Kairos</a:t>
            </a:r>
            <a:r>
              <a:rPr lang="en-US" sz="1200" dirty="0">
                <a:solidFill>
                  <a:srgbClr val="000000"/>
                </a:solidFill>
              </a:rPr>
              <a:t>, </a:t>
            </a:r>
            <a:r>
              <a:rPr lang="en-US" sz="1200" i="1" dirty="0">
                <a:solidFill>
                  <a:srgbClr val="000000"/>
                </a:solidFill>
              </a:rPr>
              <a:t>25</a:t>
            </a:r>
            <a:r>
              <a:rPr lang="en-US" sz="1200" dirty="0">
                <a:solidFill>
                  <a:srgbClr val="000000"/>
                </a:solidFill>
              </a:rPr>
              <a:t>(2). </a:t>
            </a:r>
            <a:r>
              <a:rPr lang="en-US" sz="1200" dirty="0">
                <a:solidFill>
                  <a:srgbClr val="000000"/>
                </a:solidFill>
                <a:hlinkClick r:id="rId5">
                  <a:extLst>
                    <a:ext uri="{A12FA001-AC4F-418D-AE19-62706E023703}">
                      <ahyp:hlinkClr xmlns:ahyp="http://schemas.microsoft.com/office/drawing/2018/hyperlinkcolor" val="tx"/>
                    </a:ext>
                  </a:extLst>
                </a:hlinkClick>
              </a:rPr>
              <a:t>https://kairos.technorhetoric.net/25.2/praxis/stewart/index.html</a:t>
            </a:r>
            <a:endParaRPr lang="en-US" sz="1200" dirty="0">
              <a:solidFill>
                <a:srgbClr val="000000"/>
              </a:solidFill>
            </a:endParaRPr>
          </a:p>
          <a:p>
            <a:pPr marL="457200" lvl="0" indent="-457200" algn="l" rtl="0">
              <a:spcBef>
                <a:spcPts val="600"/>
              </a:spcBef>
              <a:spcAft>
                <a:spcPts val="0"/>
              </a:spcAft>
              <a:buNone/>
            </a:pPr>
            <a:endParaRPr sz="1200" dirty="0"/>
          </a:p>
        </p:txBody>
      </p:sp>
      <p:sp>
        <p:nvSpPr>
          <p:cNvPr id="225" name="Google Shape;225;p31"/>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solidFill>
                  <a:srgbClr val="000000"/>
                </a:solidFill>
              </a:rPr>
              <a:t>24</a:t>
            </a:fld>
            <a:endParaRPr dirty="0">
              <a:solidFill>
                <a:srgbClr val="000000"/>
              </a:solidFill>
            </a:endParaRPr>
          </a:p>
        </p:txBody>
      </p:sp>
    </p:spTree>
    <p:extLst>
      <p:ext uri="{BB962C8B-B14F-4D97-AF65-F5344CB8AC3E}">
        <p14:creationId xmlns:p14="http://schemas.microsoft.com/office/powerpoint/2010/main" val="27669001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BF568-7CE1-4801-EEB9-A117A48B1457}"/>
              </a:ext>
            </a:extLst>
          </p:cNvPr>
          <p:cNvSpPr>
            <a:spLocks noGrp="1"/>
          </p:cNvSpPr>
          <p:nvPr>
            <p:ph type="ctrTitle"/>
          </p:nvPr>
        </p:nvSpPr>
        <p:spPr>
          <a:xfrm>
            <a:off x="685800" y="833121"/>
            <a:ext cx="7772400" cy="1159800"/>
          </a:xfrm>
        </p:spPr>
        <p:txBody>
          <a:bodyPr/>
          <a:lstStyle/>
          <a:p>
            <a:r>
              <a:rPr lang="en-US" b="1" dirty="0"/>
              <a:t>Contact Us</a:t>
            </a:r>
          </a:p>
        </p:txBody>
      </p:sp>
      <p:sp>
        <p:nvSpPr>
          <p:cNvPr id="3" name="Subtitle 2">
            <a:extLst>
              <a:ext uri="{FF2B5EF4-FFF2-40B4-BE49-F238E27FC236}">
                <a16:creationId xmlns:a16="http://schemas.microsoft.com/office/drawing/2014/main" id="{594114F6-D970-7F3B-1725-E59336BBF118}"/>
              </a:ext>
            </a:extLst>
          </p:cNvPr>
          <p:cNvSpPr>
            <a:spLocks noGrp="1"/>
          </p:cNvSpPr>
          <p:nvPr>
            <p:ph type="subTitle" idx="1"/>
          </p:nvPr>
        </p:nvSpPr>
        <p:spPr>
          <a:xfrm>
            <a:off x="685800" y="2248230"/>
            <a:ext cx="7772400" cy="784800"/>
          </a:xfrm>
        </p:spPr>
        <p:txBody>
          <a:bodyPr/>
          <a:lstStyle/>
          <a:p>
            <a:r>
              <a:rPr lang="en-US" dirty="0"/>
              <a:t>Julie Johnson Archer – </a:t>
            </a:r>
            <a:r>
              <a:rPr lang="en-US" dirty="0" err="1"/>
              <a:t>julie.johnson@acu.edu</a:t>
            </a:r>
            <a:endParaRPr lang="en-US" dirty="0"/>
          </a:p>
          <a:p>
            <a:r>
              <a:rPr lang="en-US" dirty="0"/>
              <a:t>Bethany Bibb – </a:t>
            </a:r>
            <a:r>
              <a:rPr lang="en-US" dirty="0" err="1"/>
              <a:t>bethanybibb@suu.edu</a:t>
            </a:r>
            <a:endParaRPr lang="en-US" dirty="0"/>
          </a:p>
          <a:p>
            <a:r>
              <a:rPr lang="en-US" dirty="0"/>
              <a:t>Allie Johnston – </a:t>
            </a:r>
            <a:r>
              <a:rPr lang="en-US" dirty="0" err="1"/>
              <a:t>johnstona@apsu.edu</a:t>
            </a:r>
            <a:endParaRPr lang="en-US" dirty="0"/>
          </a:p>
        </p:txBody>
      </p:sp>
      <p:sp>
        <p:nvSpPr>
          <p:cNvPr id="4" name="Slide Number Placeholder 3">
            <a:extLst>
              <a:ext uri="{FF2B5EF4-FFF2-40B4-BE49-F238E27FC236}">
                <a16:creationId xmlns:a16="http://schemas.microsoft.com/office/drawing/2014/main" id="{2064BCCB-F9E8-4728-194A-900D1D11D806}"/>
              </a:ext>
            </a:extLst>
          </p:cNvPr>
          <p:cNvSpPr>
            <a:spLocks noGrp="1"/>
          </p:cNvSpPr>
          <p:nvPr>
            <p:ph type="sldNum" idx="12"/>
          </p:nvPr>
        </p:nvSpPr>
        <p:spPr>
          <a:xfrm>
            <a:off x="0" y="4676532"/>
            <a:ext cx="9144000" cy="313500"/>
          </a:xfrm>
        </p:spPr>
        <p:txBody>
          <a:bodyPr/>
          <a:lstStyle/>
          <a:p>
            <a:pPr marL="0" lvl="0" indent="0" algn="r" rtl="0">
              <a:spcBef>
                <a:spcPts val="0"/>
              </a:spcBef>
              <a:spcAft>
                <a:spcPts val="0"/>
              </a:spcAft>
              <a:buNone/>
            </a:pPr>
            <a:fld id="{00000000-1234-1234-1234-123412341234}" type="slidenum">
              <a:rPr lang="en" smtClean="0">
                <a:solidFill>
                  <a:srgbClr val="000000"/>
                </a:solidFill>
              </a:rPr>
              <a:pPr marL="0" lvl="0" indent="0" algn="r" rtl="0">
                <a:spcBef>
                  <a:spcPts val="0"/>
                </a:spcBef>
                <a:spcAft>
                  <a:spcPts val="0"/>
                </a:spcAft>
                <a:buNone/>
              </a:pPr>
              <a:t>25</a:t>
            </a:fld>
            <a:endParaRPr lang="en" dirty="0">
              <a:solidFill>
                <a:srgbClr val="000000"/>
              </a:solidFill>
            </a:endParaRPr>
          </a:p>
        </p:txBody>
      </p:sp>
    </p:spTree>
    <p:extLst>
      <p:ext uri="{BB962C8B-B14F-4D97-AF65-F5344CB8AC3E}">
        <p14:creationId xmlns:p14="http://schemas.microsoft.com/office/powerpoint/2010/main" val="1464531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3"/>
          <p:cNvSpPr txBox="1">
            <a:spLocks noGrp="1"/>
          </p:cNvSpPr>
          <p:nvPr>
            <p:ph type="ctrTitle"/>
          </p:nvPr>
        </p:nvSpPr>
        <p:spPr>
          <a:xfrm>
            <a:off x="685800" y="833466"/>
            <a:ext cx="7772400" cy="1665456"/>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sz="7200" b="1" dirty="0">
              <a:solidFill>
                <a:schemeClr val="accent2"/>
              </a:solidFill>
            </a:endParaRPr>
          </a:p>
          <a:p>
            <a:pPr marL="0" lvl="0" indent="0" algn="ctr" rtl="0">
              <a:spcBef>
                <a:spcPts val="0"/>
              </a:spcBef>
              <a:spcAft>
                <a:spcPts val="0"/>
              </a:spcAft>
              <a:buNone/>
            </a:pPr>
            <a:r>
              <a:rPr lang="en" b="1" dirty="0"/>
              <a:t>Center Readiness</a:t>
            </a:r>
            <a:endParaRPr b="1" dirty="0"/>
          </a:p>
        </p:txBody>
      </p:sp>
      <p:sp>
        <p:nvSpPr>
          <p:cNvPr id="2" name="Subtitle 1">
            <a:extLst>
              <a:ext uri="{FF2B5EF4-FFF2-40B4-BE49-F238E27FC236}">
                <a16:creationId xmlns:a16="http://schemas.microsoft.com/office/drawing/2014/main" id="{FE13B736-0074-A30B-FC48-3827880F5DBB}"/>
              </a:ext>
            </a:extLst>
          </p:cNvPr>
          <p:cNvSpPr>
            <a:spLocks noGrp="1"/>
          </p:cNvSpPr>
          <p:nvPr>
            <p:ph type="subTitle" idx="1"/>
          </p:nvPr>
        </p:nvSpPr>
        <p:spPr/>
        <p:txBody>
          <a:bodyPr/>
          <a:lstStyle/>
          <a:p>
            <a:r>
              <a:rPr lang="en-US" dirty="0"/>
              <a:t>Bethany Bibb</a:t>
            </a:r>
          </a:p>
        </p:txBody>
      </p:sp>
      <p:sp>
        <p:nvSpPr>
          <p:cNvPr id="96" name="Google Shape;96;p13"/>
          <p:cNvSpPr txBox="1">
            <a:spLocks noGrp="1"/>
          </p:cNvSpPr>
          <p:nvPr>
            <p:ph type="sldNum" idx="12"/>
          </p:nvPr>
        </p:nvSpPr>
        <p:spPr>
          <a:xfrm>
            <a:off x="0" y="4687668"/>
            <a:ext cx="91440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solidFill>
                  <a:srgbClr val="000000"/>
                </a:solidFill>
              </a:rPr>
              <a:pPr marL="0" lvl="0" indent="0" algn="r" rtl="0">
                <a:spcBef>
                  <a:spcPts val="0"/>
                </a:spcBef>
                <a:spcAft>
                  <a:spcPts val="0"/>
                </a:spcAft>
                <a:buNone/>
              </a:pPr>
              <a:t>3</a:t>
            </a:fld>
            <a:endParaRPr dirty="0">
              <a:solidFill>
                <a:srgbClr val="0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4"/>
          <p:cNvSpPr txBox="1">
            <a:spLocks noGrp="1"/>
          </p:cNvSpPr>
          <p:nvPr>
            <p:ph type="title"/>
          </p:nvPr>
        </p:nvSpPr>
        <p:spPr>
          <a:xfrm>
            <a:off x="893699" y="358388"/>
            <a:ext cx="7360393"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800" b="1" dirty="0">
                <a:solidFill>
                  <a:srgbClr val="000000"/>
                </a:solidFill>
              </a:rPr>
              <a:t>Guiding Questions</a:t>
            </a:r>
            <a:endParaRPr sz="2800" b="1" dirty="0">
              <a:solidFill>
                <a:srgbClr val="000000"/>
              </a:solidFill>
            </a:endParaRPr>
          </a:p>
        </p:txBody>
      </p:sp>
      <p:sp>
        <p:nvSpPr>
          <p:cNvPr id="102" name="Google Shape;102;p14"/>
          <p:cNvSpPr txBox="1">
            <a:spLocks noGrp="1"/>
          </p:cNvSpPr>
          <p:nvPr>
            <p:ph type="body" idx="1"/>
          </p:nvPr>
        </p:nvSpPr>
        <p:spPr>
          <a:xfrm>
            <a:off x="893700" y="1373588"/>
            <a:ext cx="6462600" cy="3552300"/>
          </a:xfrm>
          <a:prstGeom prst="rect">
            <a:avLst/>
          </a:prstGeom>
        </p:spPr>
        <p:txBody>
          <a:bodyPr spcFirstLastPara="1" wrap="square" lIns="91425" tIns="91425" rIns="91425" bIns="91425" anchor="t" anchorCtr="0">
            <a:noAutofit/>
          </a:bodyPr>
          <a:lstStyle/>
          <a:p>
            <a:pPr marL="457200" lvl="0" indent="-342900" algn="l" rtl="0">
              <a:spcBef>
                <a:spcPts val="600"/>
              </a:spcBef>
              <a:spcAft>
                <a:spcPts val="0"/>
              </a:spcAft>
              <a:buClr>
                <a:schemeClr val="accent5"/>
              </a:buClr>
              <a:buSzPts val="1800"/>
              <a:buFont typeface="Raleway"/>
              <a:buChar char="▷"/>
            </a:pPr>
            <a:r>
              <a:rPr lang="en-US" dirty="0">
                <a:solidFill>
                  <a:srgbClr val="000000"/>
                </a:solidFill>
                <a:latin typeface="Lato" panose="020F0502020204030203" pitchFamily="34" charset="0"/>
                <a:ea typeface="Lato" panose="020F0502020204030203" pitchFamily="34" charset="0"/>
                <a:cs typeface="Lato" panose="020F0502020204030203" pitchFamily="34" charset="0"/>
                <a:sym typeface="Raleway"/>
              </a:rPr>
              <a:t>What type of online writing center are you running or working to build, e.g., fully online, hybrid, etc.?</a:t>
            </a:r>
          </a:p>
          <a:p>
            <a:pPr marL="457200" lvl="0" indent="-342900" algn="l" rtl="0">
              <a:spcBef>
                <a:spcPts val="600"/>
              </a:spcBef>
              <a:spcAft>
                <a:spcPts val="0"/>
              </a:spcAft>
              <a:buClr>
                <a:schemeClr val="accent5"/>
              </a:buClr>
              <a:buSzPts val="1800"/>
              <a:buFont typeface="Raleway"/>
              <a:buChar char="▷"/>
            </a:pPr>
            <a:r>
              <a:rPr lang="en-US" dirty="0">
                <a:solidFill>
                  <a:srgbClr val="000000"/>
                </a:solidFill>
                <a:latin typeface="Lato" panose="020F0502020204030203" pitchFamily="34" charset="0"/>
                <a:ea typeface="Lato" panose="020F0502020204030203" pitchFamily="34" charset="0"/>
                <a:cs typeface="Lato" panose="020F0502020204030203" pitchFamily="34" charset="0"/>
                <a:sym typeface="Raleway"/>
              </a:rPr>
              <a:t>What do you and your center need to know, have, or do to support multimodal online tutoring?</a:t>
            </a:r>
            <a:endParaRPr dirty="0">
              <a:solidFill>
                <a:srgbClr val="000000"/>
              </a:solidFill>
              <a:latin typeface="Lato" panose="020F0502020204030203" pitchFamily="34" charset="0"/>
              <a:ea typeface="Lato" panose="020F0502020204030203" pitchFamily="34" charset="0"/>
              <a:cs typeface="Lato" panose="020F0502020204030203" pitchFamily="34" charset="0"/>
              <a:sym typeface="Raleway"/>
            </a:endParaRPr>
          </a:p>
        </p:txBody>
      </p:sp>
      <p:sp>
        <p:nvSpPr>
          <p:cNvPr id="103" name="Google Shape;103;p14"/>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solidFill>
                  <a:srgbClr val="000000"/>
                </a:solidFill>
              </a:rPr>
              <a:t>4</a:t>
            </a:fld>
            <a:endParaRPr dirty="0">
              <a:solidFill>
                <a:srgbClr val="000000"/>
              </a:solidFill>
            </a:endParaRPr>
          </a:p>
        </p:txBody>
      </p:sp>
    </p:spTree>
    <p:extLst>
      <p:ext uri="{BB962C8B-B14F-4D97-AF65-F5344CB8AC3E}">
        <p14:creationId xmlns:p14="http://schemas.microsoft.com/office/powerpoint/2010/main" val="3151483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5"/>
          <p:cNvSpPr txBox="1">
            <a:spLocks noGrp="1"/>
          </p:cNvSpPr>
          <p:nvPr>
            <p:ph type="title"/>
          </p:nvPr>
        </p:nvSpPr>
        <p:spPr>
          <a:xfrm>
            <a:off x="461246" y="358388"/>
            <a:ext cx="8237692"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800" b="1" dirty="0">
                <a:solidFill>
                  <a:srgbClr val="000000"/>
                </a:solidFill>
              </a:rPr>
              <a:t>Pandemic Priorities &amp; Realizations</a:t>
            </a:r>
            <a:endParaRPr sz="2800" b="1" dirty="0">
              <a:solidFill>
                <a:srgbClr val="000000"/>
              </a:solidFill>
            </a:endParaRPr>
          </a:p>
        </p:txBody>
      </p:sp>
      <p:sp>
        <p:nvSpPr>
          <p:cNvPr id="109" name="Google Shape;109;p15"/>
          <p:cNvSpPr txBox="1">
            <a:spLocks noGrp="1"/>
          </p:cNvSpPr>
          <p:nvPr>
            <p:ph type="body" idx="1"/>
          </p:nvPr>
        </p:nvSpPr>
        <p:spPr>
          <a:xfrm>
            <a:off x="461246" y="1200150"/>
            <a:ext cx="4102662" cy="3725700"/>
          </a:xfrm>
          <a:prstGeom prst="rect">
            <a:avLst/>
          </a:prstGeom>
        </p:spPr>
        <p:txBody>
          <a:bodyPr spcFirstLastPara="1" wrap="square" lIns="91425" tIns="91425" rIns="91425" bIns="91425" anchor="t" anchorCtr="0">
            <a:noAutofit/>
          </a:bodyPr>
          <a:lstStyle/>
          <a:p>
            <a:pPr marL="114300" lvl="0" indent="0" algn="l" rtl="0">
              <a:spcBef>
                <a:spcPts val="600"/>
              </a:spcBef>
              <a:spcAft>
                <a:spcPts val="0"/>
              </a:spcAft>
              <a:buClr>
                <a:schemeClr val="accent5"/>
              </a:buClr>
              <a:buSzPts val="1800"/>
              <a:buNone/>
            </a:pPr>
            <a:r>
              <a:rPr lang="en-US" sz="2200" dirty="0">
                <a:solidFill>
                  <a:srgbClr val="000000"/>
                </a:solidFill>
                <a:latin typeface="Lato" panose="020F0502020204030203" pitchFamily="34" charset="0"/>
                <a:ea typeface="Lato" panose="020F0502020204030203" pitchFamily="34" charset="0"/>
                <a:cs typeface="Lato" panose="020F0502020204030203" pitchFamily="34" charset="0"/>
                <a:sym typeface="Raleway"/>
              </a:rPr>
              <a:t>Priorities</a:t>
            </a:r>
          </a:p>
          <a:p>
            <a:pPr marL="457200" lvl="0" indent="-342900" algn="l" rtl="0">
              <a:spcBef>
                <a:spcPts val="600"/>
              </a:spcBef>
              <a:spcAft>
                <a:spcPts val="0"/>
              </a:spcAft>
              <a:buClr>
                <a:schemeClr val="accent5"/>
              </a:buClr>
              <a:buSzPts val="1800"/>
              <a:buFont typeface="Raleway"/>
              <a:buChar char="▷"/>
            </a:pPr>
            <a:r>
              <a:rPr lang="en-US" dirty="0">
                <a:solidFill>
                  <a:srgbClr val="000000"/>
                </a:solidFill>
                <a:latin typeface="Lato" panose="020F0502020204030203" pitchFamily="34" charset="0"/>
                <a:ea typeface="Lato" panose="020F0502020204030203" pitchFamily="34" charset="0"/>
                <a:cs typeface="Lato" panose="020F0502020204030203" pitchFamily="34" charset="0"/>
                <a:sym typeface="Raleway"/>
              </a:rPr>
              <a:t>Expediency and efficiency</a:t>
            </a:r>
          </a:p>
          <a:p>
            <a:pPr marL="457200" lvl="0" indent="-342900" algn="l" rtl="0">
              <a:spcBef>
                <a:spcPts val="0"/>
              </a:spcBef>
              <a:spcAft>
                <a:spcPts val="0"/>
              </a:spcAft>
              <a:buClr>
                <a:schemeClr val="accent5"/>
              </a:buClr>
              <a:buSzPts val="1800"/>
              <a:buFont typeface="Raleway"/>
              <a:buChar char="▷"/>
            </a:pPr>
            <a:r>
              <a:rPr lang="en-US" dirty="0">
                <a:solidFill>
                  <a:srgbClr val="000000"/>
                </a:solidFill>
                <a:latin typeface="Lato" panose="020F0502020204030203" pitchFamily="34" charset="0"/>
                <a:ea typeface="Lato" panose="020F0502020204030203" pitchFamily="34" charset="0"/>
                <a:cs typeface="Lato" panose="020F0502020204030203" pitchFamily="34" charset="0"/>
                <a:sym typeface="Raleway"/>
              </a:rPr>
              <a:t>Focus on modality and technology:</a:t>
            </a:r>
          </a:p>
          <a:p>
            <a:pPr marL="914400" lvl="1" indent="-381000" algn="l" rtl="0">
              <a:spcBef>
                <a:spcPts val="0"/>
              </a:spcBef>
              <a:spcAft>
                <a:spcPts val="0"/>
              </a:spcAft>
              <a:buClr>
                <a:schemeClr val="accent5"/>
              </a:buClr>
              <a:buSzPts val="2400"/>
              <a:buFont typeface="Raleway"/>
              <a:buChar char="○"/>
            </a:pPr>
            <a:r>
              <a:rPr lang="en-US" dirty="0">
                <a:solidFill>
                  <a:srgbClr val="000000"/>
                </a:solidFill>
                <a:latin typeface="Lato" panose="020F0502020204030203" pitchFamily="34" charset="0"/>
                <a:ea typeface="Lato" panose="020F0502020204030203" pitchFamily="34" charset="0"/>
                <a:cs typeface="Lato" panose="020F0502020204030203" pitchFamily="34" charset="0"/>
                <a:sym typeface="Raleway"/>
              </a:rPr>
              <a:t>Fast</a:t>
            </a:r>
          </a:p>
          <a:p>
            <a:pPr marL="914400" lvl="1" indent="-381000" algn="l" rtl="0">
              <a:spcBef>
                <a:spcPts val="0"/>
              </a:spcBef>
              <a:spcAft>
                <a:spcPts val="0"/>
              </a:spcAft>
              <a:buClr>
                <a:schemeClr val="accent5"/>
              </a:buClr>
              <a:buSzPts val="2400"/>
              <a:buFont typeface="Raleway"/>
              <a:buChar char="○"/>
            </a:pPr>
            <a:r>
              <a:rPr lang="en-US" dirty="0">
                <a:solidFill>
                  <a:srgbClr val="000000"/>
                </a:solidFill>
                <a:latin typeface="Lato" panose="020F0502020204030203" pitchFamily="34" charset="0"/>
                <a:ea typeface="Lato" panose="020F0502020204030203" pitchFamily="34" charset="0"/>
                <a:cs typeface="Lato" panose="020F0502020204030203" pitchFamily="34" charset="0"/>
                <a:sym typeface="Raleway"/>
              </a:rPr>
              <a:t>Free (or low cost)</a:t>
            </a:r>
          </a:p>
          <a:p>
            <a:pPr marL="914400" lvl="1" indent="-381000" algn="l" rtl="0">
              <a:spcBef>
                <a:spcPts val="0"/>
              </a:spcBef>
              <a:spcAft>
                <a:spcPts val="0"/>
              </a:spcAft>
              <a:buClr>
                <a:schemeClr val="accent5"/>
              </a:buClr>
              <a:buSzPts val="2400"/>
              <a:buFont typeface="Raleway"/>
              <a:buChar char="○"/>
            </a:pPr>
            <a:r>
              <a:rPr lang="en-US" dirty="0">
                <a:solidFill>
                  <a:srgbClr val="000000"/>
                </a:solidFill>
                <a:latin typeface="Lato" panose="020F0502020204030203" pitchFamily="34" charset="0"/>
                <a:ea typeface="Lato" panose="020F0502020204030203" pitchFamily="34" charset="0"/>
                <a:cs typeface="Lato" panose="020F0502020204030203" pitchFamily="34" charset="0"/>
                <a:sym typeface="Raleway"/>
              </a:rPr>
              <a:t>(Fairly) easy to use</a:t>
            </a:r>
          </a:p>
          <a:p>
            <a:pPr marL="457200" lvl="0" indent="-342900" algn="l" rtl="0">
              <a:spcBef>
                <a:spcPts val="600"/>
              </a:spcBef>
              <a:spcAft>
                <a:spcPts val="0"/>
              </a:spcAft>
              <a:buClr>
                <a:schemeClr val="accent5"/>
              </a:buClr>
              <a:buSzPts val="1800"/>
              <a:buFont typeface="Raleway"/>
              <a:buChar char="▷"/>
            </a:pPr>
            <a:endParaRPr dirty="0">
              <a:solidFill>
                <a:srgbClr val="000000"/>
              </a:solidFill>
              <a:latin typeface="Lato" panose="020F0502020204030203" pitchFamily="34" charset="0"/>
              <a:ea typeface="Lato" panose="020F0502020204030203" pitchFamily="34" charset="0"/>
              <a:cs typeface="Lato" panose="020F0502020204030203" pitchFamily="34" charset="0"/>
              <a:sym typeface="Raleway"/>
            </a:endParaRPr>
          </a:p>
        </p:txBody>
      </p:sp>
      <p:sp>
        <p:nvSpPr>
          <p:cNvPr id="2" name="Text Placeholder 1">
            <a:extLst>
              <a:ext uri="{FF2B5EF4-FFF2-40B4-BE49-F238E27FC236}">
                <a16:creationId xmlns:a16="http://schemas.microsoft.com/office/drawing/2014/main" id="{DD2019DF-A3CA-0343-4DD1-F29FD414AB06}"/>
              </a:ext>
            </a:extLst>
          </p:cNvPr>
          <p:cNvSpPr>
            <a:spLocks noGrp="1"/>
          </p:cNvSpPr>
          <p:nvPr>
            <p:ph type="body" idx="2"/>
          </p:nvPr>
        </p:nvSpPr>
        <p:spPr>
          <a:xfrm>
            <a:off x="4572000" y="1200150"/>
            <a:ext cx="4110754" cy="3725700"/>
          </a:xfrm>
        </p:spPr>
        <p:txBody>
          <a:bodyPr/>
          <a:lstStyle/>
          <a:p>
            <a:pPr marL="101600" indent="0">
              <a:buNone/>
            </a:pPr>
            <a:r>
              <a:rPr lang="en-US" sz="2200" dirty="0">
                <a:solidFill>
                  <a:srgbClr val="000000"/>
                </a:solidFill>
              </a:rPr>
              <a:t>Realization</a:t>
            </a:r>
          </a:p>
          <a:p>
            <a:r>
              <a:rPr lang="en-US" dirty="0">
                <a:solidFill>
                  <a:srgbClr val="000000"/>
                </a:solidFill>
              </a:rPr>
              <a:t>Lack of or limited access: “limited access to strong Internet connection, whether because of lower income, disenfranchisement, or rural geography” (Nejezchleb, 2020)</a:t>
            </a:r>
          </a:p>
          <a:p>
            <a:pPr marL="101600" indent="0">
              <a:buNone/>
            </a:pPr>
            <a:endParaRPr lang="en-US" dirty="0">
              <a:solidFill>
                <a:srgbClr val="000000"/>
              </a:solidFill>
            </a:endParaRPr>
          </a:p>
          <a:p>
            <a:pPr marL="101600" indent="0">
              <a:buNone/>
            </a:pPr>
            <a:endParaRPr lang="en-US" dirty="0">
              <a:solidFill>
                <a:srgbClr val="000000"/>
              </a:solidFill>
            </a:endParaRPr>
          </a:p>
          <a:p>
            <a:endParaRPr lang="en-US" dirty="0"/>
          </a:p>
        </p:txBody>
      </p:sp>
      <p:sp>
        <p:nvSpPr>
          <p:cNvPr id="110" name="Google Shape;110;p15"/>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solidFill>
                  <a:srgbClr val="000000"/>
                </a:solidFill>
              </a:rPr>
              <a:t>5</a:t>
            </a:fld>
            <a:endParaRPr dirty="0">
              <a:solidFill>
                <a:srgbClr val="0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4"/>
          <p:cNvSpPr txBox="1">
            <a:spLocks noGrp="1"/>
          </p:cNvSpPr>
          <p:nvPr>
            <p:ph type="title"/>
          </p:nvPr>
        </p:nvSpPr>
        <p:spPr>
          <a:xfrm>
            <a:off x="893699" y="358388"/>
            <a:ext cx="7360393"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800" b="1" dirty="0">
                <a:solidFill>
                  <a:srgbClr val="000000"/>
                </a:solidFill>
              </a:rPr>
              <a:t>Post-Pandemic Priorities</a:t>
            </a:r>
            <a:endParaRPr sz="2800" b="1" dirty="0">
              <a:solidFill>
                <a:srgbClr val="000000"/>
              </a:solidFill>
            </a:endParaRPr>
          </a:p>
        </p:txBody>
      </p:sp>
      <p:sp>
        <p:nvSpPr>
          <p:cNvPr id="102" name="Google Shape;102;p14"/>
          <p:cNvSpPr txBox="1">
            <a:spLocks noGrp="1"/>
          </p:cNvSpPr>
          <p:nvPr>
            <p:ph type="body" idx="1"/>
          </p:nvPr>
        </p:nvSpPr>
        <p:spPr>
          <a:xfrm>
            <a:off x="893700" y="1373588"/>
            <a:ext cx="7805238" cy="3552300"/>
          </a:xfrm>
          <a:prstGeom prst="rect">
            <a:avLst/>
          </a:prstGeom>
        </p:spPr>
        <p:txBody>
          <a:bodyPr spcFirstLastPara="1" wrap="square" lIns="91425" tIns="91425" rIns="91425" bIns="91425" anchor="t" anchorCtr="0">
            <a:noAutofit/>
          </a:bodyPr>
          <a:lstStyle/>
          <a:p>
            <a:pPr marL="457200" lvl="0" indent="-342900" algn="l" rtl="0">
              <a:spcBef>
                <a:spcPts val="600"/>
              </a:spcBef>
              <a:spcAft>
                <a:spcPts val="0"/>
              </a:spcAft>
              <a:buClr>
                <a:schemeClr val="accent5"/>
              </a:buClr>
              <a:buSzPts val="1800"/>
              <a:buFont typeface="Raleway"/>
              <a:buChar char="▷"/>
            </a:pPr>
            <a:r>
              <a:rPr lang="en-US" dirty="0">
                <a:solidFill>
                  <a:srgbClr val="000000"/>
                </a:solidFill>
                <a:latin typeface="Lato" panose="020F0502020204030203" pitchFamily="34" charset="0"/>
                <a:ea typeface="Lato" panose="020F0502020204030203" pitchFamily="34" charset="0"/>
                <a:cs typeface="Lato" panose="020F0502020204030203" pitchFamily="34" charset="0"/>
                <a:sym typeface="Raleway"/>
              </a:rPr>
              <a:t>Emphasis on students and pedagogy</a:t>
            </a:r>
          </a:p>
          <a:p>
            <a:pPr marL="457200" lvl="0" indent="-342900" algn="l" rtl="0">
              <a:spcBef>
                <a:spcPts val="0"/>
              </a:spcBef>
              <a:spcAft>
                <a:spcPts val="0"/>
              </a:spcAft>
              <a:buClr>
                <a:schemeClr val="accent5"/>
              </a:buClr>
              <a:buSzPts val="1800"/>
              <a:buFont typeface="Raleway"/>
              <a:buChar char="▷"/>
            </a:pPr>
            <a:r>
              <a:rPr lang="en-US" dirty="0">
                <a:solidFill>
                  <a:srgbClr val="000000"/>
                </a:solidFill>
                <a:latin typeface="Lato" panose="020F0502020204030203" pitchFamily="34" charset="0"/>
                <a:ea typeface="Lato" panose="020F0502020204030203" pitchFamily="34" charset="0"/>
                <a:cs typeface="Lato" panose="020F0502020204030203" pitchFamily="34" charset="0"/>
                <a:sym typeface="Raleway"/>
              </a:rPr>
              <a:t>(Re)assessment of modality and technology:</a:t>
            </a:r>
          </a:p>
          <a:p>
            <a:pPr marL="914400" lvl="1" indent="-381000" algn="l" rtl="0">
              <a:spcBef>
                <a:spcPts val="0"/>
              </a:spcBef>
              <a:spcAft>
                <a:spcPts val="0"/>
              </a:spcAft>
              <a:buClr>
                <a:schemeClr val="accent5"/>
              </a:buClr>
              <a:buSzPts val="2400"/>
              <a:buFont typeface="Raleway"/>
              <a:buChar char="○"/>
            </a:pPr>
            <a:r>
              <a:rPr lang="en-US" dirty="0">
                <a:solidFill>
                  <a:srgbClr val="000000"/>
                </a:solidFill>
                <a:latin typeface="Lato" panose="020F0502020204030203" pitchFamily="34" charset="0"/>
                <a:ea typeface="Lato" panose="020F0502020204030203" pitchFamily="34" charset="0"/>
                <a:cs typeface="Lato" panose="020F0502020204030203" pitchFamily="34" charset="0"/>
                <a:sym typeface="Raleway"/>
              </a:rPr>
              <a:t>Access and reliability (Stewart, 2021; Martinez &amp; Olsen, 2015)</a:t>
            </a:r>
          </a:p>
          <a:p>
            <a:pPr marL="914400" lvl="1" indent="-381000" algn="l" rtl="0">
              <a:spcBef>
                <a:spcPts val="0"/>
              </a:spcBef>
              <a:spcAft>
                <a:spcPts val="0"/>
              </a:spcAft>
              <a:buClr>
                <a:schemeClr val="accent5"/>
              </a:buClr>
              <a:buSzPts val="2400"/>
              <a:buFont typeface="Raleway"/>
              <a:buChar char="○"/>
            </a:pPr>
            <a:r>
              <a:rPr lang="en-US" dirty="0">
                <a:solidFill>
                  <a:srgbClr val="000000"/>
                </a:solidFill>
                <a:latin typeface="Lato" panose="020F0502020204030203" pitchFamily="34" charset="0"/>
                <a:ea typeface="Lato" panose="020F0502020204030203" pitchFamily="34" charset="0"/>
                <a:cs typeface="Lato" panose="020F0502020204030203" pitchFamily="34" charset="0"/>
                <a:sym typeface="Raleway"/>
              </a:rPr>
              <a:t>Accessibility and usability (Cecil-Lemkin &amp; Johnson, 2021; Martinez &amp; Olsen, 2015)</a:t>
            </a:r>
          </a:p>
          <a:p>
            <a:pPr marL="457200" lvl="0" indent="-342900" algn="l" rtl="0">
              <a:spcBef>
                <a:spcPts val="600"/>
              </a:spcBef>
              <a:spcAft>
                <a:spcPts val="0"/>
              </a:spcAft>
              <a:buClr>
                <a:schemeClr val="accent5"/>
              </a:buClr>
              <a:buSzPts val="1800"/>
              <a:buFont typeface="Raleway"/>
              <a:buChar char="▷"/>
            </a:pPr>
            <a:endParaRPr dirty="0">
              <a:solidFill>
                <a:srgbClr val="000000"/>
              </a:solidFill>
              <a:latin typeface="Lato" panose="020F0502020204030203" pitchFamily="34" charset="0"/>
              <a:ea typeface="Lato" panose="020F0502020204030203" pitchFamily="34" charset="0"/>
              <a:cs typeface="Lato" panose="020F0502020204030203" pitchFamily="34" charset="0"/>
              <a:sym typeface="Raleway"/>
            </a:endParaRPr>
          </a:p>
        </p:txBody>
      </p:sp>
      <p:sp>
        <p:nvSpPr>
          <p:cNvPr id="103" name="Google Shape;103;p14"/>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solidFill>
                  <a:srgbClr val="000000"/>
                </a:solidFill>
              </a:rPr>
              <a:t>6</a:t>
            </a:fld>
            <a:endParaRPr dirty="0">
              <a:solidFill>
                <a:srgbClr val="000000"/>
              </a:solidFill>
            </a:endParaRPr>
          </a:p>
        </p:txBody>
      </p:sp>
    </p:spTree>
    <p:extLst>
      <p:ext uri="{BB962C8B-B14F-4D97-AF65-F5344CB8AC3E}">
        <p14:creationId xmlns:p14="http://schemas.microsoft.com/office/powerpoint/2010/main" val="972984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6"/>
          <p:cNvSpPr txBox="1">
            <a:spLocks noGrp="1"/>
          </p:cNvSpPr>
          <p:nvPr>
            <p:ph type="title" idx="4294967295"/>
          </p:nvPr>
        </p:nvSpPr>
        <p:spPr>
          <a:xfrm>
            <a:off x="474925" y="358400"/>
            <a:ext cx="77508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800" b="1" dirty="0">
                <a:solidFill>
                  <a:srgbClr val="000000"/>
                </a:solidFill>
              </a:rPr>
              <a:t>Students &amp; Pedagogy over Technology</a:t>
            </a:r>
            <a:endParaRPr sz="2800" b="1" dirty="0">
              <a:solidFill>
                <a:srgbClr val="000000"/>
              </a:solidFill>
            </a:endParaRPr>
          </a:p>
        </p:txBody>
      </p:sp>
      <p:sp>
        <p:nvSpPr>
          <p:cNvPr id="116" name="Google Shape;116;p16"/>
          <p:cNvSpPr txBox="1">
            <a:spLocks noGrp="1"/>
          </p:cNvSpPr>
          <p:nvPr>
            <p:ph type="body" idx="1"/>
          </p:nvPr>
        </p:nvSpPr>
        <p:spPr>
          <a:xfrm>
            <a:off x="466800" y="1990640"/>
            <a:ext cx="8210400" cy="3045559"/>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sz="2100" dirty="0">
                <a:solidFill>
                  <a:srgbClr val="000000"/>
                </a:solidFill>
                <a:latin typeface="Lato" panose="020F0502020204030203" pitchFamily="34" charset="0"/>
                <a:ea typeface="Lato" panose="020F0502020204030203" pitchFamily="34" charset="0"/>
                <a:cs typeface="Lato" panose="020F0502020204030203" pitchFamily="34" charset="0"/>
                <a:sym typeface="Raleway Medium"/>
              </a:rPr>
              <a:t>“The key point here is not that any of these tools are inherently problematic, but that instructors should think first about pedagogical considerations, learning goals, and student realities rather than starting with available technologies” (</a:t>
            </a:r>
            <a:r>
              <a:rPr lang="en" sz="2100" u="sng" dirty="0">
                <a:solidFill>
                  <a:srgbClr val="000000"/>
                </a:solidFill>
                <a:latin typeface="Lato" panose="020F0502020204030203" pitchFamily="34" charset="0"/>
                <a:ea typeface="Lato" panose="020F0502020204030203" pitchFamily="34" charset="0"/>
                <a:cs typeface="Lato" panose="020F0502020204030203" pitchFamily="34" charset="0"/>
                <a:sym typeface="Raleway Medium"/>
                <a:hlinkClick r:id="rId3">
                  <a:extLst>
                    <a:ext uri="{A12FA001-AC4F-418D-AE19-62706E023703}">
                      <ahyp:hlinkClr xmlns:ahyp="http://schemas.microsoft.com/office/drawing/2018/hyperlinkcolor" val="tx"/>
                    </a:ext>
                  </a:extLst>
                </a:hlinkClick>
              </a:rPr>
              <a:t>Sheppard, 2021, pp. 66-67</a:t>
            </a:r>
            <a:r>
              <a:rPr lang="en" sz="2100" dirty="0">
                <a:solidFill>
                  <a:srgbClr val="000000"/>
                </a:solidFill>
                <a:latin typeface="Lato" panose="020F0502020204030203" pitchFamily="34" charset="0"/>
                <a:ea typeface="Lato" panose="020F0502020204030203" pitchFamily="34" charset="0"/>
                <a:cs typeface="Lato" panose="020F0502020204030203" pitchFamily="34" charset="0"/>
                <a:sym typeface="Raleway Medium"/>
              </a:rPr>
              <a:t>)</a:t>
            </a:r>
            <a:endParaRPr sz="2100" dirty="0">
              <a:solidFill>
                <a:srgbClr val="000000"/>
              </a:solidFill>
              <a:latin typeface="Lato" panose="020F0502020204030203" pitchFamily="34" charset="0"/>
              <a:ea typeface="Lato" panose="020F0502020204030203" pitchFamily="34" charset="0"/>
              <a:cs typeface="Lato" panose="020F0502020204030203" pitchFamily="34" charset="0"/>
              <a:sym typeface="Raleway Medium"/>
            </a:endParaRPr>
          </a:p>
        </p:txBody>
      </p:sp>
      <p:sp>
        <p:nvSpPr>
          <p:cNvPr id="2" name="Google Shape;123;p17">
            <a:extLst>
              <a:ext uri="{FF2B5EF4-FFF2-40B4-BE49-F238E27FC236}">
                <a16:creationId xmlns:a16="http://schemas.microsoft.com/office/drawing/2014/main" id="{F84443C6-46C9-0256-7848-611C3E2133B3}"/>
              </a:ext>
            </a:extLst>
          </p:cNvPr>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solidFill>
                  <a:srgbClr val="000000"/>
                </a:solidFill>
              </a:rPr>
              <a:t>7</a:t>
            </a:fld>
            <a:endParaRPr dirty="0">
              <a:solidFill>
                <a:srgbClr val="0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7"/>
          <p:cNvSpPr txBox="1">
            <a:spLocks noGrp="1"/>
          </p:cNvSpPr>
          <p:nvPr>
            <p:ph type="title"/>
          </p:nvPr>
        </p:nvSpPr>
        <p:spPr>
          <a:xfrm>
            <a:off x="474925" y="358400"/>
            <a:ext cx="77508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800" b="1" dirty="0">
                <a:solidFill>
                  <a:srgbClr val="000000"/>
                </a:solidFill>
              </a:rPr>
              <a:t>Assessing &amp; Reassessing Center Readiness</a:t>
            </a:r>
            <a:endParaRPr sz="2800" b="1" dirty="0">
              <a:solidFill>
                <a:srgbClr val="000000"/>
              </a:solidFill>
            </a:endParaRPr>
          </a:p>
        </p:txBody>
      </p:sp>
      <p:sp>
        <p:nvSpPr>
          <p:cNvPr id="122" name="Google Shape;122;p17"/>
          <p:cNvSpPr txBox="1">
            <a:spLocks noGrp="1"/>
          </p:cNvSpPr>
          <p:nvPr>
            <p:ph type="body" idx="1"/>
          </p:nvPr>
        </p:nvSpPr>
        <p:spPr>
          <a:xfrm>
            <a:off x="474925" y="1289000"/>
            <a:ext cx="7296600" cy="3552300"/>
          </a:xfrm>
          <a:prstGeom prst="rect">
            <a:avLst/>
          </a:prstGeom>
        </p:spPr>
        <p:txBody>
          <a:bodyPr spcFirstLastPara="1" wrap="square" lIns="91425" tIns="91425" rIns="91425" bIns="91425" anchor="t" anchorCtr="0">
            <a:noAutofit/>
          </a:bodyPr>
          <a:lstStyle/>
          <a:p>
            <a:pPr marL="457200" lvl="0" indent="-374650" algn="l" rtl="0">
              <a:spcBef>
                <a:spcPts val="600"/>
              </a:spcBef>
              <a:spcAft>
                <a:spcPts val="0"/>
              </a:spcAft>
              <a:buClr>
                <a:schemeClr val="accent5"/>
              </a:buClr>
              <a:buSzPts val="2300"/>
              <a:buFont typeface="Raleway Medium"/>
              <a:buChar char="▷"/>
            </a:pPr>
            <a:r>
              <a:rPr lang="en" sz="2300" dirty="0">
                <a:solidFill>
                  <a:srgbClr val="000000"/>
                </a:solidFill>
                <a:latin typeface="Lato" panose="020F0502020204030203" pitchFamily="34" charset="0"/>
                <a:ea typeface="Lato" panose="020F0502020204030203" pitchFamily="34" charset="0"/>
                <a:cs typeface="Lato" panose="020F0502020204030203" pitchFamily="34" charset="0"/>
                <a:sym typeface="Raleway Medium"/>
              </a:rPr>
              <a:t>Start with – and at – the center.</a:t>
            </a:r>
            <a:endParaRPr sz="2300" dirty="0">
              <a:solidFill>
                <a:srgbClr val="000000"/>
              </a:solidFill>
              <a:latin typeface="Lato" panose="020F0502020204030203" pitchFamily="34" charset="0"/>
              <a:ea typeface="Lato" panose="020F0502020204030203" pitchFamily="34" charset="0"/>
              <a:cs typeface="Lato" panose="020F0502020204030203" pitchFamily="34" charset="0"/>
              <a:sym typeface="Raleway Medium"/>
            </a:endParaRPr>
          </a:p>
          <a:p>
            <a:pPr marL="457200" lvl="0" indent="-374650" algn="l" rtl="0">
              <a:spcBef>
                <a:spcPts val="0"/>
              </a:spcBef>
              <a:spcAft>
                <a:spcPts val="0"/>
              </a:spcAft>
              <a:buClr>
                <a:schemeClr val="accent5"/>
              </a:buClr>
              <a:buSzPts val="2300"/>
              <a:buFont typeface="Raleway Medium"/>
              <a:buChar char="▷"/>
            </a:pPr>
            <a:r>
              <a:rPr lang="en" sz="2300" dirty="0">
                <a:solidFill>
                  <a:srgbClr val="000000"/>
                </a:solidFill>
                <a:latin typeface="Lato" panose="020F0502020204030203" pitchFamily="34" charset="0"/>
                <a:ea typeface="Lato" panose="020F0502020204030203" pitchFamily="34" charset="0"/>
                <a:cs typeface="Lato" panose="020F0502020204030203" pitchFamily="34" charset="0"/>
                <a:sym typeface="Raleway Medium"/>
              </a:rPr>
              <a:t>Assess/reassess four main considerations:</a:t>
            </a:r>
            <a:endParaRPr sz="2300" dirty="0">
              <a:solidFill>
                <a:srgbClr val="000000"/>
              </a:solidFill>
              <a:latin typeface="Lato" panose="020F0502020204030203" pitchFamily="34" charset="0"/>
              <a:ea typeface="Lato" panose="020F0502020204030203" pitchFamily="34" charset="0"/>
              <a:cs typeface="Lato" panose="020F0502020204030203" pitchFamily="34" charset="0"/>
              <a:sym typeface="Raleway Medium"/>
            </a:endParaRPr>
          </a:p>
          <a:p>
            <a:pPr marL="914400" lvl="1" indent="-374650" algn="l" rtl="0">
              <a:spcBef>
                <a:spcPts val="0"/>
              </a:spcBef>
              <a:spcAft>
                <a:spcPts val="0"/>
              </a:spcAft>
              <a:buClr>
                <a:schemeClr val="accent5"/>
              </a:buClr>
              <a:buSzPts val="2300"/>
              <a:buFont typeface="Raleway Medium"/>
              <a:buChar char="○"/>
            </a:pPr>
            <a:r>
              <a:rPr lang="en" sz="2300" dirty="0">
                <a:solidFill>
                  <a:srgbClr val="000000"/>
                </a:solidFill>
                <a:latin typeface="Lato" panose="020F0502020204030203" pitchFamily="34" charset="0"/>
                <a:ea typeface="Lato" panose="020F0502020204030203" pitchFamily="34" charset="0"/>
                <a:cs typeface="Lato" panose="020F0502020204030203" pitchFamily="34" charset="0"/>
                <a:sym typeface="Raleway Medium"/>
              </a:rPr>
              <a:t>Students</a:t>
            </a:r>
            <a:endParaRPr sz="2300" dirty="0">
              <a:solidFill>
                <a:srgbClr val="000000"/>
              </a:solidFill>
              <a:latin typeface="Lato" panose="020F0502020204030203" pitchFamily="34" charset="0"/>
              <a:ea typeface="Lato" panose="020F0502020204030203" pitchFamily="34" charset="0"/>
              <a:cs typeface="Lato" panose="020F0502020204030203" pitchFamily="34" charset="0"/>
              <a:sym typeface="Raleway Medium"/>
            </a:endParaRPr>
          </a:p>
          <a:p>
            <a:pPr marL="914400" lvl="1" indent="-374650" algn="l" rtl="0">
              <a:spcBef>
                <a:spcPts val="0"/>
              </a:spcBef>
              <a:spcAft>
                <a:spcPts val="0"/>
              </a:spcAft>
              <a:buClr>
                <a:schemeClr val="accent5"/>
              </a:buClr>
              <a:buSzPts val="2300"/>
              <a:buFont typeface="Raleway Medium"/>
              <a:buChar char="○"/>
            </a:pPr>
            <a:r>
              <a:rPr lang="en" sz="2300" dirty="0">
                <a:solidFill>
                  <a:srgbClr val="000000"/>
                </a:solidFill>
                <a:latin typeface="Lato" panose="020F0502020204030203" pitchFamily="34" charset="0"/>
                <a:ea typeface="Lato" panose="020F0502020204030203" pitchFamily="34" charset="0"/>
                <a:cs typeface="Lato" panose="020F0502020204030203" pitchFamily="34" charset="0"/>
                <a:sym typeface="Raleway Medium"/>
              </a:rPr>
              <a:t>Locations and environments</a:t>
            </a:r>
            <a:endParaRPr sz="2300" dirty="0">
              <a:solidFill>
                <a:srgbClr val="000000"/>
              </a:solidFill>
              <a:latin typeface="Lato" panose="020F0502020204030203" pitchFamily="34" charset="0"/>
              <a:ea typeface="Lato" panose="020F0502020204030203" pitchFamily="34" charset="0"/>
              <a:cs typeface="Lato" panose="020F0502020204030203" pitchFamily="34" charset="0"/>
              <a:sym typeface="Raleway Medium"/>
            </a:endParaRPr>
          </a:p>
          <a:p>
            <a:pPr marL="914400" lvl="1" indent="-374650" algn="l" rtl="0">
              <a:spcBef>
                <a:spcPts val="0"/>
              </a:spcBef>
              <a:spcAft>
                <a:spcPts val="0"/>
              </a:spcAft>
              <a:buClr>
                <a:schemeClr val="accent5"/>
              </a:buClr>
              <a:buSzPts val="2300"/>
              <a:buFont typeface="Raleway Medium"/>
              <a:buChar char="○"/>
            </a:pPr>
            <a:r>
              <a:rPr lang="en" sz="2300" dirty="0">
                <a:solidFill>
                  <a:srgbClr val="000000"/>
                </a:solidFill>
                <a:latin typeface="Lato" panose="020F0502020204030203" pitchFamily="34" charset="0"/>
                <a:ea typeface="Lato" panose="020F0502020204030203" pitchFamily="34" charset="0"/>
                <a:cs typeface="Lato" panose="020F0502020204030203" pitchFamily="34" charset="0"/>
                <a:sym typeface="Raleway Medium"/>
              </a:rPr>
              <a:t>Modalities</a:t>
            </a:r>
            <a:endParaRPr sz="2300" dirty="0">
              <a:solidFill>
                <a:srgbClr val="000000"/>
              </a:solidFill>
              <a:latin typeface="Lato" panose="020F0502020204030203" pitchFamily="34" charset="0"/>
              <a:ea typeface="Lato" panose="020F0502020204030203" pitchFamily="34" charset="0"/>
              <a:cs typeface="Lato" panose="020F0502020204030203" pitchFamily="34" charset="0"/>
              <a:sym typeface="Raleway Medium"/>
            </a:endParaRPr>
          </a:p>
          <a:p>
            <a:pPr marL="914400" lvl="1" indent="-374650" algn="l" rtl="0">
              <a:spcBef>
                <a:spcPts val="0"/>
              </a:spcBef>
              <a:spcAft>
                <a:spcPts val="0"/>
              </a:spcAft>
              <a:buClr>
                <a:schemeClr val="accent5"/>
              </a:buClr>
              <a:buSzPts val="2300"/>
              <a:buFont typeface="Raleway Medium"/>
              <a:buChar char="○"/>
            </a:pPr>
            <a:r>
              <a:rPr lang="en" sz="2300" dirty="0">
                <a:solidFill>
                  <a:srgbClr val="000000"/>
                </a:solidFill>
                <a:latin typeface="Lato" panose="020F0502020204030203" pitchFamily="34" charset="0"/>
                <a:ea typeface="Lato" panose="020F0502020204030203" pitchFamily="34" charset="0"/>
                <a:cs typeface="Lato" panose="020F0502020204030203" pitchFamily="34" charset="0"/>
                <a:sym typeface="Raleway Medium"/>
              </a:rPr>
              <a:t>Technologies and equipment</a:t>
            </a:r>
            <a:endParaRPr sz="2300" dirty="0">
              <a:solidFill>
                <a:srgbClr val="000000"/>
              </a:solidFill>
              <a:latin typeface="Lato" panose="020F0502020204030203" pitchFamily="34" charset="0"/>
              <a:ea typeface="Lato" panose="020F0502020204030203" pitchFamily="34" charset="0"/>
              <a:cs typeface="Lato" panose="020F0502020204030203" pitchFamily="34" charset="0"/>
              <a:sym typeface="Raleway Medium"/>
            </a:endParaRPr>
          </a:p>
        </p:txBody>
      </p:sp>
      <p:sp>
        <p:nvSpPr>
          <p:cNvPr id="123" name="Google Shape;123;p17"/>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solidFill>
                  <a:srgbClr val="000000"/>
                </a:solidFill>
              </a:rPr>
              <a:t>8</a:t>
            </a:fld>
            <a:endParaRPr dirty="0">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8"/>
          <p:cNvSpPr txBox="1">
            <a:spLocks noGrp="1"/>
          </p:cNvSpPr>
          <p:nvPr>
            <p:ph type="title"/>
          </p:nvPr>
        </p:nvSpPr>
        <p:spPr>
          <a:xfrm>
            <a:off x="474924" y="457871"/>
            <a:ext cx="819415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800" b="1" dirty="0">
                <a:solidFill>
                  <a:srgbClr val="000000"/>
                </a:solidFill>
              </a:rPr>
              <a:t>Activity 1: </a:t>
            </a:r>
            <a:r>
              <a:rPr lang="en-US" sz="2800" b="1" dirty="0">
                <a:solidFill>
                  <a:srgbClr val="000000"/>
                </a:solidFill>
              </a:rPr>
              <a:t>Assessing Center’s Readiness for Multimodal Tutoring</a:t>
            </a:r>
            <a:endParaRPr sz="2800" b="1" dirty="0">
              <a:solidFill>
                <a:srgbClr val="000000"/>
              </a:solidFill>
            </a:endParaRPr>
          </a:p>
        </p:txBody>
      </p:sp>
      <p:sp>
        <p:nvSpPr>
          <p:cNvPr id="129" name="Google Shape;129;p18"/>
          <p:cNvSpPr txBox="1">
            <a:spLocks noGrp="1"/>
          </p:cNvSpPr>
          <p:nvPr>
            <p:ph type="body" idx="1"/>
          </p:nvPr>
        </p:nvSpPr>
        <p:spPr>
          <a:xfrm>
            <a:off x="474924" y="1399922"/>
            <a:ext cx="8194149" cy="2783660"/>
          </a:xfrm>
          <a:prstGeom prst="rect">
            <a:avLst/>
          </a:prstGeom>
        </p:spPr>
        <p:txBody>
          <a:bodyPr spcFirstLastPara="1" wrap="square" lIns="91425" tIns="91425" rIns="91425" bIns="91425" anchor="t" anchorCtr="0">
            <a:noAutofit/>
          </a:bodyPr>
          <a:lstStyle/>
          <a:p>
            <a:pPr marL="457200" lvl="0" indent="-374650" algn="l" rtl="0">
              <a:spcBef>
                <a:spcPts val="600"/>
              </a:spcBef>
              <a:spcAft>
                <a:spcPts val="0"/>
              </a:spcAft>
              <a:buClr>
                <a:schemeClr val="accent5"/>
              </a:buClr>
              <a:buSzPts val="2300"/>
              <a:buFont typeface="Raleway Medium"/>
              <a:buChar char="▷"/>
            </a:pPr>
            <a:r>
              <a:rPr lang="en" sz="2300" dirty="0">
                <a:solidFill>
                  <a:srgbClr val="000000"/>
                </a:solidFill>
                <a:latin typeface="Lato" panose="020F0502020204030203" pitchFamily="34" charset="0"/>
                <a:ea typeface="Lato" panose="020F0502020204030203" pitchFamily="34" charset="0"/>
                <a:cs typeface="Lato" panose="020F0502020204030203" pitchFamily="34" charset="0"/>
                <a:sym typeface="Raleway Medium"/>
              </a:rPr>
              <a:t>On the </a:t>
            </a:r>
            <a:r>
              <a:rPr lang="en" sz="2300" dirty="0">
                <a:solidFill>
                  <a:srgbClr val="000000"/>
                </a:solidFill>
                <a:latin typeface="Lato" panose="020F0502020204030203" pitchFamily="34" charset="0"/>
                <a:ea typeface="Lato" panose="020F0502020204030203" pitchFamily="34" charset="0"/>
                <a:cs typeface="Lato" panose="020F0502020204030203" pitchFamily="34" charset="0"/>
                <a:sym typeface="Raleway Medium"/>
                <a:hlinkClick r:id="rId3"/>
              </a:rPr>
              <a:t>OWCA conference program website</a:t>
            </a:r>
            <a:r>
              <a:rPr lang="en" sz="2300" dirty="0">
                <a:solidFill>
                  <a:srgbClr val="000000"/>
                </a:solidFill>
                <a:latin typeface="Lato" panose="020F0502020204030203" pitchFamily="34" charset="0"/>
                <a:ea typeface="Lato" panose="020F0502020204030203" pitchFamily="34" charset="0"/>
                <a:cs typeface="Lato" panose="020F0502020204030203" pitchFamily="34" charset="0"/>
                <a:sym typeface="Raleway Medium"/>
              </a:rPr>
              <a:t>, locate and download our Workshop Activities Handout file.</a:t>
            </a:r>
            <a:endParaRPr sz="2300" dirty="0">
              <a:solidFill>
                <a:srgbClr val="000000"/>
              </a:solidFill>
              <a:latin typeface="Lato" panose="020F0502020204030203" pitchFamily="34" charset="0"/>
              <a:ea typeface="Lato" panose="020F0502020204030203" pitchFamily="34" charset="0"/>
              <a:cs typeface="Lato" panose="020F0502020204030203" pitchFamily="34" charset="0"/>
              <a:sym typeface="Raleway Medium"/>
            </a:endParaRPr>
          </a:p>
          <a:p>
            <a:pPr marL="457200" lvl="0" indent="-374650" algn="l" rtl="0">
              <a:spcBef>
                <a:spcPts val="0"/>
              </a:spcBef>
              <a:spcAft>
                <a:spcPts val="0"/>
              </a:spcAft>
              <a:buClr>
                <a:schemeClr val="accent5"/>
              </a:buClr>
              <a:buSzPts val="2300"/>
              <a:buFont typeface="Raleway Medium"/>
              <a:buChar char="▷"/>
            </a:pPr>
            <a:r>
              <a:rPr lang="en" sz="2300" dirty="0">
                <a:solidFill>
                  <a:srgbClr val="000000"/>
                </a:solidFill>
                <a:latin typeface="Lato" panose="020F0502020204030203" pitchFamily="34" charset="0"/>
                <a:ea typeface="Lato" panose="020F0502020204030203" pitchFamily="34" charset="0"/>
                <a:cs typeface="Lato" panose="020F0502020204030203" pitchFamily="34" charset="0"/>
                <a:sym typeface="Raleway Medium"/>
              </a:rPr>
              <a:t>Choose two main considerations to assess/reassess and answer the questions for them.</a:t>
            </a:r>
            <a:endParaRPr sz="2300" dirty="0">
              <a:solidFill>
                <a:srgbClr val="000000"/>
              </a:solidFill>
              <a:latin typeface="Lato" panose="020F0502020204030203" pitchFamily="34" charset="0"/>
              <a:ea typeface="Lato" panose="020F0502020204030203" pitchFamily="34" charset="0"/>
              <a:cs typeface="Lato" panose="020F0502020204030203" pitchFamily="34" charset="0"/>
              <a:sym typeface="Raleway Medium"/>
            </a:endParaRPr>
          </a:p>
          <a:p>
            <a:pPr marL="457200" lvl="0" indent="-374650" algn="l" rtl="0">
              <a:spcBef>
                <a:spcPts val="0"/>
              </a:spcBef>
              <a:spcAft>
                <a:spcPts val="0"/>
              </a:spcAft>
              <a:buClr>
                <a:schemeClr val="accent5"/>
              </a:buClr>
              <a:buSzPts val="2300"/>
              <a:buFont typeface="Raleway Medium"/>
              <a:buChar char="▷"/>
            </a:pPr>
            <a:r>
              <a:rPr lang="en" sz="2300" dirty="0">
                <a:solidFill>
                  <a:srgbClr val="000000"/>
                </a:solidFill>
                <a:latin typeface="Lato" panose="020F0502020204030203" pitchFamily="34" charset="0"/>
                <a:ea typeface="Lato" panose="020F0502020204030203" pitchFamily="34" charset="0"/>
                <a:cs typeface="Lato" panose="020F0502020204030203" pitchFamily="34" charset="0"/>
                <a:sym typeface="Raleway Medium"/>
              </a:rPr>
              <a:t>You’ll have 10 minutes for this activity before we move on, and you’ll have an opportunity to share your responses during the discussion time at the end of our workshop.</a:t>
            </a:r>
            <a:endParaRPr sz="2300" dirty="0">
              <a:solidFill>
                <a:srgbClr val="000000"/>
              </a:solidFill>
              <a:latin typeface="Lato" panose="020F0502020204030203" pitchFamily="34" charset="0"/>
              <a:ea typeface="Lato" panose="020F0502020204030203" pitchFamily="34" charset="0"/>
              <a:cs typeface="Lato" panose="020F0502020204030203" pitchFamily="34" charset="0"/>
              <a:sym typeface="Raleway Medium"/>
            </a:endParaRPr>
          </a:p>
        </p:txBody>
      </p:sp>
      <p:sp>
        <p:nvSpPr>
          <p:cNvPr id="130" name="Google Shape;130;p18"/>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solidFill>
                  <a:srgbClr val="000000"/>
                </a:solidFill>
              </a:rPr>
              <a:t>9</a:t>
            </a:fld>
            <a:endParaRPr dirty="0">
              <a:solidFill>
                <a:srgbClr val="000000"/>
              </a:solidFill>
            </a:endParaRPr>
          </a:p>
        </p:txBody>
      </p:sp>
    </p:spTree>
  </p:cSld>
  <p:clrMapOvr>
    <a:masterClrMapping/>
  </p:clrMapOvr>
</p:sld>
</file>

<file path=ppt/theme/theme1.xml><?xml version="1.0" encoding="utf-8"?>
<a:theme xmlns:a="http://schemas.openxmlformats.org/drawingml/2006/main" name="Antonio template">
  <a:themeElements>
    <a:clrScheme name="Custom 347">
      <a:dk1>
        <a:srgbClr val="677480"/>
      </a:dk1>
      <a:lt1>
        <a:srgbClr val="FFFFFF"/>
      </a:lt1>
      <a:dk2>
        <a:srgbClr val="2185C5"/>
      </a:dk2>
      <a:lt2>
        <a:srgbClr val="DEE2E6"/>
      </a:lt2>
      <a:accent1>
        <a:srgbClr val="2185C5"/>
      </a:accent1>
      <a:accent2>
        <a:srgbClr val="7ECEFD"/>
      </a:accent2>
      <a:accent3>
        <a:srgbClr val="F20253"/>
      </a:accent3>
      <a:accent4>
        <a:srgbClr val="FF9715"/>
      </a:accent4>
      <a:accent5>
        <a:srgbClr val="1C3AA9"/>
      </a:accent5>
      <a:accent6>
        <a:srgbClr val="97ABBC"/>
      </a:accent6>
      <a:hlink>
        <a:srgbClr val="2185C5"/>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662</TotalTime>
  <Words>1493</Words>
  <Application>Microsoft Macintosh PowerPoint</Application>
  <PresentationFormat>On-screen Show (16:9)</PresentationFormat>
  <Paragraphs>148</Paragraphs>
  <Slides>25</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Lato</vt:lpstr>
      <vt:lpstr>Raleway Medium</vt:lpstr>
      <vt:lpstr>Raleway</vt:lpstr>
      <vt:lpstr>Antonio template</vt:lpstr>
      <vt:lpstr>Ready, Set, Go?  An Administrative Approach to Supporting Multimodal Tutoring Online</vt:lpstr>
      <vt:lpstr>Introductions</vt:lpstr>
      <vt:lpstr> Center Readiness</vt:lpstr>
      <vt:lpstr>Guiding Questions</vt:lpstr>
      <vt:lpstr>Pandemic Priorities &amp; Realizations</vt:lpstr>
      <vt:lpstr>Post-Pandemic Priorities</vt:lpstr>
      <vt:lpstr>Students &amp; Pedagogy over Technology</vt:lpstr>
      <vt:lpstr>Assessing &amp; Reassessing Center Readiness</vt:lpstr>
      <vt:lpstr>Activity 1: Assessing Center’s Readiness for Multimodal Tutoring</vt:lpstr>
      <vt:lpstr>Tutor Readiness: Technology Skills</vt:lpstr>
      <vt:lpstr>Writing Center Training</vt:lpstr>
      <vt:lpstr>Tech savvy or not…</vt:lpstr>
      <vt:lpstr>Tech Considerations</vt:lpstr>
      <vt:lpstr>Activity 2: Assessing Tutors’ Technical Readiness for Multimodal Tutoring</vt:lpstr>
      <vt:lpstr> Tutor Readiness:  Rhetorical Framework</vt:lpstr>
      <vt:lpstr>Preparing Tutors with a Multimodal Mindset</vt:lpstr>
      <vt:lpstr>Rhetorical Considerations</vt:lpstr>
      <vt:lpstr>Challenges    Benefits</vt:lpstr>
      <vt:lpstr>Practical Considerations</vt:lpstr>
      <vt:lpstr>Activity 3: Assessing Tutors’ Rhetorical Readiness for Multimodal Assignments</vt:lpstr>
      <vt:lpstr>Group Discussion</vt:lpstr>
      <vt:lpstr>Q&amp;A</vt:lpstr>
      <vt:lpstr>References</vt:lpstr>
      <vt:lpstr>References, cont’d.</vt:lpstr>
      <vt:lpstr>Contact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Ready, Set, Go?  An Administrative Approach to Supporting Multimodal Tutoring Online</dc:title>
  <dc:creator>Bethany Bibb</dc:creator>
  <cp:lastModifiedBy>Julie Johnson</cp:lastModifiedBy>
  <cp:revision>22</cp:revision>
  <dcterms:modified xsi:type="dcterms:W3CDTF">2023-04-11T17:17:14Z</dcterms:modified>
</cp:coreProperties>
</file>