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44" d="100"/>
          <a:sy n="44" d="100"/>
        </p:scale>
        <p:origin x="3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97367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403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8153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23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0798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765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2304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5649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111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891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98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715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2663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4529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055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0574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5466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574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en-GB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en-GB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6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p16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16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p16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16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" name="Google Shape;133;p16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>
            <a:spLocks noGrp="1"/>
          </p:cNvSpPr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\\DROBO-FS\QuickDrops\JB\PPTX NG\Droplets\LightingOverlay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7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</a:pPr>
            <a:r>
              <a:rPr lang="en-GB"/>
              <a:t> </a:t>
            </a:r>
            <a:r>
              <a:rPr lang="en-GB" sz="2800"/>
              <a:t>WRITING FOR PUBLICATION IN THE ENGLISH LANGUAGE: THE BENEFITS OF VIRTUALLY PROVIDING MULTIMODAL FEEDBACK FOR L2 WRITERS IN WRITING CENTERS TUTORING.</a:t>
            </a:r>
            <a:endParaRPr sz="2800"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>
                <a:solidFill>
                  <a:srgbClr val="202124"/>
                </a:solidFill>
                <a:highlight>
                  <a:srgbClr val="F1F3F4"/>
                </a:highlight>
              </a:rPr>
              <a:t>OLUWATOSIN MARIAM JUNAID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>
                <a:solidFill>
                  <a:srgbClr val="202124"/>
                </a:solidFill>
                <a:highlight>
                  <a:srgbClr val="F1F3F4"/>
                </a:highlight>
              </a:rPr>
              <a:t>TUTOR AT THE LABORATORY OF ACADEMIC LITERACY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>
                <a:solidFill>
                  <a:srgbClr val="202124"/>
                </a:solidFill>
                <a:highlight>
                  <a:srgbClr val="F1F3F4"/>
                </a:highlight>
              </a:rPr>
              <a:t>UNIVERSITY OF SAO PAULO, BRAZIL. </a:t>
            </a:r>
            <a:endParaRPr>
              <a:solidFill>
                <a:srgbClr val="202124"/>
              </a:solidFill>
              <a:highlight>
                <a:srgbClr val="F1F3F4"/>
              </a:highlight>
            </a:endParaRPr>
          </a:p>
        </p:txBody>
      </p:sp>
      <p:pic>
        <p:nvPicPr>
          <p:cNvPr id="157" name="Google Shape;157;p19" descr="Logo for Laboratorio de Letramento Academic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54480" cy="9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 descr="Logo for University of Sao Paul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41664" y="91440"/>
            <a:ext cx="2050336" cy="648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913775" y="104504"/>
            <a:ext cx="10364451" cy="86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GB"/>
              <a:t>FINDINGS </a:t>
            </a:r>
            <a:endParaRPr/>
          </a:p>
        </p:txBody>
      </p:sp>
      <p:sp>
        <p:nvSpPr>
          <p:cNvPr id="235" name="Google Shape;235;p28"/>
          <p:cNvSpPr txBox="1">
            <a:spLocks noGrp="1"/>
          </p:cNvSpPr>
          <p:nvPr>
            <p:ph type="body" idx="1"/>
          </p:nvPr>
        </p:nvSpPr>
        <p:spPr>
          <a:xfrm>
            <a:off x="548640" y="1071154"/>
            <a:ext cx="11038114" cy="475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GB"/>
              <a:t>1.	EXTENDING LEARNING ENVIRONMENTS</a:t>
            </a: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GB"/>
              <a:t>TUTORS EXTEND LEARNING ENVIRONMENTS AND ENABLE  STUDENTS CONTINUOUSLY HAVE DIALOGIC INTERACTIONS WITH TUTORS' FEEDBACK WITHOUT HAVING TO SCHEDULE ANOTHER SESSION ON THE SAME ISSUE.</a:t>
            </a: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36" name="Google Shape;236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3176" y="1"/>
            <a:ext cx="1770100" cy="77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554480" cy="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68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GB"/>
              <a:t>FINDINGS </a:t>
            </a:r>
            <a:endParaRPr/>
          </a:p>
        </p:txBody>
      </p:sp>
      <p:sp>
        <p:nvSpPr>
          <p:cNvPr id="243" name="Google Shape;243;p29"/>
          <p:cNvSpPr txBox="1">
            <a:spLocks noGrp="1"/>
          </p:cNvSpPr>
          <p:nvPr>
            <p:ph type="body" idx="1"/>
          </p:nvPr>
        </p:nvSpPr>
        <p:spPr>
          <a:xfrm>
            <a:off x="600892" y="1554481"/>
            <a:ext cx="11090366" cy="4506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2.	ACCESSIBILITY TO CHEAP  ONE – ON - ONE WRITING SUPPORT.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GB"/>
              <a:t>MULTIMODAL FEEDBACK THROUGH AUDIO AND VIDEO RECORDING PROVIDES CHEAP ASSESSABILITY TO ONE - ONE WRITING SUPPORT AS WRITING CENTRE TUTORS CAN TAILOR THEIR FEEDBACK TO EACH STUDENT'S SPECIFIC NEEDS AND PREFERENCES.</a:t>
            </a:r>
            <a:endParaRPr/>
          </a:p>
        </p:txBody>
      </p:sp>
      <p:pic>
        <p:nvPicPr>
          <p:cNvPr id="244" name="Google Shape;24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3176" y="0"/>
            <a:ext cx="1770100" cy="77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554480" cy="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>
            <a:spLocks noGrp="1"/>
          </p:cNvSpPr>
          <p:nvPr>
            <p:ph type="title"/>
          </p:nvPr>
        </p:nvSpPr>
        <p:spPr>
          <a:xfrm>
            <a:off x="913775" y="618518"/>
            <a:ext cx="10364451" cy="70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GB"/>
              <a:t>FINDINGS</a:t>
            </a:r>
            <a:endParaRPr/>
          </a:p>
        </p:txBody>
      </p:sp>
      <p:sp>
        <p:nvSpPr>
          <p:cNvPr id="251" name="Google Shape;251;p30"/>
          <p:cNvSpPr txBox="1">
            <a:spLocks noGrp="1"/>
          </p:cNvSpPr>
          <p:nvPr>
            <p:ph type="body" idx="1"/>
          </p:nvPr>
        </p:nvSpPr>
        <p:spPr>
          <a:xfrm>
            <a:off x="509451" y="1436915"/>
            <a:ext cx="11142618" cy="434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GB"/>
              <a:t>3.	IMPROVING WRITING STRATEGIES AND  DEVELOPING WRITING SKILLS.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GB"/>
              <a:t>THROUGH MULTIMODAL FEEDBACK IN TUTORING STUDENTS BUILD WRITING STRATEGIES THAT REPURPOSE THEIR EXISTING SKILLS  AND ALSO ACQUIRE NEW SKILLS  IN WRITING TO BECOME CONFIDENT WRITERS .</a:t>
            </a: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br>
              <a:rPr lang="en-GB"/>
            </a:b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52" name="Google Shape;252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3176" y="0"/>
            <a:ext cx="1770100" cy="77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554480" cy="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>
            <a:spLocks noGrp="1"/>
          </p:cNvSpPr>
          <p:nvPr>
            <p:ph type="title"/>
          </p:nvPr>
        </p:nvSpPr>
        <p:spPr>
          <a:xfrm>
            <a:off x="913775" y="209007"/>
            <a:ext cx="10364451" cy="66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GB"/>
              <a:t>FINDINGS</a:t>
            </a:r>
            <a:endParaRPr/>
          </a:p>
        </p:txBody>
      </p:sp>
      <p:sp>
        <p:nvSpPr>
          <p:cNvPr id="259" name="Google Shape;259;p31"/>
          <p:cNvSpPr txBox="1">
            <a:spLocks noGrp="1"/>
          </p:cNvSpPr>
          <p:nvPr>
            <p:ph type="body" idx="1"/>
          </p:nvPr>
        </p:nvSpPr>
        <p:spPr>
          <a:xfrm>
            <a:off x="535577" y="1423851"/>
            <a:ext cx="10972800" cy="412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GB"/>
              <a:t>4.	HIGH PROBABILITY OF FEEDBACK USEAGE</a:t>
            </a: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GB"/>
              <a:t>FEEDBACK THROUGH AUDIO AND RECORDED VIDEO CONFERENCING PROVIDES A HIGH PROBABILITY OF FEEDBACK USAGE BECAUSE THESE MEDIUMS OFFER MORE DETAILED AND RELATABLE FEEDBACK.</a:t>
            </a:r>
            <a:endParaRPr/>
          </a:p>
        </p:txBody>
      </p:sp>
      <p:pic>
        <p:nvPicPr>
          <p:cNvPr id="260" name="Google Shape;260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3176" y="13064"/>
            <a:ext cx="1770100" cy="77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554480" cy="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>
            <a:spLocks noGrp="1"/>
          </p:cNvSpPr>
          <p:nvPr>
            <p:ph type="title"/>
          </p:nvPr>
        </p:nvSpPr>
        <p:spPr>
          <a:xfrm>
            <a:off x="195943" y="618518"/>
            <a:ext cx="11665131" cy="79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PEDAGOGICAL IMPLEMENTATION</a:t>
            </a:r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body" idx="1"/>
          </p:nvPr>
        </p:nvSpPr>
        <p:spPr>
          <a:xfrm>
            <a:off x="195943" y="1672046"/>
            <a:ext cx="11782697" cy="497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GB"/>
              <a:t>THE STUDY ALSO PROVIDES IDEAS ON HOW FEEDBACK WITH HIGH PROBABILITY  OF USEAGE  CAN BE PROVIDED TO STUDENTS IN THE L2 CLASSROOM. </a:t>
            </a:r>
            <a:endParaRPr/>
          </a:p>
          <a:p>
            <a:pPr marL="22860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GB"/>
              <a:t>THE STUDY ALSO SHOWS THAT DEEP CONSIDERATIONS SHOULD BE MADE BY FEEDBACK PROVIDERS SO THAT THEY CAN EFFECTIVELY MEET STUDENTS LEARNING NEEDS BECAUSE ONLY EFFECTIVE FEEDBACK CAN HELP A STUDENT UNDERSTAND WHERE THEY ARE IN THEIR LEARNING JOURNEY AND WHAT THEY NEED TO DO TO IMPROVE.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GB"/>
              <a:t> </a:t>
            </a: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68" name="Google Shape;268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1900" y="-78377"/>
            <a:ext cx="1770100" cy="77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554480" cy="778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RECOMMENDATIONS</a:t>
            </a:r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GB"/>
              <a:t>BRINGING THE BENEFITS OF PROVIDING MULTIMODAL FEEDBACK IN WRITING CENTRE TUTORING  TO ENGLISH AS A LANGUAGE STUDENTS TO THE FORE GIVES CREDENCE TO THE NEED TO CREATE AND INSTITUTIONALIZE WRITING CENTRES IN UNIVERSITIES. </a:t>
            </a:r>
            <a:endParaRPr/>
          </a:p>
        </p:txBody>
      </p:sp>
      <p:pic>
        <p:nvPicPr>
          <p:cNvPr id="276" name="Google Shape;276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54480" cy="77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1900" y="-78377"/>
            <a:ext cx="1770100" cy="778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77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GB"/>
              <a:t>REFERENCES</a:t>
            </a:r>
            <a:endParaRPr/>
          </a:p>
        </p:txBody>
      </p:sp>
      <p:sp>
        <p:nvSpPr>
          <p:cNvPr id="283" name="Google Shape;283;p34"/>
          <p:cNvSpPr txBox="1">
            <a:spLocks noGrp="1"/>
          </p:cNvSpPr>
          <p:nvPr>
            <p:ph type="body" idx="1"/>
          </p:nvPr>
        </p:nvSpPr>
        <p:spPr>
          <a:xfrm>
            <a:off x="182879" y="1397726"/>
            <a:ext cx="11756571" cy="5225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ARCHER, A. (2017). USING MULTIMODAL PEDAGOGIES IN WRITING CENTRES TO IMPROVE STUDENT WRITING. </a:t>
            </a:r>
            <a:r>
              <a:rPr lang="en-GB" i="1"/>
              <a:t>STELLENBOSCH PAPERS IN LINGUISTICS PLUS</a:t>
            </a:r>
            <a:r>
              <a:rPr lang="en-GB"/>
              <a:t>, </a:t>
            </a:r>
            <a:r>
              <a:rPr lang="en-GB" i="1"/>
              <a:t>53</a:t>
            </a:r>
            <a:r>
              <a:rPr lang="en-GB"/>
              <a:t>, 1-12.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LANTOLF, J. P., &amp; THORNE, S. L. (2006). </a:t>
            </a:r>
            <a:r>
              <a:rPr lang="en-GB" i="1"/>
              <a:t>SOCIOCULTURAL THEORY AND GENESIS OF SECOND LANGUAGE DEVELOPMENT</a:t>
            </a:r>
            <a:r>
              <a:rPr lang="en-GB"/>
              <a:t>. OXFORD: OXFORD UNIVERSITY PRESS, 2006.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PARR, J. M., &amp; TIMPERLEY, H. S. (2010). FEEDBACK TO WRITING, ASSESSMENT FOR TEACHING AND LEARNING AND STUDENT PROGRESS. </a:t>
            </a:r>
            <a:r>
              <a:rPr lang="en-GB" i="1"/>
              <a:t>ASSESSING WRITING</a:t>
            </a:r>
            <a:r>
              <a:rPr lang="en-GB"/>
              <a:t>, </a:t>
            </a:r>
            <a:r>
              <a:rPr lang="en-GB" i="1"/>
              <a:t>15</a:t>
            </a:r>
            <a:r>
              <a:rPr lang="en-GB"/>
              <a:t>(2), 68-85.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ZHANG, Y. (2018). ANALYSIS OF USING MULTIMODAL FEEDBACK IN WRITING INSTRUCTION FROM EFL LEARNERS’ PERSPECTIVE. </a:t>
            </a:r>
            <a:r>
              <a:rPr lang="en-GB" i="1"/>
              <a:t>ENGLISH LANGUAGE AND LITERATURE STUDIES</a:t>
            </a:r>
            <a:r>
              <a:rPr lang="en-GB"/>
              <a:t>, </a:t>
            </a:r>
            <a:r>
              <a:rPr lang="en-GB" i="1"/>
              <a:t>8</a:t>
            </a:r>
            <a:r>
              <a:rPr lang="en-GB"/>
              <a:t>(4), 21-29.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HIRVELA, A., &amp; BELCHER, D. (2016). 27 READING/WRITING AND SPEAKING/WRITING CONNECTIONS: THE ADVANTAGES OF MULTIMODAL PEDAGOGY. </a:t>
            </a:r>
            <a:r>
              <a:rPr lang="en-GB" i="1"/>
              <a:t>HANDBOOK OF SECOND AND FOREIGN LANGUAGE WRITING</a:t>
            </a:r>
            <a:r>
              <a:rPr lang="en-GB"/>
              <a:t>, 587-612.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FYLAN, F. (2005). SEMI-STRUCTURED INTERVIEWING. </a:t>
            </a:r>
            <a:r>
              <a:rPr lang="en-GB" i="1"/>
              <a:t>A HANDBOOK OF RESEARCH METHODS FOR CLINICAL AND HEALTH PSYCHOLOGY</a:t>
            </a:r>
            <a:r>
              <a:rPr lang="en-GB"/>
              <a:t>, </a:t>
            </a:r>
            <a:r>
              <a:rPr lang="en-GB" i="1"/>
              <a:t>5</a:t>
            </a:r>
            <a:r>
              <a:rPr lang="en-GB"/>
              <a:t>(2), 65-78.</a:t>
            </a: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GB"/>
              <a:t>THE END</a:t>
            </a:r>
            <a:endParaRPr/>
          </a:p>
        </p:txBody>
      </p:sp>
      <p:sp>
        <p:nvSpPr>
          <p:cNvPr id="289" name="Google Shape;289;p35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 </a:t>
            </a: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90" name="Google Shape;29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2550" y="0"/>
            <a:ext cx="1770100" cy="77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554480" cy="9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5" descr="Thank You Imagens – Procure 222,875 fotos, vetores e vídeos | Adobe Stock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93" name="Google Shape;293;p35" descr="Text &quot;thank you&quot; in a speech bubble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575" y="914900"/>
            <a:ext cx="11901442" cy="5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596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GB" b="1"/>
              <a:t>CONTEXT/ INTRODUCTION</a:t>
            </a:r>
            <a:endParaRPr b="1"/>
          </a:p>
        </p:txBody>
      </p:sp>
      <p:sp>
        <p:nvSpPr>
          <p:cNvPr id="165" name="Google Shape;165;p20" descr="Impact of Covid-19 Pandemic on Higher Education: A Critical Review | Guni  Network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66" name="Google Shape;166;p20" descr="Young woman taking notes in a notebook while watching a video on a computer scree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65371" y="4506687"/>
            <a:ext cx="6226629" cy="329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 descr="Globe sitting in a surgical mask with the words &quot;The Impact of Covid-19 on Higher Education&quot; and Regional and National Perspectiv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214846"/>
            <a:ext cx="5860869" cy="3291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 descr="Overwhelmed  student with laptop and pile of books on a des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506687"/>
            <a:ext cx="5860868" cy="279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 descr="Word cloud of the emotions attached to L2 students writing for publications in English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60868" y="1214845"/>
            <a:ext cx="6331132" cy="3291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93176" y="46445"/>
            <a:ext cx="1770100" cy="77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554480" cy="9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913775" y="287383"/>
            <a:ext cx="10364451" cy="94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TERMINOLOGIES</a:t>
            </a:r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body" idx="1"/>
          </p:nvPr>
        </p:nvSpPr>
        <p:spPr>
          <a:xfrm>
            <a:off x="195942" y="1319349"/>
            <a:ext cx="11534503" cy="514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en-GB" b="1"/>
              <a:t>FEEDBACK - </a:t>
            </a:r>
            <a:r>
              <a:rPr lang="en-GB"/>
              <a:t> CAN BE DEFINED AS INPUT FROM A READER TO A WRITER WITH THE EFFECT OF PROVIDING INFORMATION TO THE WRITER FOR </a:t>
            </a:r>
            <a:r>
              <a:rPr lang="en-GB" b="1"/>
              <a:t>REVISION. </a:t>
            </a:r>
            <a:r>
              <a:rPr lang="en-GB">
                <a:solidFill>
                  <a:srgbClr val="FF0000"/>
                </a:solidFill>
              </a:rPr>
              <a:t>PARR, J. M., &amp; TIMPERLEY, H. S. (2010)</a:t>
            </a:r>
            <a:r>
              <a:rPr lang="en-GB"/>
              <a:t>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en-GB" b="1"/>
              <a:t>MULTIMODAL FEEDBACK - </a:t>
            </a:r>
            <a:r>
              <a:rPr lang="en-GB"/>
              <a:t>IS THE USE OF DIFFERENT ARE FEEDBACK MODES IN HELPING LEARNERS GAIN A BETTER INSIGHT INTO REVIEW AND ASSESSMENT THAT GO BEYOND SIMPLE CORRECTION AND EDITING</a:t>
            </a:r>
            <a:r>
              <a:rPr lang="en-GB" b="1"/>
              <a:t>- VIDEO AND AUDIO RECORDING </a:t>
            </a:r>
            <a:r>
              <a:rPr lang="en-GB">
                <a:solidFill>
                  <a:srgbClr val="C00000"/>
                </a:solidFill>
              </a:rPr>
              <a:t>ZHANG, Y. (2018</a:t>
            </a:r>
            <a:r>
              <a:rPr lang="en-GB"/>
              <a:t>). </a:t>
            </a:r>
            <a:endParaRPr b="1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b="1"/>
          </a:p>
          <a:p>
            <a:pPr marL="228600" lvl="0" indent="-50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sz="2800" b="1"/>
          </a:p>
          <a:p>
            <a:pPr marL="228600" lvl="0" indent="-50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sz="2800"/>
          </a:p>
          <a:p>
            <a:pPr marL="228600" lvl="0" indent="-50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sz="2800"/>
          </a:p>
        </p:txBody>
      </p:sp>
      <p:pic>
        <p:nvPicPr>
          <p:cNvPr id="179" name="Google Shape;179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3176" y="0"/>
            <a:ext cx="1770100" cy="77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554480" cy="9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97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AIM OF THE STUDY.</a:t>
            </a:r>
            <a:endParaRPr b="1"/>
          </a:p>
        </p:txBody>
      </p:sp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>
          <a:xfrm>
            <a:off x="913775" y="1789611"/>
            <a:ext cx="10363826" cy="428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GB"/>
              <a:t>THE STUDY EXAMINE THE BENEFITS OF VIRTUALLY PROVIDING MULTIMODAL FEEDBACK THROUGH AUDIO AND RECORDED VIDEO CONFERENCING FOR L2 WRITERS.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88" name="Google Shape;188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2551" y="33107"/>
            <a:ext cx="1770100" cy="77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554480" cy="9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QUESTION</a:t>
            </a:r>
            <a:endParaRPr b="1"/>
          </a:p>
        </p:txBody>
      </p:sp>
      <p:sp>
        <p:nvSpPr>
          <p:cNvPr id="196" name="Google Shape;196;p2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WHAT ARE THE BENEFITS OF MULTIMODAL FEEDBACK IN WRITING CENTRE TUTORING FOR ENGLISH AS A SECOND WRITERS WRITING FOR PUBLICATIONS IN ENGLISH?</a:t>
            </a:r>
            <a:endParaRPr/>
          </a:p>
        </p:txBody>
      </p:sp>
      <p:pic>
        <p:nvPicPr>
          <p:cNvPr id="197" name="Google Shape;197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2550" y="76652"/>
            <a:ext cx="1770100" cy="77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554480" cy="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68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THEORETICAL BACKGROUND </a:t>
            </a:r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body" idx="1"/>
          </p:nvPr>
        </p:nvSpPr>
        <p:spPr>
          <a:xfrm>
            <a:off x="143691" y="1306286"/>
            <a:ext cx="11926389" cy="5447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en-GB">
                <a:solidFill>
                  <a:srgbClr val="000000"/>
                </a:solidFill>
              </a:rPr>
              <a:t>SOCIO-CULTURAL THEORY (SCT)STATES THAT SOCIAL INTERACTIONS BETWEEN INDIVIDUALS AND THEIR ENVIRONMENT THROUGH MEDIATIONAL MEANS, RESULTS IN “HIGHER MENTAL FUNCTIONS.</a:t>
            </a:r>
            <a:r>
              <a:rPr lang="en-GB"/>
              <a:t> </a:t>
            </a:r>
            <a:r>
              <a:rPr lang="en-GB">
                <a:solidFill>
                  <a:srgbClr val="FF0000"/>
                </a:solidFill>
              </a:rPr>
              <a:t>LANTOLF, J. P., &amp; THORNE, S. L. (2006).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en-GB">
                <a:solidFill>
                  <a:srgbClr val="000000"/>
                </a:solidFill>
              </a:rPr>
              <a:t>MEDIATION CAN BE DEFINED AS A MEANS THROUGH WHICH THE SOCIAL AND THE INDIVIDUAL MUTUALLY SHAPE EACH OTHER THROUGH THE USE OF TOOLS.</a:t>
            </a:r>
            <a:r>
              <a:rPr lang="en-GB"/>
              <a:t> </a:t>
            </a:r>
            <a:r>
              <a:rPr lang="en-GB">
                <a:solidFill>
                  <a:srgbClr val="FF0000"/>
                </a:solidFill>
              </a:rPr>
              <a:t>LANTOLF, J. P., &amp; THORNE, S. L. (2006)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en-GB"/>
              <a:t>A MULTIMODAL APPROACH EXAMINES WRITING AS PART OF A MULTIMODAL REPRESENTATIONAL AND COMMUNICATION LANDSCAPE, AND LOOKS AT THE WAY IN WHICH WRITING IS EMBEDDED WITHIN A WIDER SEMIOTIC FRAME IN A SOCIAL CONTEXT</a:t>
            </a:r>
            <a:r>
              <a:rPr lang="en-GB">
                <a:solidFill>
                  <a:schemeClr val="accent5"/>
                </a:solidFill>
              </a:rPr>
              <a:t>.</a:t>
            </a:r>
            <a:r>
              <a:rPr lang="en-GB"/>
              <a:t> </a:t>
            </a:r>
            <a:r>
              <a:rPr lang="en-GB">
                <a:solidFill>
                  <a:srgbClr val="FF0000"/>
                </a:solidFill>
              </a:rPr>
              <a:t>ARCHER, A. (2017). </a:t>
            </a:r>
            <a:endParaRPr>
              <a:solidFill>
                <a:srgbClr val="FF0000"/>
              </a:solidFill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>
              <a:solidFill>
                <a:schemeClr val="accent5"/>
              </a:solidFill>
            </a:endParaRPr>
          </a:p>
        </p:txBody>
      </p:sp>
      <p:pic>
        <p:nvPicPr>
          <p:cNvPr id="205" name="Google Shape;205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1900" y="0"/>
            <a:ext cx="1770100" cy="77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554480" cy="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913775" y="613954"/>
            <a:ext cx="10364451" cy="966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METHODOLOGY OF DATA COLLECTION</a:t>
            </a:r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body" idx="1"/>
          </p:nvPr>
        </p:nvSpPr>
        <p:spPr>
          <a:xfrm>
            <a:off x="117567" y="796834"/>
            <a:ext cx="12074434" cy="59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GB" b="1">
                <a:solidFill>
                  <a:srgbClr val="000000"/>
                </a:solidFill>
              </a:rPr>
              <a:t>THE RESEARCH PARTICIPANTS</a:t>
            </a:r>
            <a:endParaRPr b="1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GB">
                <a:solidFill>
                  <a:srgbClr val="000000"/>
                </a:solidFill>
              </a:rPr>
              <a:t>THE PARTICIPANTS CONSTITUTED THREE(3) DOCTORAL STUDENTS FROM A FOREMOST BRAZILIAN UNIVERSITY.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GB" b="1">
                <a:solidFill>
                  <a:srgbClr val="000000"/>
                </a:solidFill>
              </a:rPr>
              <a:t>DATA COLLECTION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GB">
                <a:solidFill>
                  <a:srgbClr val="000000"/>
                </a:solidFill>
              </a:rPr>
              <a:t>DATA WAS COLLECTED USING  SEMI-STRUCTURED INTERVIEWS </a:t>
            </a:r>
            <a:r>
              <a:rPr lang="en-GB">
                <a:solidFill>
                  <a:srgbClr val="FF0000"/>
                </a:solidFill>
              </a:rPr>
              <a:t>FYLAN, F. (2005</a:t>
            </a:r>
            <a:r>
              <a:rPr lang="en-GB"/>
              <a:t>). </a:t>
            </a:r>
            <a:endParaRPr>
              <a:solidFill>
                <a:srgbClr val="000000"/>
              </a:solidFill>
            </a:endParaRPr>
          </a:p>
          <a:p>
            <a:pPr marL="342900" lvl="0" indent="-215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>
              <a:solidFill>
                <a:srgbClr val="000000"/>
              </a:solidFill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13" name="Google Shape;213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3176" y="0"/>
            <a:ext cx="1770100" cy="77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554480" cy="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>
            <a:spLocks noGrp="1"/>
          </p:cNvSpPr>
          <p:nvPr>
            <p:ph type="title"/>
          </p:nvPr>
        </p:nvSpPr>
        <p:spPr>
          <a:xfrm>
            <a:off x="913775" y="618518"/>
            <a:ext cx="10364451" cy="76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METHODOLOGY OF DATA ANALYSIS</a:t>
            </a:r>
            <a:endParaRPr/>
          </a:p>
        </p:txBody>
      </p:sp>
      <p:sp>
        <p:nvSpPr>
          <p:cNvPr id="220" name="Google Shape;220;p26"/>
          <p:cNvSpPr txBox="1">
            <a:spLocks noGrp="1"/>
          </p:cNvSpPr>
          <p:nvPr>
            <p:ph type="body" idx="1"/>
          </p:nvPr>
        </p:nvSpPr>
        <p:spPr>
          <a:xfrm>
            <a:off x="143691" y="1384664"/>
            <a:ext cx="11900263" cy="5238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GB" b="1">
                <a:solidFill>
                  <a:srgbClr val="000000"/>
                </a:solidFill>
              </a:rPr>
              <a:t>THEMATIC  DATA ANALYSIS</a:t>
            </a:r>
            <a:r>
              <a:rPr lang="en-GB">
                <a:solidFill>
                  <a:srgbClr val="000000"/>
                </a:solidFill>
              </a:rPr>
              <a:t>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GB">
                <a:solidFill>
                  <a:srgbClr val="000000"/>
                </a:solidFill>
              </a:rPr>
              <a:t>THEMATIC ANALYSIS CAN BE DEFINED “AS A METHOD OF SYSTEMATICALLY IDENTIFYING, ORGANIZING AND OFFERING INSIGHTS INTO PATTERNS OF MEANINGS (THEMES) ACROSS A DATA SET” (</a:t>
            </a:r>
            <a:r>
              <a:rPr lang="en-GB">
                <a:solidFill>
                  <a:srgbClr val="C00000"/>
                </a:solidFill>
              </a:rPr>
              <a:t>BRAUN; CLARKE, 2006</a:t>
            </a:r>
            <a:r>
              <a:rPr lang="en-GB">
                <a:solidFill>
                  <a:srgbClr val="000000"/>
                </a:solidFill>
              </a:rPr>
              <a:t>).</a:t>
            </a:r>
            <a:endParaRPr/>
          </a:p>
          <a:p>
            <a:pPr marL="22860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>
              <a:solidFill>
                <a:srgbClr val="000000"/>
              </a:solidFill>
            </a:endParaRPr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21" name="Google Shape;221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1900" y="0"/>
            <a:ext cx="1770100" cy="77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554480" cy="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>
            <a:spLocks noGrp="1"/>
          </p:cNvSpPr>
          <p:nvPr>
            <p:ph type="title"/>
          </p:nvPr>
        </p:nvSpPr>
        <p:spPr>
          <a:xfrm>
            <a:off x="913775" y="618518"/>
            <a:ext cx="10364451" cy="115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GB"/>
              <a:t>FINDINGS</a:t>
            </a:r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29" name="Google Shape;229;p27" descr="Table showing the 4 major themes of the findings: Extending Learning Environments, Accessibility to Cheap One-on-One Writing Support, Improved Writing Strategies and developing writing skills, and High Probability of feedback us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457" y="1502229"/>
            <a:ext cx="11051177" cy="4924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838</Words>
  <Application>Microsoft Office PowerPoint</Application>
  <PresentationFormat>Widescreen</PresentationFormat>
  <Paragraphs>82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Noto Sans Symbols</vt:lpstr>
      <vt:lpstr>Twentieth Century</vt:lpstr>
      <vt:lpstr>Droplet</vt:lpstr>
      <vt:lpstr> WRITING FOR PUBLICATION IN THE ENGLISH LANGUAGE: THE BENEFITS OF VIRTUALLY PROVIDING MULTIMODAL FEEDBACK FOR L2 WRITERS IN WRITING CENTERS TUTORING.</vt:lpstr>
      <vt:lpstr>CONTEXT/ INTRODUCTION</vt:lpstr>
      <vt:lpstr>TERMINOLOGIES</vt:lpstr>
      <vt:lpstr>AIM OF THE STUDY.</vt:lpstr>
      <vt:lpstr>RESEARCH QUESTION</vt:lpstr>
      <vt:lpstr>THEORETICAL BACKGROUND </vt:lpstr>
      <vt:lpstr>METHODOLOGY OF DATA COLLECTION</vt:lpstr>
      <vt:lpstr>METHODOLOGY OF DATA ANALYSIS</vt:lpstr>
      <vt:lpstr>FINDINGS</vt:lpstr>
      <vt:lpstr>FINDINGS </vt:lpstr>
      <vt:lpstr>FINDINGS </vt:lpstr>
      <vt:lpstr>FINDINGS</vt:lpstr>
      <vt:lpstr>FINDINGS</vt:lpstr>
      <vt:lpstr>PEDAGOGICAL IMPLEMENTATION</vt:lpstr>
      <vt:lpstr>RECOMMENDATIONS</vt:lpstr>
      <vt:lpstr>REFERENCES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FOR PUBLICATION IN THE ENGLISH LANGUAGE: THE BENEFITS OF VIRTUALLY PROVIDING MULTIMODAL FEEDBACK FOR L2 WRITERS IN WRITING CENTERS TUTORING.</dc:title>
  <dc:creator>Oluwatosin</dc:creator>
  <cp:lastModifiedBy>Kim Peck</cp:lastModifiedBy>
  <cp:revision>4</cp:revision>
  <dcterms:modified xsi:type="dcterms:W3CDTF">2023-04-04T18:15:24Z</dcterms:modified>
</cp:coreProperties>
</file>