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Spectral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pectral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pectral-italic.fntdata"/><Relationship Id="rId30" Type="http://schemas.openxmlformats.org/officeDocument/2006/relationships/font" Target="fonts/Spectral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Spectral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226cfd20b9_3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226cfd20b9_3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df7200e2a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df7200e2a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1c22125b5c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1c22125b5c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226cfd20b9_3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226cfd20b9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df7200e2a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df7200e2a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1c22125b5c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1c22125b5c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226cfd20b9_3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226cfd20b9_3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1c22125b5c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1c22125b5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df7200e2a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df7200e2a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1c22125b5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1c22125b5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1c22125b5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1c22125b5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1c22125b5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1c22125b5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df7200e2aa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df7200e2aa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df7200e2aa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df7200e2aa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df7200e2aa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df7200e2aa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1c22125b5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1c22125b5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1c22125b5c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1c22125b5c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1c22125b5c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1c22125b5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1c22125b5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1c22125b5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1c22125b5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1c22125b5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1c22125b5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1c22125b5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1c22125b5c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1c22125b5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mailto:caprinok@etown.ed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33708" y="5191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000"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An Interconnected Framework for Assessment of Digital Multimodal Composition</a:t>
            </a:r>
            <a:endParaRPr b="1" sz="40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1875" y="2800700"/>
            <a:ext cx="8838900" cy="9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00">
                <a:solidFill>
                  <a:schemeClr val="dk1"/>
                </a:solidFill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Ewa McGrail, Kristen Hawley Turner, Amy Piotrowski, </a:t>
            </a:r>
            <a:endParaRPr i="1" sz="2300">
              <a:solidFill>
                <a:schemeClr val="dk1"/>
              </a:solidFill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300">
                <a:solidFill>
                  <a:schemeClr val="dk1"/>
                </a:solidFill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Kathryn Caprino, Lauren Zucker, and Mary Ellen Greenwood</a:t>
            </a:r>
            <a:endParaRPr i="1" sz="2300">
              <a:solidFill>
                <a:schemeClr val="dk1"/>
              </a:solidFill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107100" y="4155575"/>
            <a:ext cx="892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  <a:latin typeface="Spectral"/>
                <a:ea typeface="Spectral"/>
                <a:cs typeface="Spectral"/>
                <a:sym typeface="Spectral"/>
              </a:rPr>
              <a:t>Online Writing Centers Association Conference Spring 2023</a:t>
            </a:r>
            <a:r>
              <a:rPr lang="en" sz="2400">
                <a:solidFill>
                  <a:srgbClr val="9900FF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endParaRPr sz="2400">
              <a:solidFill>
                <a:srgbClr val="9900FF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475" y="3859561"/>
            <a:ext cx="9144000" cy="45687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134025" y="-125650"/>
            <a:ext cx="8715000" cy="8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rgbClr val="00FFFF"/>
                </a:solidFill>
                <a:latin typeface="Spectral"/>
                <a:ea typeface="Spectral"/>
                <a:cs typeface="Spectral"/>
                <a:sym typeface="Spectral"/>
              </a:rPr>
              <a:t>Audience </a:t>
            </a:r>
            <a:endParaRPr b="1" sz="4300">
              <a:solidFill>
                <a:srgbClr val="00FFFF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0" y="628200"/>
            <a:ext cx="4572000" cy="44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4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Questions for Writers / Assessors</a:t>
            </a:r>
            <a:endParaRPr b="1" sz="104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What conceptions of audience(s) do writers have?</a:t>
            </a:r>
            <a:endParaRPr sz="9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How do writers utilize audience interactivity to achieve their writing goals?</a:t>
            </a:r>
            <a:endParaRPr sz="9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How do writers negotiate power dynamics and potential conflicts in imagined and actual audiences?</a:t>
            </a:r>
            <a:r>
              <a:rPr lang="en" sz="80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br>
              <a:rPr lang="en" sz="3700">
                <a:solidFill>
                  <a:schemeClr val="dk1"/>
                </a:solidFill>
              </a:rPr>
            </a:br>
            <a:r>
              <a:rPr lang="en" sz="3900">
                <a:solidFill>
                  <a:schemeClr val="dk1"/>
                </a:solidFill>
              </a:rPr>
              <a:t> 							</a:t>
            </a:r>
            <a:endParaRPr sz="3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		 					</a:t>
            </a:r>
            <a:endParaRPr sz="1100">
              <a:solidFill>
                <a:schemeClr val="dk1"/>
              </a:solidFill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-2286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-2286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-25717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pectral"/>
              <a:buChar char="●"/>
            </a:pPr>
            <a:r>
              <a:t/>
            </a:r>
            <a:endParaRPr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descr="This image has the title &quot;Multimodal Composition&quot; and then three cubes with three domains: audience, mode &amp; meaning, and originality. Arrows show the interconnected nature of the three domains. " id="125" name="Google Shape;125;p22" title="An Interconnected Framework for Assessment of Digital Multimodal Composi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4" y="443975"/>
            <a:ext cx="4628357" cy="457804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108900" y="108900"/>
            <a:ext cx="8955000" cy="7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779"/>
              <a:buFont typeface="Arial"/>
              <a:buNone/>
            </a:pPr>
            <a:r>
              <a:rPr b="1" lang="en" sz="3822">
                <a:solidFill>
                  <a:srgbClr val="00FFFF"/>
                </a:solidFill>
                <a:latin typeface="Spectral"/>
                <a:ea typeface="Spectral"/>
                <a:cs typeface="Spectral"/>
                <a:sym typeface="Spectral"/>
              </a:rPr>
              <a:t>Audience </a:t>
            </a:r>
            <a:r>
              <a:rPr b="1" lang="en" sz="3822">
                <a:latin typeface="Spectral"/>
                <a:ea typeface="Spectral"/>
                <a:cs typeface="Spectral"/>
                <a:sym typeface="Spectral"/>
              </a:rPr>
              <a:t>Focus Text: Original Storybook</a:t>
            </a:r>
            <a:r>
              <a:rPr lang="en" sz="3600">
                <a:latin typeface="Spectral"/>
                <a:ea typeface="Spectral"/>
                <a:cs typeface="Spectral"/>
                <a:sym typeface="Spectral"/>
              </a:rPr>
              <a:t> </a:t>
            </a:r>
            <a:r>
              <a:rPr lang="en" sz="3600">
                <a:latin typeface="Spectral"/>
                <a:ea typeface="Spectral"/>
                <a:cs typeface="Spectral"/>
                <a:sym typeface="Spectral"/>
              </a:rPr>
              <a:t> </a:t>
            </a:r>
            <a:endParaRPr sz="36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The image shows a little boy on his bed with some writing to the left of the image. The title &quot;A Tale of A Pirate&quot; is above the image. " id="133" name="Google Shape;133;p23" title="Excerpt from the picture book A Tale of a Pirate created with Storybir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900" y="970200"/>
            <a:ext cx="5291001" cy="393865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/>
          <p:nvPr/>
        </p:nvSpPr>
        <p:spPr>
          <a:xfrm>
            <a:off x="5202125" y="919925"/>
            <a:ext cx="40041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What conceptions of audience(s) do writers have? </a:t>
            </a:r>
            <a:endParaRPr sz="2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How do writers utilize audience interactivity to achieve their writing goals?</a:t>
            </a:r>
            <a:endParaRPr sz="2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How do writers negotiate power dynamics and potential conflicts in imagined and actual audiences? </a:t>
            </a:r>
            <a:br>
              <a:rPr lang="en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3"/>
          <p:cNvSpPr txBox="1"/>
          <p:nvPr/>
        </p:nvSpPr>
        <p:spPr>
          <a:xfrm>
            <a:off x="5697900" y="5210225"/>
            <a:ext cx="555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3219925" y="4810025"/>
            <a:ext cx="180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Liu &amp; Dou, 2015</a:t>
            </a:r>
            <a:endParaRPr/>
          </a:p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138000" y="-75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00FF00"/>
                </a:solidFill>
                <a:latin typeface="Spectral"/>
                <a:ea typeface="Spectral"/>
                <a:cs typeface="Spectral"/>
                <a:sym typeface="Spectral"/>
              </a:rPr>
              <a:t>Mode &amp; Meaning</a:t>
            </a:r>
            <a:endParaRPr sz="4300">
              <a:solidFill>
                <a:srgbClr val="00FF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201050" y="686925"/>
            <a:ext cx="4371000" cy="45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We relied on the work of Kress (2005) and Anderson and Kachorsky (2019) to explain mode:</a:t>
            </a:r>
            <a:endParaRPr sz="108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“</a:t>
            </a:r>
            <a:r>
              <a:rPr b="1" lang="en" sz="10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Mode</a:t>
            </a:r>
            <a:r>
              <a:rPr lang="en" sz="10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refers to the </a:t>
            </a:r>
            <a:r>
              <a:rPr b="1" lang="en" sz="10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means and tools of composing</a:t>
            </a:r>
            <a:r>
              <a:rPr lang="en" sz="10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– and these tools exist in social and cultural contexts” (McGrail et al., 2021, p. 287).</a:t>
            </a:r>
            <a:br>
              <a:rPr b="1" lang="en" sz="104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</a:br>
            <a:endParaRPr b="1" sz="104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2286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pectral"/>
              <a:buNone/>
            </a:pPr>
            <a:r>
              <a:rPr lang="en" sz="5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							</a:t>
            </a:r>
            <a:endParaRPr sz="5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						 					</a:t>
            </a:r>
            <a:endParaRPr sz="5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				</a:t>
            </a:r>
            <a:endParaRPr sz="5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			</a:t>
            </a:r>
            <a:endParaRPr sz="5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		</a:t>
            </a:r>
            <a:endParaRPr sz="5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3658"/>
              <a:buFont typeface="Arial"/>
              <a:buNone/>
            </a:pPr>
            <a:r>
              <a:t/>
            </a:r>
            <a:endParaRPr b="1" sz="205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This image has the title &quot;Multimodal Composition&quot; and then three cubes with three domains: audience, mode &amp; meaning, and originality. Arrows show the interconnected nature of the three domains. " id="144" name="Google Shape;144;p24" title="An Interconnected Framework for Assessment of Digital Multimodal Composi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50" y="435600"/>
            <a:ext cx="4425900" cy="437777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138000" y="-75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FF00"/>
                </a:solidFill>
                <a:latin typeface="Spectral"/>
                <a:ea typeface="Spectral"/>
                <a:cs typeface="Spectral"/>
                <a:sym typeface="Spectral"/>
              </a:rPr>
              <a:t>Mode &amp; Meaning</a:t>
            </a:r>
            <a:endParaRPr b="1" sz="3900">
              <a:solidFill>
                <a:srgbClr val="00FF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0" y="628275"/>
            <a:ext cx="4774800" cy="45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4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Questions for Writers / Assessors</a:t>
            </a:r>
            <a:endParaRPr b="1" sz="104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How do writers make choices about the modes they compose in and the media they use to disseminate their multimodal compositions?</a:t>
            </a:r>
            <a:r>
              <a:rPr lang="en" sz="7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	</a:t>
            </a:r>
            <a:r>
              <a:rPr lang="en" sz="7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		</a:t>
            </a:r>
            <a:endParaRPr sz="7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How do writers combine modes in ways that communicate their meaning to an audience? Are the combinations of modes persuasive in communicating the intended meaning?		</a:t>
            </a:r>
            <a:endParaRPr sz="7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How do writers choose the media to get their message to their audience? </a:t>
            </a:r>
            <a:br>
              <a:rPr lang="en" sz="7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</a:br>
            <a:r>
              <a:rPr lang="en" sz="5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							</a:t>
            </a:r>
            <a:endParaRPr sz="5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						 					</a:t>
            </a:r>
            <a:endParaRPr sz="5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				</a:t>
            </a:r>
            <a:endParaRPr sz="5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			</a:t>
            </a:r>
            <a:endParaRPr sz="5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		</a:t>
            </a:r>
            <a:endParaRPr sz="5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3658"/>
              <a:buFont typeface="Arial"/>
              <a:buNone/>
            </a:pPr>
            <a:r>
              <a:t/>
            </a:r>
            <a:endParaRPr b="1" sz="205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This image has the title &quot;Multimodal Composition&quot; and then three cubes with three domains: audience, mode &amp; meaning, and originality. Arrows show the interconnected nature of the three domains. " id="152" name="Google Shape;152;p25" title="An Interconnected Framework for Assessment of Digital Multimodal Composi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5202" y="496863"/>
            <a:ext cx="4195374" cy="414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type="title"/>
          </p:nvPr>
        </p:nvSpPr>
        <p:spPr>
          <a:xfrm>
            <a:off x="163500" y="-58625"/>
            <a:ext cx="8817000" cy="5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00FF00"/>
                </a:solidFill>
                <a:latin typeface="Spectral"/>
                <a:ea typeface="Spectral"/>
                <a:cs typeface="Spectral"/>
                <a:sym typeface="Spectral"/>
              </a:rPr>
              <a:t>Mode &amp; Meaning</a:t>
            </a:r>
            <a:r>
              <a:rPr b="1" lang="en" sz="3700">
                <a:latin typeface="Spectral"/>
                <a:ea typeface="Spectral"/>
                <a:cs typeface="Spectral"/>
                <a:sym typeface="Spectral"/>
              </a:rPr>
              <a:t> Focus Text: Instagram Profile </a:t>
            </a:r>
            <a:endParaRPr b="1" sz="37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59" name="Google Shape;159;p26"/>
          <p:cNvSpPr txBox="1"/>
          <p:nvPr>
            <p:ph idx="1" type="body"/>
          </p:nvPr>
        </p:nvSpPr>
        <p:spPr>
          <a:xfrm>
            <a:off x="125750" y="1206300"/>
            <a:ext cx="4255500" cy="38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How do writers make choices about the modes they compose in and the media they use to disseminate their multimodal compositions?		</a:t>
            </a:r>
            <a:endParaRPr sz="7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How do writers combine modes in ways that communicate their meaning to an audience? Are the combinations of modes persuasive in communicating the intended meaning?					</a:t>
            </a:r>
            <a:endParaRPr sz="7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How do writers choose the media to get their message to their audience?</a:t>
            </a:r>
            <a:r>
              <a:rPr lang="en" sz="7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r>
              <a:rPr lang="en" sz="7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	</a:t>
            </a:r>
            <a:endParaRPr sz="7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				</a:t>
            </a:r>
            <a:endParaRPr sz="5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			</a:t>
            </a:r>
            <a:endParaRPr sz="5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		</a:t>
            </a:r>
            <a:endParaRPr sz="5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5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shows Instagram post to the right and then the word and five times to the left of the post. " id="160" name="Google Shape;160;p26" title="Kieran's Introductory post on the Instagram profi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950" y="629425"/>
            <a:ext cx="4582249" cy="46317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title"/>
          </p:nvPr>
        </p:nvSpPr>
        <p:spPr>
          <a:xfrm>
            <a:off x="152200" y="-150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chemeClr val="accent4"/>
                </a:solidFill>
                <a:latin typeface="Spectral"/>
                <a:ea typeface="Spectral"/>
                <a:cs typeface="Spectral"/>
                <a:sym typeface="Spectral"/>
              </a:rPr>
              <a:t>Originality </a:t>
            </a:r>
            <a:endParaRPr b="1" sz="4300">
              <a:solidFill>
                <a:schemeClr val="accent4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67" name="Google Shape;167;p27"/>
          <p:cNvSpPr txBox="1"/>
          <p:nvPr>
            <p:ph idx="1" type="body"/>
          </p:nvPr>
        </p:nvSpPr>
        <p:spPr>
          <a:xfrm>
            <a:off x="152200" y="636650"/>
            <a:ext cx="4019700" cy="45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>
                <a:solidFill>
                  <a:schemeClr val="dk1"/>
                </a:solidFill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We relied on the work of Jocius (2020) and Smith (2017) as we considered remixing. </a:t>
            </a:r>
            <a:endParaRPr sz="8800">
              <a:solidFill>
                <a:schemeClr val="dk1"/>
              </a:solidFill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800">
                <a:solidFill>
                  <a:schemeClr val="dk1"/>
                </a:solidFill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We know that elements of what has been composed previously can be seen in multimodal texts.</a:t>
            </a:r>
            <a:endParaRPr sz="8800">
              <a:solidFill>
                <a:schemeClr val="dk1"/>
              </a:solidFill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We consider the ways in which the composer repurposed an original text in a unique, creative manner-</a:t>
            </a:r>
            <a:r>
              <a:rPr b="1" lang="en" sz="8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the text’s transformativeness</a:t>
            </a:r>
            <a:r>
              <a:rPr lang="en" sz="7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(Hobbs, 2019)</a:t>
            </a:r>
            <a:endParaRPr sz="148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						 					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				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			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 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descr="This image has the title &quot;Multimodal Composition&quot; and then three cubes with three domains: audience, mode &amp; meaning, and originality. Arrows show the interconnected nature of the three domains. " id="168" name="Google Shape;168;p27" title="An Interconnected Framework for Assessment of Digital Multimodal Composi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8200" y="0"/>
            <a:ext cx="4733245" cy="46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152200" y="-100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chemeClr val="accent4"/>
                </a:solidFill>
                <a:latin typeface="Spectral"/>
                <a:ea typeface="Spectral"/>
                <a:cs typeface="Spectral"/>
                <a:sym typeface="Spectral"/>
              </a:rPr>
              <a:t>Originality </a:t>
            </a:r>
            <a:endParaRPr b="1" sz="4300">
              <a:solidFill>
                <a:schemeClr val="accent4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215200" y="766450"/>
            <a:ext cx="367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Questions for Writers / Assessors</a:t>
            </a:r>
            <a:endParaRPr b="1" sz="5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In what ways does the composition embody originality as it relates to multimodal composition?</a:t>
            </a:r>
            <a:br>
              <a:rPr lang="en" sz="5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</a:br>
            <a:r>
              <a:rPr lang="en" sz="5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							</a:t>
            </a:r>
            <a:endParaRPr sz="5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From what derivative source or sources did the writer gain inspiration? What derivative source or sources did the writer use in the multimodal text?</a:t>
            </a:r>
            <a:br>
              <a:rPr lang="en" sz="5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</a:br>
            <a:r>
              <a:rPr lang="en" sz="5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							</a:t>
            </a:r>
            <a:endParaRPr sz="5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How did the writer alter any texts used in a transformative way? </a:t>
            </a:r>
            <a:br>
              <a:rPr lang="en" sz="8800">
                <a:solidFill>
                  <a:schemeClr val="dk1"/>
                </a:solidFill>
              </a:rPr>
            </a:br>
            <a:r>
              <a:rPr lang="en" sz="4800">
                <a:solidFill>
                  <a:schemeClr val="dk1"/>
                </a:solidFill>
              </a:rPr>
              <a:t> 							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						 					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				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			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 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descr="This image has the title &quot;Multimodal Composition&quot; and then three cubes with three domains: audience, mode &amp; meaning, and originality. Arrows show the interconnected nature of the three domains. " id="176" name="Google Shape;176;p28" title="An Interconnected Framework for Assessment of Digital Multimodal Composi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8202" y="532025"/>
            <a:ext cx="4195374" cy="414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>
            <p:ph type="title"/>
          </p:nvPr>
        </p:nvSpPr>
        <p:spPr>
          <a:xfrm>
            <a:off x="50250" y="-38325"/>
            <a:ext cx="90939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accent4"/>
                </a:solidFill>
                <a:latin typeface="Spectral"/>
                <a:ea typeface="Spectral"/>
                <a:cs typeface="Spectral"/>
                <a:sym typeface="Spectral"/>
              </a:rPr>
              <a:t>Originality</a:t>
            </a:r>
            <a:r>
              <a:rPr b="1" lang="en" sz="4400">
                <a:latin typeface="Spectral"/>
                <a:ea typeface="Spectral"/>
                <a:cs typeface="Spectral"/>
                <a:sym typeface="Spectral"/>
              </a:rPr>
              <a:t> Focus Text: Digital Museum </a:t>
            </a:r>
            <a:endParaRPr b="1" sz="44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83" name="Google Shape;183;p29"/>
          <p:cNvSpPr txBox="1"/>
          <p:nvPr>
            <p:ph idx="1" type="body"/>
          </p:nvPr>
        </p:nvSpPr>
        <p:spPr>
          <a:xfrm>
            <a:off x="50250" y="741075"/>
            <a:ext cx="8956500" cy="44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9"/>
          <p:cNvSpPr txBox="1"/>
          <p:nvPr/>
        </p:nvSpPr>
        <p:spPr>
          <a:xfrm>
            <a:off x="50250" y="1295475"/>
            <a:ext cx="4257600" cy="4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In what ways does the composition embody originality as it relates to multimodal composition?			</a:t>
            </a:r>
            <a:endParaRPr sz="19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From what derivative source or sources did the writer gain inspiration? What derivative source or sources did the writer use in the multimodal text?	</a:t>
            </a:r>
            <a:endParaRPr sz="19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How did the writer alter any texts used in a transformative way?</a:t>
            </a:r>
            <a:r>
              <a:rPr lang="en" sz="1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br>
              <a:rPr lang="en" sz="5400">
                <a:solidFill>
                  <a:schemeClr val="dk1"/>
                </a:solidFill>
              </a:rPr>
            </a:br>
            <a:endParaRPr sz="2000"/>
          </a:p>
        </p:txBody>
      </p:sp>
      <p:pic>
        <p:nvPicPr>
          <p:cNvPr descr="The image is a museum's main lobby. There are links to five different rooms. " id="185" name="Google Shape;185;p29" title="Main Lobb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0900" y="1102375"/>
            <a:ext cx="4845849" cy="300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9"/>
          <p:cNvSpPr txBox="1"/>
          <p:nvPr/>
        </p:nvSpPr>
        <p:spPr>
          <a:xfrm>
            <a:off x="6920225" y="3948713"/>
            <a:ext cx="201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pectral"/>
                <a:ea typeface="Spectral"/>
                <a:cs typeface="Spectral"/>
                <a:sym typeface="Spectral"/>
              </a:rPr>
              <a:t>(</a:t>
            </a:r>
            <a:r>
              <a:rPr lang="en" sz="1200">
                <a:latin typeface="Spectral"/>
                <a:ea typeface="Spectral"/>
                <a:cs typeface="Spectral"/>
                <a:sym typeface="Spectral"/>
              </a:rPr>
              <a:t>H., 2019a)</a:t>
            </a:r>
            <a:endParaRPr sz="12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87" name="Google Shape;18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>
            <p:ph type="title"/>
          </p:nvPr>
        </p:nvSpPr>
        <p:spPr>
          <a:xfrm>
            <a:off x="187050" y="-84325"/>
            <a:ext cx="8832300" cy="6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4220">
                <a:latin typeface="Spectral"/>
                <a:ea typeface="Spectral"/>
                <a:cs typeface="Spectral"/>
                <a:sym typeface="Spectral"/>
              </a:rPr>
              <a:t>Overlap Between Domains </a:t>
            </a:r>
            <a:endParaRPr b="1" sz="422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93" name="Google Shape;193;p30"/>
          <p:cNvSpPr txBox="1"/>
          <p:nvPr>
            <p:ph idx="1" type="body"/>
          </p:nvPr>
        </p:nvSpPr>
        <p:spPr>
          <a:xfrm>
            <a:off x="0" y="628550"/>
            <a:ext cx="9206400" cy="44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00FFFF"/>
                </a:solidFill>
                <a:latin typeface="Spectral"/>
                <a:ea typeface="Spectral"/>
                <a:cs typeface="Spectral"/>
                <a:sym typeface="Spectral"/>
              </a:rPr>
              <a:t>Audience</a:t>
            </a:r>
            <a:r>
              <a:rPr b="1" lang="en" sz="2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/ </a:t>
            </a:r>
            <a:r>
              <a:rPr b="1" lang="en" sz="2600">
                <a:solidFill>
                  <a:srgbClr val="00FF00"/>
                </a:solidFill>
                <a:latin typeface="Spectral"/>
                <a:ea typeface="Spectral"/>
                <a:cs typeface="Spectral"/>
                <a:sym typeface="Spectral"/>
              </a:rPr>
              <a:t>Mode &amp; Meaning</a:t>
            </a:r>
            <a:r>
              <a:rPr b="1" lang="en" sz="2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endParaRPr b="1" sz="2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937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pectral"/>
              <a:buChar char="●"/>
            </a:pPr>
            <a:r>
              <a:rPr lang="en" sz="2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How might different audiences choose to navigate this multimodal text? </a:t>
            </a:r>
            <a:endParaRPr sz="2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00FF00"/>
                </a:solidFill>
                <a:latin typeface="Spectral"/>
                <a:ea typeface="Spectral"/>
                <a:cs typeface="Spectral"/>
                <a:sym typeface="Spectral"/>
              </a:rPr>
              <a:t>Mode &amp; Meaning</a:t>
            </a:r>
            <a:r>
              <a:rPr b="1" lang="en" sz="2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/ </a:t>
            </a:r>
            <a:r>
              <a:rPr b="1" lang="en" sz="2600">
                <a:solidFill>
                  <a:srgbClr val="FF9900"/>
                </a:solidFill>
                <a:latin typeface="Spectral"/>
                <a:ea typeface="Spectral"/>
                <a:cs typeface="Spectral"/>
                <a:sym typeface="Spectral"/>
              </a:rPr>
              <a:t>Originality </a:t>
            </a:r>
            <a:endParaRPr b="1" sz="2600">
              <a:solidFill>
                <a:srgbClr val="FF99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937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pectral"/>
              <a:buChar char="●"/>
            </a:pPr>
            <a:r>
              <a:rPr lang="en" sz="2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How do writers take a message from one mode to another mode? </a:t>
            </a:r>
            <a:endParaRPr sz="2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accent4"/>
                </a:solidFill>
                <a:latin typeface="Spectral"/>
                <a:ea typeface="Spectral"/>
                <a:cs typeface="Spectral"/>
                <a:sym typeface="Spectral"/>
              </a:rPr>
              <a:t>Originality</a:t>
            </a:r>
            <a:r>
              <a:rPr b="1" lang="en" sz="2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/ </a:t>
            </a:r>
            <a:r>
              <a:rPr b="1" lang="en" sz="2600">
                <a:solidFill>
                  <a:srgbClr val="00FFFF"/>
                </a:solidFill>
                <a:latin typeface="Spectral"/>
                <a:ea typeface="Spectral"/>
                <a:cs typeface="Spectral"/>
                <a:sym typeface="Spectral"/>
              </a:rPr>
              <a:t>Audience</a:t>
            </a:r>
            <a:endParaRPr b="1" sz="2600">
              <a:solidFill>
                <a:srgbClr val="00FFFF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pectral"/>
              <a:buChar char="●"/>
            </a:pPr>
            <a:r>
              <a:rPr lang="en" sz="2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What audience understandings does the writer assume?</a:t>
            </a:r>
            <a:r>
              <a:rPr lang="en" sz="24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 </a:t>
            </a:r>
            <a:endParaRPr sz="24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94" name="Google Shape;19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type="title"/>
          </p:nvPr>
        </p:nvSpPr>
        <p:spPr>
          <a:xfrm>
            <a:off x="231600" y="42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9900FF"/>
                </a:solidFill>
                <a:latin typeface="Spectral"/>
                <a:ea typeface="Spectral"/>
                <a:cs typeface="Spectral"/>
                <a:sym typeface="Spectral"/>
              </a:rPr>
              <a:t>Future Directions / Implications</a:t>
            </a:r>
            <a:r>
              <a:rPr b="1" lang="en" sz="4400">
                <a:latin typeface="Spectral"/>
                <a:ea typeface="Spectral"/>
                <a:cs typeface="Spectral"/>
                <a:sym typeface="Spectral"/>
              </a:rPr>
              <a:t> </a:t>
            </a:r>
            <a:r>
              <a:rPr lang="en" sz="4400">
                <a:latin typeface="Spectral"/>
                <a:ea typeface="Spectral"/>
                <a:cs typeface="Spectral"/>
                <a:sym typeface="Spectral"/>
              </a:rPr>
              <a:t> </a:t>
            </a:r>
            <a:endParaRPr sz="44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00" name="Google Shape;200;p31"/>
          <p:cNvSpPr txBox="1"/>
          <p:nvPr>
            <p:ph idx="1" type="body"/>
          </p:nvPr>
        </p:nvSpPr>
        <p:spPr>
          <a:xfrm>
            <a:off x="0" y="850850"/>
            <a:ext cx="9144000" cy="42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Spectral"/>
              <a:buChar char="●"/>
            </a:pPr>
            <a:r>
              <a:rPr b="1" lang="en" sz="3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Use </a:t>
            </a:r>
            <a:r>
              <a:rPr lang="en" sz="3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questions </a:t>
            </a:r>
            <a:r>
              <a:rPr b="1" lang="en" sz="3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throughout</a:t>
            </a:r>
            <a:r>
              <a:rPr lang="en" sz="3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the composing process</a:t>
            </a:r>
            <a:endParaRPr sz="31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Spectral"/>
              <a:buChar char="●"/>
            </a:pPr>
            <a:r>
              <a:rPr lang="en" sz="3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Note that </a:t>
            </a:r>
            <a:r>
              <a:rPr b="1" lang="en" sz="3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certain domains</a:t>
            </a:r>
            <a:r>
              <a:rPr lang="en" sz="3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and connected questions </a:t>
            </a:r>
            <a:r>
              <a:rPr b="1" lang="en" sz="3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may be more appropriate for particular assignments</a:t>
            </a:r>
            <a:r>
              <a:rPr lang="en" sz="3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than others</a:t>
            </a:r>
            <a:endParaRPr sz="31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Spectral"/>
              <a:buChar char="●"/>
            </a:pPr>
            <a:r>
              <a:rPr b="1" lang="en" sz="3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Invite students</a:t>
            </a:r>
            <a:r>
              <a:rPr lang="en" sz="3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to have a role in the assessment process </a:t>
            </a:r>
            <a:endParaRPr sz="31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Spectral"/>
              <a:buChar char="●"/>
            </a:pPr>
            <a:r>
              <a:rPr b="1" lang="en" sz="3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Be open</a:t>
            </a:r>
            <a:r>
              <a:rPr lang="en" sz="3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to </a:t>
            </a:r>
            <a:r>
              <a:rPr lang="en" sz="3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revisiting</a:t>
            </a:r>
            <a:r>
              <a:rPr lang="en" sz="3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the framework </a:t>
            </a:r>
            <a:endParaRPr sz="31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01" name="Google Shape;20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51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4420">
                <a:solidFill>
                  <a:srgbClr val="9900FF"/>
                </a:solidFill>
                <a:latin typeface="Spectral"/>
                <a:ea typeface="Spectral"/>
                <a:cs typeface="Spectral"/>
                <a:sym typeface="Spectral"/>
              </a:rPr>
              <a:t>Today’s Goals</a:t>
            </a:r>
            <a:r>
              <a:rPr lang="en" sz="4420">
                <a:solidFill>
                  <a:srgbClr val="9900FF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endParaRPr sz="4420">
              <a:solidFill>
                <a:srgbClr val="9900FF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77700" y="943050"/>
            <a:ext cx="8988600" cy="42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Spectral"/>
              <a:buChar char="●"/>
            </a:pPr>
            <a:r>
              <a:rPr lang="en" sz="3000">
                <a:latin typeface="Spectral"/>
                <a:ea typeface="Spectral"/>
                <a:cs typeface="Spectral"/>
                <a:sym typeface="Spectral"/>
              </a:rPr>
              <a:t>To </a:t>
            </a:r>
            <a:r>
              <a:rPr b="1" lang="en" sz="3000">
                <a:latin typeface="Spectral"/>
                <a:ea typeface="Spectral"/>
                <a:cs typeface="Spectral"/>
                <a:sym typeface="Spectral"/>
              </a:rPr>
              <a:t>review research</a:t>
            </a:r>
            <a:r>
              <a:rPr lang="en" sz="3000">
                <a:latin typeface="Spectral"/>
                <a:ea typeface="Spectral"/>
                <a:cs typeface="Spectral"/>
                <a:sym typeface="Spectral"/>
              </a:rPr>
              <a:t> on digital composition, multimodal composition, and writing assessment </a:t>
            </a:r>
            <a:endParaRPr sz="3000">
              <a:latin typeface="Spectral"/>
              <a:ea typeface="Spectral"/>
              <a:cs typeface="Spectral"/>
              <a:sym typeface="Spectral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Spectral"/>
              <a:buChar char="●"/>
            </a:pPr>
            <a:r>
              <a:rPr lang="en" sz="3000">
                <a:latin typeface="Spectral"/>
                <a:ea typeface="Spectral"/>
                <a:cs typeface="Spectral"/>
                <a:sym typeface="Spectral"/>
              </a:rPr>
              <a:t>To </a:t>
            </a:r>
            <a:r>
              <a:rPr b="1" lang="en" sz="3000">
                <a:latin typeface="Spectral"/>
                <a:ea typeface="Spectral"/>
                <a:cs typeface="Spectral"/>
                <a:sym typeface="Spectral"/>
              </a:rPr>
              <a:t>share framework</a:t>
            </a:r>
            <a:r>
              <a:rPr lang="en" sz="3000">
                <a:latin typeface="Spectral"/>
                <a:ea typeface="Spectral"/>
                <a:cs typeface="Spectral"/>
                <a:sym typeface="Spectral"/>
              </a:rPr>
              <a:t> for assessing digital multimodal assessments </a:t>
            </a:r>
            <a:endParaRPr sz="3000">
              <a:latin typeface="Spectral"/>
              <a:ea typeface="Spectral"/>
              <a:cs typeface="Spectral"/>
              <a:sym typeface="Spectral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Spectral"/>
              <a:buChar char="●"/>
            </a:pPr>
            <a:r>
              <a:rPr lang="en" sz="3000">
                <a:latin typeface="Spectral"/>
                <a:ea typeface="Spectral"/>
                <a:cs typeface="Spectral"/>
                <a:sym typeface="Spectral"/>
              </a:rPr>
              <a:t>To </a:t>
            </a:r>
            <a:r>
              <a:rPr b="1" lang="en" sz="3000">
                <a:latin typeface="Spectral"/>
                <a:ea typeface="Spectral"/>
                <a:cs typeface="Spectral"/>
                <a:sym typeface="Spectral"/>
              </a:rPr>
              <a:t>preview student assignments</a:t>
            </a:r>
            <a:r>
              <a:rPr lang="en" sz="3000">
                <a:latin typeface="Spectral"/>
                <a:ea typeface="Spectral"/>
                <a:cs typeface="Spectral"/>
                <a:sym typeface="Spectral"/>
              </a:rPr>
              <a:t> in the context of shared framework</a:t>
            </a:r>
            <a:endParaRPr sz="3000">
              <a:latin typeface="Spectral"/>
              <a:ea typeface="Spectral"/>
              <a:cs typeface="Spectral"/>
              <a:sym typeface="Spectral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Spectral"/>
              <a:buChar char="●"/>
            </a:pPr>
            <a:r>
              <a:rPr lang="en" sz="3000">
                <a:latin typeface="Spectral"/>
                <a:ea typeface="Spectral"/>
                <a:cs typeface="Spectral"/>
                <a:sym typeface="Spectral"/>
              </a:rPr>
              <a:t>To </a:t>
            </a:r>
            <a:r>
              <a:rPr b="1" lang="en" sz="3000">
                <a:latin typeface="Spectral"/>
                <a:ea typeface="Spectral"/>
                <a:cs typeface="Spectral"/>
                <a:sym typeface="Spectral"/>
              </a:rPr>
              <a:t>articulate future </a:t>
            </a:r>
            <a:r>
              <a:rPr b="1" lang="en" sz="3000">
                <a:latin typeface="Spectral"/>
                <a:ea typeface="Spectral"/>
                <a:cs typeface="Spectral"/>
                <a:sym typeface="Spectral"/>
              </a:rPr>
              <a:t>directions</a:t>
            </a:r>
            <a:r>
              <a:rPr lang="en" sz="3000">
                <a:latin typeface="Spectral"/>
                <a:ea typeface="Spectral"/>
                <a:cs typeface="Spectral"/>
                <a:sym typeface="Spectral"/>
              </a:rPr>
              <a:t> </a:t>
            </a:r>
            <a:endParaRPr sz="30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type="title"/>
          </p:nvPr>
        </p:nvSpPr>
        <p:spPr>
          <a:xfrm>
            <a:off x="259200" y="103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Spectral"/>
                <a:ea typeface="Spectral"/>
                <a:cs typeface="Spectral"/>
                <a:sym typeface="Spectral"/>
              </a:rPr>
              <a:t>References </a:t>
            </a:r>
            <a:endParaRPr b="1" sz="44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07" name="Google Shape;207;p32"/>
          <p:cNvSpPr txBox="1"/>
          <p:nvPr>
            <p:ph idx="1" type="body"/>
          </p:nvPr>
        </p:nvSpPr>
        <p:spPr>
          <a:xfrm>
            <a:off x="311700" y="1152475"/>
            <a:ext cx="8520600" cy="20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Anderson, K. T., &amp; Kachorsky, D. (2019). Assessing students’ multimodal compositions: An analysis of the literature. </a:t>
            </a:r>
            <a:r>
              <a:rPr i="1"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English Teaching: Practice and Critique</a:t>
            </a: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, </a:t>
            </a:r>
            <a:r>
              <a:rPr i="1"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18</a:t>
            </a: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(3), 312–334. </a:t>
            </a:r>
            <a:endParaRPr sz="48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Bartels, J., Beach, R., Connors, S., Damico, N., Doerr-Stevens, C., Hicks, T., Labonte, K., Loomis, S., Lynch. T. L., McGrail, E., Moran, C., Pasternak, D., Piotrowski, A., Rice, M., Rish, R., Rodesiler, L., Rybakova, K., Sullivan, S., Sulzer, M., &amp; Zucker, L. (2018). </a:t>
            </a:r>
            <a:r>
              <a:rPr i="1"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Beliefs for integrating technology into the English language arts classroom</a:t>
            </a: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. National Council of Teachers of English Position Statement. http:// www2.ncte.org/statement/beliefs-technology-preparation-english-teachers/ 	</a:t>
            </a:r>
            <a:endParaRPr sz="48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boyd, d. (2014). </a:t>
            </a:r>
            <a:r>
              <a:rPr i="1"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It’s complicated: The social lives of networked teens</a:t>
            </a: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. Yale University Press. </a:t>
            </a:r>
            <a:endParaRPr sz="48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Duke, N. K., Purcell-Gates, V., Hall, L. A., &amp; Tower, C. (2006). Authentic literacy activities for developing comprehension and writing. </a:t>
            </a:r>
            <a:r>
              <a:rPr i="1"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The Reading Teacher</a:t>
            </a: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, </a:t>
            </a:r>
            <a:r>
              <a:rPr i="1"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60</a:t>
            </a: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(4), 344–355. </a:t>
            </a:r>
            <a:endParaRPr sz="48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H., J. (2019a). The Museum of ED 352’s Trip Abroad. https://docs.google.com/ presentation/d/1BF0tEYKz85k7LFVh3OLvucas7ZAUis7F8pW75min3c/ edit#slide=id.p </a:t>
            </a:r>
            <a:endParaRPr sz="48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Hobbs, R. (2019). Ethical practices: Meditation. In K. H. Turner (Ed.), The ethics of digital literacy: Developing knowledge and skills across grade levels (pp. 155–158). Rowman and Littlefield.</a:t>
            </a:r>
            <a:endParaRPr sz="48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Jocius, R. (2020). The CLICK model: Scaffolding multimodal composing for academic purposes. </a:t>
            </a:r>
            <a:r>
              <a:rPr i="1"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Language Arts, 97</a:t>
            </a: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(3), 146–158. </a:t>
            </a:r>
            <a:endParaRPr sz="48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Kress, G. (2005). Gains and losses: New forms of texts, knowledge, and learning. </a:t>
            </a:r>
            <a:r>
              <a:rPr i="1"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Computers and Composition</a:t>
            </a: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, </a:t>
            </a:r>
            <a:r>
              <a:rPr i="1"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22</a:t>
            </a: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(1), 5–22. </a:t>
            </a:r>
            <a:endParaRPr sz="48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 	 	 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						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136"/>
              <a:buFont typeface="Arial"/>
              <a:buNone/>
            </a:pPr>
            <a:r>
              <a:t/>
            </a:r>
            <a:endParaRPr sz="3650">
              <a:solidFill>
                <a:schemeClr val="dk1"/>
              </a:solidFill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08" name="Google Shape;208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ectral"/>
                <a:ea typeface="Spectral"/>
                <a:cs typeface="Spectral"/>
                <a:sym typeface="Spectral"/>
              </a:rPr>
              <a:t>References </a:t>
            </a:r>
            <a:endParaRPr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14" name="Google Shape;214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Law, L. (2020). Creativity and multimodality: Analytical framework for creativity in multimodal texts (AFCMT). </a:t>
            </a:r>
            <a:r>
              <a:rPr i="1"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Linguistics and Human Sciences, 14</a:t>
            </a: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(1), 60–93. </a:t>
            </a:r>
            <a:endParaRPr sz="48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Lindblom, K. (2015). School writing vs. authentic writing. </a:t>
            </a:r>
            <a:r>
              <a:rPr i="1"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Writers who care</a:t>
            </a: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. https://writerswhocare.wordpress.com/2015/07/27/school-writing-vs-authen tic-writing/ </a:t>
            </a:r>
            <a:endParaRPr sz="48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Liu, Z., &amp; Dou, K. (2015). </a:t>
            </a:r>
            <a:r>
              <a:rPr i="1"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Home. </a:t>
            </a: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Treasure of Reading. https://sites.google.com/site/ treasureofreading/home </a:t>
            </a:r>
            <a:endParaRPr sz="48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Lunsford, A., &amp; Ede, L. (2009). Among the audience: On audience in an age of new literacies. In M. E. Weisler, B. Fehler, &amp; A. M. González (Eds.), </a:t>
            </a:r>
            <a:r>
              <a:rPr i="1"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Engaging audience: Writing in an age of new literacies </a:t>
            </a: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(pp. 42–72). NCTE. </a:t>
            </a:r>
            <a:endParaRPr sz="48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McGrail, E., &amp; Behizadeh, N. (2017). K–12 multimodal assessment and interactive audiences: An exploratory analysis of existing frameworks. </a:t>
            </a:r>
            <a:r>
              <a:rPr i="1"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Assessing Writing, 31</a:t>
            </a: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, 24–38. </a:t>
            </a:r>
            <a:endParaRPr sz="48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McGrail, E., &amp; McGrail, J. P. (2010). Copying right and copying wrong with Web2.0 tools in the classroom. </a:t>
            </a:r>
            <a:r>
              <a:rPr i="1"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Contemporary Issues in Technology &amp; Teacher Education, 10</a:t>
            </a: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(3), 257–274. http://www.citejournal.org/vol10/iss3/languagearts/article1. cfm </a:t>
            </a:r>
            <a:endParaRPr sz="48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800">
                <a:solidFill>
                  <a:schemeClr val="dk1"/>
                </a:solidFill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McGrail, E., Turner, K. H., Piotrowski, A., Caprino, K., Zucker, L., &amp; Greenwood, M. (2021). An Interconnected     	Framework for Assessment of Multimodal Composition. </a:t>
            </a:r>
            <a:r>
              <a:rPr i="1" lang="en" sz="4800">
                <a:solidFill>
                  <a:schemeClr val="dk1"/>
                </a:solidFill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English Education</a:t>
            </a:r>
            <a:r>
              <a:rPr lang="en" sz="4800">
                <a:solidFill>
                  <a:schemeClr val="dk1"/>
                </a:solidFill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. </a:t>
            </a:r>
            <a:endParaRPr sz="4800">
              <a:solidFill>
                <a:schemeClr val="dk1"/>
              </a:solidFill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ectral"/>
                <a:ea typeface="Spectral"/>
                <a:cs typeface="Spectral"/>
                <a:sym typeface="Spectral"/>
              </a:rPr>
              <a:t>References </a:t>
            </a:r>
            <a:endParaRPr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21" name="Google Shape;221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New London Group. (2000). A pedagogy of multiliteracies: Designing social futures. In B. Cope &amp; M. Kalantzis (Eds.), </a:t>
            </a:r>
            <a:r>
              <a:rPr i="1"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Multiliteracies: Literacy learning and the design of social futures </a:t>
            </a: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(pp. 9–37). Routledge.</a:t>
            </a:r>
            <a:endParaRPr sz="48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Smith, B.E. (2017). Composing across modes: A comparative analysis of adolescents’ multimodal composing processes. </a:t>
            </a:r>
            <a:r>
              <a:rPr i="1"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Learning, Media and Technology, 42</a:t>
            </a: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(3), 259–278. </a:t>
            </a:r>
            <a:endParaRPr sz="48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Tan, L., Zammit, K., D’warte, J., &amp; Gearside, A. (2020). Assessing multimodal literacies in practice: A critical review of its implementations in educational settings. </a:t>
            </a:r>
            <a:r>
              <a:rPr i="1"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Language and Education, 34</a:t>
            </a: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(2), 97–114. </a:t>
            </a:r>
            <a:endParaRPr sz="48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Wierszewski, E. (2013). Something old, something new: Evaluative criteria in teacher responses to student multimodal texts. In H. A. McKee &amp; D. N. DeVoss (Eds.), </a:t>
            </a:r>
            <a:r>
              <a:rPr i="1"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Digital writing assessment and evaluation </a:t>
            </a: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(Chapter 5). Computers and Composition Digital Press/Utah State University Press. </a:t>
            </a:r>
            <a:endParaRPr sz="48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48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Wiggins, G. (2009). Real-world writing: Making purpose and audience matter. </a:t>
            </a:r>
            <a:r>
              <a:rPr i="1"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English Journal</a:t>
            </a: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, </a:t>
            </a:r>
            <a:r>
              <a:rPr i="1"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98</a:t>
            </a:r>
            <a:r>
              <a:rPr lang="en" sz="4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(5), 29–37. </a:t>
            </a:r>
            <a:endParaRPr sz="48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ectral"/>
                <a:ea typeface="Spectral"/>
                <a:cs typeface="Spectral"/>
                <a:sym typeface="Spectral"/>
              </a:rPr>
              <a:t>Please Be in Touch! </a:t>
            </a:r>
            <a:endParaRPr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28" name="Google Shape;228;p35"/>
          <p:cNvSpPr txBox="1"/>
          <p:nvPr>
            <p:ph idx="1" type="body"/>
          </p:nvPr>
        </p:nvSpPr>
        <p:spPr>
          <a:xfrm>
            <a:off x="120150" y="1152475"/>
            <a:ext cx="8945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 	 	 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400">
                <a:solidFill>
                  <a:schemeClr val="dk1"/>
                </a:solidFill>
              </a:rPr>
              <a:t>Ewa McGrail	emcgrail@gsu.edu</a:t>
            </a:r>
            <a:endParaRPr sz="10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400">
                <a:solidFill>
                  <a:schemeClr val="dk1"/>
                </a:solidFill>
              </a:rPr>
              <a:t>Kristen Hawley Turner  kturner3@drew.edu</a:t>
            </a:r>
            <a:endParaRPr sz="10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400">
                <a:solidFill>
                  <a:schemeClr val="dk1"/>
                </a:solidFill>
              </a:rPr>
              <a:t>Amy Piotrowski   amy.piotrowski@usu.edu</a:t>
            </a:r>
            <a:endParaRPr sz="10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400">
                <a:solidFill>
                  <a:schemeClr val="dk1"/>
                </a:solidFill>
              </a:rPr>
              <a:t>Kathryn Caprino   caprinok@etown.edu</a:t>
            </a:r>
            <a:endParaRPr sz="10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400">
                <a:solidFill>
                  <a:schemeClr val="dk1"/>
                </a:solidFill>
              </a:rPr>
              <a:t>Lauren Zucker    lauren6@gmail.com</a:t>
            </a:r>
            <a:endParaRPr sz="10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0400">
                <a:solidFill>
                  <a:schemeClr val="dk1"/>
                </a:solidFill>
              </a:rPr>
              <a:t>Mary Ellen Greenwood   maryellen.greenwood@usu.edu</a:t>
            </a:r>
            <a:endParaRPr sz="10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0400">
                <a:solidFill>
                  <a:schemeClr val="dk1"/>
                </a:solidFill>
              </a:rPr>
              <a:t>					</a:t>
            </a:r>
            <a:endParaRPr sz="10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0400">
                <a:solidFill>
                  <a:schemeClr val="dk1"/>
                </a:solidFill>
              </a:rPr>
              <a:t>				</a:t>
            </a:r>
            <a:endParaRPr sz="10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2000">
                <a:solidFill>
                  <a:schemeClr val="dk1"/>
                </a:solidFill>
              </a:rPr>
              <a:t>			</a:t>
            </a:r>
            <a:endParaRPr sz="1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2000">
                <a:solidFill>
                  <a:schemeClr val="dk1"/>
                </a:solidFill>
              </a:rPr>
              <a:t>		</a:t>
            </a:r>
            <a:endParaRPr sz="1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Spectral"/>
                <a:ea typeface="Spectral"/>
                <a:cs typeface="Spectral"/>
                <a:sym typeface="Spectral"/>
              </a:rPr>
              <a:t>Kathryn Caprino 	</a:t>
            </a:r>
            <a:r>
              <a:rPr lang="en" u="sng">
                <a:solidFill>
                  <a:schemeClr val="hlink"/>
                </a:solidFill>
                <a:latin typeface="Spectral"/>
                <a:ea typeface="Spectral"/>
                <a:cs typeface="Spectral"/>
                <a:sym typeface="Spectral"/>
                <a:hlinkClick r:id="rId3"/>
              </a:rPr>
              <a:t>caprinok@etown.edu</a:t>
            </a:r>
            <a:endParaRPr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29" name="Google Shape;229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4400">
                <a:solidFill>
                  <a:schemeClr val="dk2"/>
                </a:solidFill>
                <a:latin typeface="Spectral"/>
                <a:ea typeface="Spectral"/>
                <a:cs typeface="Spectral"/>
                <a:sym typeface="Spectral"/>
              </a:rPr>
              <a:t>Literacies </a:t>
            </a:r>
            <a:endParaRPr b="1" sz="4400"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217800" y="854450"/>
            <a:ext cx="8695500" cy="4289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 	 	 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r>
              <a:rPr lang="en" sz="1100">
                <a:solidFill>
                  <a:schemeClr val="dk1"/>
                </a:solidFill>
              </a:rPr>
              <a:t>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As sta</a:t>
            </a:r>
            <a:r>
              <a:rPr lang="en" sz="30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ted in the </a:t>
            </a:r>
            <a:r>
              <a:rPr i="1" lang="en" sz="30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Beliefs for Integrating Technology into the English Language Arts Classroom </a:t>
            </a:r>
            <a:r>
              <a:rPr lang="en" sz="30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(Bartels et al., 2018), </a:t>
            </a:r>
            <a:r>
              <a:rPr i="1" lang="en" sz="3000">
                <a:solidFill>
                  <a:srgbClr val="9900FF"/>
                </a:solidFill>
                <a:latin typeface="Spectral"/>
                <a:ea typeface="Spectral"/>
                <a:cs typeface="Spectral"/>
                <a:sym typeface="Spectral"/>
              </a:rPr>
              <a:t>“</a:t>
            </a:r>
            <a:r>
              <a:rPr b="1" i="1" lang="en" sz="3000">
                <a:solidFill>
                  <a:srgbClr val="9900FF"/>
                </a:solidFill>
                <a:latin typeface="Spectral"/>
                <a:ea typeface="Spectral"/>
                <a:cs typeface="Spectral"/>
                <a:sym typeface="Spectral"/>
              </a:rPr>
              <a:t>Literacy means literacies</a:t>
            </a:r>
            <a:r>
              <a:rPr i="1" lang="en" sz="3000">
                <a:solidFill>
                  <a:srgbClr val="9900FF"/>
                </a:solidFill>
                <a:latin typeface="Spectral"/>
                <a:ea typeface="Spectral"/>
                <a:cs typeface="Spectral"/>
                <a:sym typeface="Spectral"/>
              </a:rPr>
              <a:t>”</a:t>
            </a:r>
            <a:r>
              <a:rPr lang="en" sz="3000">
                <a:solidFill>
                  <a:srgbClr val="9900FF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r>
              <a:rPr lang="en" sz="30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(p. 307) in today’s world. </a:t>
            </a:r>
            <a:endParaRPr sz="30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0" y="58650"/>
            <a:ext cx="9144000" cy="7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>
                <a:latin typeface="Spectral"/>
                <a:ea typeface="Spectral"/>
                <a:cs typeface="Spectral"/>
                <a:sym typeface="Spectral"/>
              </a:rPr>
              <a:t>Digital Compositions</a:t>
            </a:r>
            <a:r>
              <a:rPr lang="en" sz="4000">
                <a:latin typeface="Spectral"/>
                <a:ea typeface="Spectral"/>
                <a:cs typeface="Spectral"/>
                <a:sym typeface="Spectral"/>
              </a:rPr>
              <a:t> </a:t>
            </a:r>
            <a:endParaRPr sz="40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83700" y="1008825"/>
            <a:ext cx="9060300" cy="42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Font typeface="Spectral"/>
              <a:buChar char="●"/>
            </a:pPr>
            <a:r>
              <a:rPr lang="en" sz="2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Are </a:t>
            </a:r>
            <a:r>
              <a:rPr b="1" lang="en" sz="2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multimodal</a:t>
            </a:r>
            <a:r>
              <a:rPr lang="en" sz="2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(New London Group, 2000). </a:t>
            </a:r>
            <a:endParaRPr sz="28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4064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Font typeface="Spectral"/>
              <a:buChar char="●"/>
            </a:pPr>
            <a:r>
              <a:rPr lang="en" sz="2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A</a:t>
            </a:r>
            <a:r>
              <a:rPr lang="en" sz="2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re products</a:t>
            </a:r>
            <a:r>
              <a:rPr lang="en" sz="2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of </a:t>
            </a:r>
            <a:r>
              <a:rPr b="1" lang="en" sz="2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authentic and </a:t>
            </a:r>
            <a:r>
              <a:rPr b="1" lang="en" sz="2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purposeful</a:t>
            </a:r>
            <a:r>
              <a:rPr lang="en" sz="2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composition (Duke et al., 2006; Lindblom, 2015; Wiggins, 2009). </a:t>
            </a:r>
            <a:endParaRPr sz="28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4064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Font typeface="Spectral"/>
              <a:buChar char="●"/>
            </a:pPr>
            <a:r>
              <a:rPr lang="en" sz="2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Embody interaction and/or collaboration </a:t>
            </a:r>
            <a:r>
              <a:rPr b="1" lang="en" sz="2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with real audiences </a:t>
            </a:r>
            <a:r>
              <a:rPr lang="en" sz="2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through the use of myriad </a:t>
            </a:r>
            <a:r>
              <a:rPr lang="en" sz="2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communication</a:t>
            </a:r>
            <a:r>
              <a:rPr lang="en" sz="2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means (McGrail &amp; Behizadeh, 2017). </a:t>
            </a:r>
            <a:endParaRPr sz="28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810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Char char="●"/>
            </a:pPr>
            <a:r>
              <a:rPr b="1" lang="en" sz="2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Welcome creativity</a:t>
            </a:r>
            <a:r>
              <a:rPr lang="en" sz="2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and </a:t>
            </a:r>
            <a:r>
              <a:rPr b="1" lang="en" sz="2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challenge</a:t>
            </a:r>
            <a:r>
              <a:rPr lang="en" sz="2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traditional views of originality (Law, 2020; McGrail &amp; McGrail, 2010). </a:t>
            </a:r>
            <a:r>
              <a:rPr lang="en" sz="23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							</a:t>
            </a:r>
            <a:endParaRPr sz="23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9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						 					</a:t>
            </a:r>
            <a:endParaRPr sz="19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228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9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				</a:t>
            </a:r>
            <a:endParaRPr sz="19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2286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9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		</a:t>
            </a:r>
            <a:r>
              <a:rPr lang="en" sz="175">
                <a:solidFill>
                  <a:schemeClr val="dk1"/>
                </a:solidFill>
              </a:rPr>
              <a:t>	</a:t>
            </a:r>
            <a:endParaRPr sz="175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75">
                <a:solidFill>
                  <a:schemeClr val="dk1"/>
                </a:solidFill>
              </a:rPr>
              <a:t>		</a:t>
            </a:r>
            <a:endParaRPr sz="175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450"/>
          </a:p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175900"/>
            <a:ext cx="8794200" cy="5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4400">
                <a:solidFill>
                  <a:schemeClr val="dk2"/>
                </a:solidFill>
                <a:latin typeface="Spectral"/>
                <a:ea typeface="Spectral"/>
                <a:cs typeface="Spectral"/>
                <a:sym typeface="Spectral"/>
              </a:rPr>
              <a:t>Digital Multimodal Composition</a:t>
            </a:r>
            <a:endParaRPr b="1" sz="4400"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125650" y="1005250"/>
            <a:ext cx="8706600" cy="35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77050" y="1005250"/>
            <a:ext cx="8794200" cy="4012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 	 	 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9900FF"/>
                </a:solidFill>
                <a:latin typeface="Spectral"/>
                <a:ea typeface="Spectral"/>
                <a:cs typeface="Spectral"/>
                <a:sym typeface="Spectral"/>
              </a:rPr>
              <a:t>Assessing</a:t>
            </a:r>
            <a:r>
              <a:rPr lang="en" sz="3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new types of literacies </a:t>
            </a:r>
            <a:r>
              <a:rPr b="1" lang="en" sz="3100">
                <a:solidFill>
                  <a:srgbClr val="9900FF"/>
                </a:solidFill>
                <a:latin typeface="Spectral"/>
                <a:ea typeface="Spectral"/>
                <a:cs typeface="Spectral"/>
                <a:sym typeface="Spectral"/>
              </a:rPr>
              <a:t>can be challenging.</a:t>
            </a:r>
            <a:r>
              <a:rPr b="1" lang="en" sz="3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r>
              <a:rPr b="1" i="1" lang="en" sz="3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r>
              <a:rPr b="1" lang="en" sz="3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endParaRPr b="1" sz="31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9900FF"/>
                </a:solidFill>
                <a:latin typeface="Spectral"/>
                <a:ea typeface="Spectral"/>
                <a:cs typeface="Spectral"/>
                <a:sym typeface="Spectral"/>
              </a:rPr>
              <a:t>Instructors</a:t>
            </a:r>
            <a:r>
              <a:rPr lang="en" sz="3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- at PK-12 and higher education - </a:t>
            </a:r>
            <a:r>
              <a:rPr b="1" lang="en" sz="3100">
                <a:solidFill>
                  <a:srgbClr val="9900FF"/>
                </a:solidFill>
                <a:latin typeface="Spectral"/>
                <a:ea typeface="Spectral"/>
                <a:cs typeface="Spectral"/>
                <a:sym typeface="Spectral"/>
              </a:rPr>
              <a:t>do not have knowledge</a:t>
            </a:r>
            <a:r>
              <a:rPr lang="en" sz="3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they need to assess multimodal compositions (Tan et al., 2020). </a:t>
            </a:r>
            <a:endParaRPr sz="3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142400" y="134025"/>
            <a:ext cx="8955000" cy="8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Spectral"/>
                <a:ea typeface="Spectral"/>
                <a:cs typeface="Spectral"/>
                <a:sym typeface="Spectral"/>
              </a:rPr>
              <a:t>Assessing Multimodal Composition</a:t>
            </a:r>
            <a:r>
              <a:rPr lang="en" sz="4400">
                <a:latin typeface="Spectral"/>
                <a:ea typeface="Spectral"/>
                <a:cs typeface="Spectral"/>
                <a:sym typeface="Spectral"/>
              </a:rPr>
              <a:t> </a:t>
            </a:r>
            <a:endParaRPr sz="4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60225" y="1156025"/>
            <a:ext cx="8854500" cy="39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9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The </a:t>
            </a:r>
            <a:r>
              <a:rPr i="1" lang="en" sz="11900">
                <a:solidFill>
                  <a:srgbClr val="9900FF"/>
                </a:solidFill>
                <a:latin typeface="Spectral"/>
                <a:ea typeface="Spectral"/>
                <a:cs typeface="Spectral"/>
                <a:sym typeface="Spectral"/>
              </a:rPr>
              <a:t>Beliefs for Integrating Technology into the English Language Arts Classroom</a:t>
            </a:r>
            <a:r>
              <a:rPr i="1" lang="en" sz="119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r>
              <a:rPr lang="en" sz="119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(Bartels et al., 2018) </a:t>
            </a:r>
            <a:r>
              <a:rPr lang="en" sz="119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mentioned</a:t>
            </a:r>
            <a:r>
              <a:rPr lang="en" sz="119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the following words and phrases: </a:t>
            </a:r>
            <a:endParaRPr sz="119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 sz="71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123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Audience </a:t>
            </a:r>
            <a:endParaRPr b="1" i="1" sz="123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123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Multimodality</a:t>
            </a:r>
            <a:endParaRPr b="1" i="1" sz="123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123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Repurposing </a:t>
            </a:r>
            <a:endParaRPr b="1" i="1" sz="123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8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95" name="Google Shape;9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67025" y="108900"/>
            <a:ext cx="8938200" cy="6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Spectral"/>
                <a:ea typeface="Spectral"/>
                <a:cs typeface="Spectral"/>
                <a:sym typeface="Spectral"/>
              </a:rPr>
              <a:t>Multimodal Writing Assessment </a:t>
            </a:r>
            <a:endParaRPr b="1" sz="44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108900" y="1152475"/>
            <a:ext cx="9035100" cy="39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021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75"/>
              <a:buFont typeface="Spectral"/>
              <a:buChar char="●"/>
            </a:pPr>
            <a:r>
              <a:rPr lang="en" sz="3175">
                <a:solidFill>
                  <a:srgbClr val="9900FF"/>
                </a:solidFill>
                <a:latin typeface="Spectral"/>
                <a:ea typeface="Spectral"/>
                <a:cs typeface="Spectral"/>
                <a:sym typeface="Spectral"/>
              </a:rPr>
              <a:t>Teachers’ </a:t>
            </a:r>
            <a:r>
              <a:rPr lang="en" sz="3175">
                <a:solidFill>
                  <a:srgbClr val="9900FF"/>
                </a:solidFill>
                <a:latin typeface="Spectral"/>
                <a:ea typeface="Spectral"/>
                <a:cs typeface="Spectral"/>
                <a:sym typeface="Spectral"/>
              </a:rPr>
              <a:t>comments</a:t>
            </a:r>
            <a:r>
              <a:rPr lang="en" sz="3175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often </a:t>
            </a:r>
            <a:r>
              <a:rPr lang="en" sz="3175">
                <a:solidFill>
                  <a:srgbClr val="9900FF"/>
                </a:solidFill>
                <a:latin typeface="Spectral"/>
                <a:ea typeface="Spectral"/>
                <a:cs typeface="Spectral"/>
                <a:sym typeface="Spectral"/>
              </a:rPr>
              <a:t>looked the same</a:t>
            </a:r>
            <a:r>
              <a:rPr lang="en" sz="3175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on students’ traditional and multimodal compositions  (Wierszewski, 2013). </a:t>
            </a:r>
            <a:endParaRPr sz="3175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75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430212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175"/>
              <a:buFont typeface="Spectral"/>
              <a:buChar char="●"/>
            </a:pPr>
            <a:r>
              <a:rPr lang="en" sz="3175">
                <a:solidFill>
                  <a:srgbClr val="9900FF"/>
                </a:solidFill>
                <a:latin typeface="Spectral"/>
                <a:ea typeface="Spectral"/>
                <a:cs typeface="Spectral"/>
                <a:sym typeface="Spectral"/>
              </a:rPr>
              <a:t>Our work</a:t>
            </a:r>
            <a:r>
              <a:rPr lang="en" sz="3175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builds on underdeveloped literature and </a:t>
            </a:r>
            <a:r>
              <a:rPr lang="en" sz="3175">
                <a:solidFill>
                  <a:srgbClr val="9900FF"/>
                </a:solidFill>
                <a:latin typeface="Spectral"/>
                <a:ea typeface="Spectral"/>
                <a:cs typeface="Spectral"/>
                <a:sym typeface="Spectral"/>
              </a:rPr>
              <a:t>provides guidance</a:t>
            </a:r>
            <a:r>
              <a:rPr lang="en" sz="3175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on assessment of digital multimodal writing. </a:t>
            </a:r>
            <a:endParaRPr sz="3175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3815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43650" y="160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latin typeface="Spectral"/>
                <a:ea typeface="Spectral"/>
                <a:cs typeface="Spectral"/>
                <a:sym typeface="Spectral"/>
              </a:rPr>
              <a:t>The Framework</a:t>
            </a:r>
            <a:r>
              <a:rPr lang="en" sz="3800">
                <a:latin typeface="Spectral"/>
                <a:ea typeface="Spectral"/>
                <a:cs typeface="Spectral"/>
                <a:sym typeface="Spectral"/>
              </a:rPr>
              <a:t> </a:t>
            </a:r>
            <a:endParaRPr sz="38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92150" y="1152475"/>
            <a:ext cx="8740200" cy="36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conceptualizes digital</a:t>
            </a:r>
            <a:endParaRPr sz="2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multimodal composing </a:t>
            </a:r>
            <a:endParaRPr sz="2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through </a:t>
            </a:r>
            <a:endParaRPr sz="2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three </a:t>
            </a:r>
            <a:r>
              <a:rPr lang="en" sz="2600">
                <a:solidFill>
                  <a:srgbClr val="9900FF"/>
                </a:solidFill>
                <a:latin typeface="Spectral"/>
                <a:ea typeface="Spectral"/>
                <a:cs typeface="Spectral"/>
                <a:sym typeface="Spectral"/>
              </a:rPr>
              <a:t>interconnected</a:t>
            </a:r>
            <a:endParaRPr sz="2600">
              <a:solidFill>
                <a:srgbClr val="9900FF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and </a:t>
            </a:r>
            <a:r>
              <a:rPr lang="en" sz="2600">
                <a:solidFill>
                  <a:srgbClr val="9900FF"/>
                </a:solidFill>
                <a:latin typeface="Spectral"/>
                <a:ea typeface="Spectral"/>
                <a:cs typeface="Spectral"/>
                <a:sym typeface="Spectral"/>
              </a:rPr>
              <a:t>layered</a:t>
            </a:r>
            <a:r>
              <a:rPr lang="en" sz="2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domains</a:t>
            </a:r>
            <a:endParaRPr sz="2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This image has the title &quot;Multimodal Composition&quot; and then three cubes with three domains: audience, mode &amp; meaning, and originality. Arrows show the interconnected nature of the three domains. " id="109" name="Google Shape;109;p20" title="An Interconnected Framework for Assessment of Digital Multimodal Composi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6447" y="210450"/>
            <a:ext cx="4906101" cy="485277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125650" y="0"/>
            <a:ext cx="8715000" cy="8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rgbClr val="00FFFF"/>
                </a:solidFill>
                <a:latin typeface="Spectral"/>
                <a:ea typeface="Spectral"/>
                <a:cs typeface="Spectral"/>
                <a:sym typeface="Spectral"/>
              </a:rPr>
              <a:t>Audience </a:t>
            </a:r>
            <a:endParaRPr b="1" sz="4300">
              <a:solidFill>
                <a:srgbClr val="00FFFF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0" y="829325"/>
            <a:ext cx="4572000" cy="42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pectral"/>
              <a:buChar char="●"/>
            </a:pPr>
            <a:r>
              <a:rPr lang="en" sz="120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A</a:t>
            </a:r>
            <a:r>
              <a:rPr lang="en" sz="120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udience has </a:t>
            </a:r>
            <a:endParaRPr sz="120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broadened</a:t>
            </a:r>
            <a:r>
              <a:rPr lang="en" sz="120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(</a:t>
            </a:r>
            <a:r>
              <a:rPr lang="en" sz="120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b</a:t>
            </a:r>
            <a:r>
              <a:rPr lang="en" sz="120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oyd, 2014) </a:t>
            </a:r>
            <a:endParaRPr sz="1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4191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pectral"/>
              <a:buChar char="●"/>
            </a:pPr>
            <a:r>
              <a:rPr b="1" lang="en" sz="120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Intended</a:t>
            </a:r>
            <a:r>
              <a:rPr lang="en" sz="120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audience </a:t>
            </a:r>
            <a:endParaRPr sz="120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may </a:t>
            </a:r>
            <a:r>
              <a:rPr b="1" lang="en" sz="120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not</a:t>
            </a:r>
            <a:r>
              <a:rPr lang="en" sz="120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be the audience responding (</a:t>
            </a:r>
            <a:r>
              <a:rPr lang="en" sz="120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Lunsford &amp; Ede 2009) </a:t>
            </a:r>
            <a:endParaRPr sz="120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b="1" lang="en" sz="80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</a:br>
            <a:r>
              <a:rPr lang="en" sz="1100">
                <a:solidFill>
                  <a:schemeClr val="dk1"/>
                </a:solidFill>
              </a:rPr>
              <a:t> 		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		 					</a:t>
            </a:r>
            <a:endParaRPr sz="1100">
              <a:solidFill>
                <a:schemeClr val="dk1"/>
              </a:solidFill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-2286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-2286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-25717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pectral"/>
              <a:buChar char="●"/>
            </a:pPr>
            <a:r>
              <a:t/>
            </a:r>
            <a:endParaRPr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descr="This image has the title &quot;Multimodal Composition&quot; and then three cubes with three domains: audience, mode &amp; meaning, and originality. Arrows show the interconnected nature of the three domains. " id="117" name="Google Shape;117;p21" title="An Interconnected Framework for Assessment of Digital Multimodal Composi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4" y="443975"/>
            <a:ext cx="4628357" cy="457804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