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6434"/>
    <p:restoredTop sz="86398"/>
  </p:normalViewPr>
  <p:slideViewPr>
    <p:cSldViewPr snapToGrid="0">
      <p:cViewPr varScale="1">
        <p:scale>
          <a:sx n="132" d="100"/>
          <a:sy n="132" d="100"/>
        </p:scale>
        <p:origin x="51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73a0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73a0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102729d9d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102729d9d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02729d9d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102729d9d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02729d9d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102729d9d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02729d9d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02729d9d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02729d9da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102729d9da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c6f73a0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c6f73a0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02729d9d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102729d9d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02729d9d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02729d9d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02729d9d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102729d9d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02729d9d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102729d9d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73a0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73a0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73a04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73a04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f73a04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f73a04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73a04f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73a04f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6f73a04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6f73a04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c6f73a04f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c6f73a04f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c6f73a04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c6f73a04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02729d9d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102729d9d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"/>
          <p:cNvSpPr txBox="1">
            <a:spLocks noGrp="1"/>
          </p:cNvSpPr>
          <p:nvPr>
            <p:ph type="title" idx="4294967295"/>
          </p:nvPr>
        </p:nvSpPr>
        <p:spPr>
          <a:xfrm>
            <a:off x="390525" y="2124075"/>
            <a:ext cx="8222100" cy="9336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Design Decisions,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Curious Readership,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Asynchronous Responses to Multimodal Compositions</a:t>
            </a:r>
          </a:p>
        </p:txBody>
      </p:sp>
      <p:sp>
        <p:nvSpPr>
          <p:cNvPr id="68" name="Text"/>
          <p:cNvSpPr txBox="1">
            <a:spLocks noGrp="1"/>
          </p:cNvSpPr>
          <p:nvPr>
            <p:ph type="subTitle" idx="1"/>
          </p:nvPr>
        </p:nvSpPr>
        <p:spPr>
          <a:xfrm>
            <a:off x="390525" y="3197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/>
              <a:t>Kate Balogh</a:t>
            </a: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 dirty="0"/>
              <a:t>Writing, Reading, Speech Assistance</a:t>
            </a:r>
            <a:endParaRPr sz="21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i="1" dirty="0"/>
              <a:t>College of DuPage, Glen Ellyn, Illinois</a:t>
            </a:r>
            <a:endParaRPr sz="21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142D8-71F4-FA86-D94E-9E8454648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2" y="-323031"/>
            <a:ext cx="6227100" cy="323031"/>
          </a:xfrm>
        </p:spPr>
        <p:txBody>
          <a:bodyPr/>
          <a:lstStyle/>
          <a:p>
            <a:r>
              <a:rPr lang="en-US" sz="1400" dirty="0">
                <a:solidFill>
                  <a:schemeClr val="bg2"/>
                </a:solidFill>
              </a:rPr>
              <a:t>Quick reference Infographic—summarize section</a:t>
            </a:r>
          </a:p>
        </p:txBody>
      </p:sp>
      <p:pic>
        <p:nvPicPr>
          <p:cNvPr id="119" name="Image" descr="Summarize section of an infographic; text only in image; full text in transcript. "/>
          <p:cNvPicPr preferRelativeResize="0"/>
          <p:nvPr/>
        </p:nvPicPr>
        <p:blipFill rotWithShape="1">
          <a:blip r:embed="rId3">
            <a:alphaModFix/>
          </a:blip>
          <a:srcRect t="43056" b="44762"/>
          <a:stretch/>
        </p:blipFill>
        <p:spPr>
          <a:xfrm>
            <a:off x="0" y="1167951"/>
            <a:ext cx="9144000" cy="278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BDD5C-7D3E-5BA3-10BA-ED9026FEB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2" y="-323031"/>
            <a:ext cx="6227100" cy="323031"/>
          </a:xfrm>
        </p:spPr>
        <p:txBody>
          <a:bodyPr/>
          <a:lstStyle/>
          <a:p>
            <a:r>
              <a:rPr lang="en-US" sz="1400" dirty="0">
                <a:solidFill>
                  <a:schemeClr val="bg2"/>
                </a:solidFill>
              </a:rPr>
              <a:t>Quick reference Infographic—respond section</a:t>
            </a:r>
          </a:p>
        </p:txBody>
      </p:sp>
      <p:pic>
        <p:nvPicPr>
          <p:cNvPr id="124" name="Image" descr="Respond section of an infographic; text only in image; full text in transcript. "/>
          <p:cNvPicPr preferRelativeResize="0"/>
          <p:nvPr/>
        </p:nvPicPr>
        <p:blipFill rotWithShape="1">
          <a:blip r:embed="rId3">
            <a:alphaModFix/>
          </a:blip>
          <a:srcRect t="55040" b="32778"/>
          <a:stretch/>
        </p:blipFill>
        <p:spPr>
          <a:xfrm>
            <a:off x="0" y="1167951"/>
            <a:ext cx="9144000" cy="278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D625-E2DF-855D-4117-D31E587A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2" y="-323031"/>
            <a:ext cx="6227100" cy="323031"/>
          </a:xfrm>
        </p:spPr>
        <p:txBody>
          <a:bodyPr/>
          <a:lstStyle/>
          <a:p>
            <a:r>
              <a:rPr lang="en-US" sz="1400" dirty="0">
                <a:solidFill>
                  <a:schemeClr val="bg2"/>
                </a:solidFill>
              </a:rPr>
              <a:t>Quick reference Infographic—sample responses section</a:t>
            </a:r>
          </a:p>
        </p:txBody>
      </p:sp>
      <p:pic>
        <p:nvPicPr>
          <p:cNvPr id="129" name="Image" descr="Examples section of an infographic; there are graphics of a color wheel and tape measure and an icon for spacing; full text in transcript. "/>
          <p:cNvPicPr preferRelativeResize="0"/>
          <p:nvPr/>
        </p:nvPicPr>
        <p:blipFill rotWithShape="1">
          <a:blip r:embed="rId3">
            <a:alphaModFix/>
          </a:blip>
          <a:srcRect t="67301" b="9522"/>
          <a:stretch/>
        </p:blipFill>
        <p:spPr>
          <a:xfrm>
            <a:off x="0" y="60225"/>
            <a:ext cx="9144000" cy="5299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59A14-817A-2B22-DA03-FAA5D88C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2" y="-323031"/>
            <a:ext cx="6227100" cy="323031"/>
          </a:xfrm>
        </p:spPr>
        <p:txBody>
          <a:bodyPr/>
          <a:lstStyle/>
          <a:p>
            <a:r>
              <a:rPr lang="en-US" sz="1400" dirty="0">
                <a:solidFill>
                  <a:schemeClr val="bg2"/>
                </a:solidFill>
              </a:rPr>
              <a:t>Modeling using sample infographic</a:t>
            </a:r>
          </a:p>
        </p:txBody>
      </p:sp>
      <p:pic>
        <p:nvPicPr>
          <p:cNvPr id="134" name="Image" descr="WRSA Antiracism and Inclusivity Statement infographic draf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152400"/>
            <a:ext cx="3421130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Image" descr="Read, Summarize, and Respond sections of infographic; full-text in transcript"/>
          <p:cNvPicPr preferRelativeResize="0"/>
          <p:nvPr/>
        </p:nvPicPr>
        <p:blipFill rotWithShape="1">
          <a:blip r:embed="rId4">
            <a:alphaModFix/>
          </a:blip>
          <a:srcRect t="22493" b="32239"/>
          <a:stretch/>
        </p:blipFill>
        <p:spPr>
          <a:xfrm>
            <a:off x="4556608" y="152400"/>
            <a:ext cx="427471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le"/>
          <p:cNvSpPr txBox="1">
            <a:spLocks noGrp="1"/>
          </p:cNvSpPr>
          <p:nvPr>
            <p:ph type="title"/>
          </p:nvPr>
        </p:nvSpPr>
        <p:spPr>
          <a:xfrm>
            <a:off x="226078" y="6626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Response Matrix</a:t>
            </a:r>
            <a:endParaRPr sz="3300" dirty="0"/>
          </a:p>
        </p:txBody>
      </p:sp>
      <p:pic>
        <p:nvPicPr>
          <p:cNvPr id="141" name="Image" descr="Screenshot of Asynchronous Responses to Designed Documents matrix document; full text in handout."/>
          <p:cNvPicPr preferRelativeResize="0"/>
          <p:nvPr/>
        </p:nvPicPr>
        <p:blipFill rotWithShape="1">
          <a:blip r:embed="rId3">
            <a:alphaModFix/>
          </a:blip>
          <a:srcRect l="4214"/>
          <a:stretch/>
        </p:blipFill>
        <p:spPr>
          <a:xfrm>
            <a:off x="3642625" y="152400"/>
            <a:ext cx="517162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 dirty="0"/>
              <a:t>Questions?</a:t>
            </a:r>
            <a:endParaRPr sz="5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DC779-BD79-509A-335F-5CF74CD473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912" y="-323031"/>
            <a:ext cx="6227100" cy="32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Instructions/prompt for small group work </a:t>
            </a:r>
          </a:p>
        </p:txBody>
      </p:sp>
      <p:sp>
        <p:nvSpPr>
          <p:cNvPr id="151" name="Text"/>
          <p:cNvSpPr txBox="1">
            <a:spLocks/>
          </p:cNvSpPr>
          <p:nvPr/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Let’s practice.</a:t>
            </a:r>
          </a:p>
        </p:txBody>
      </p:sp>
      <p:sp>
        <p:nvSpPr>
          <p:cNvPr id="152" name="Text"/>
          <p:cNvSpPr txBox="1"/>
          <p:nvPr/>
        </p:nvSpPr>
        <p:spPr>
          <a:xfrm>
            <a:off x="3791050" y="434000"/>
            <a:ext cx="5031300" cy="42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dirty="0">
                <a:latin typeface="Calibri"/>
                <a:ea typeface="Calibri"/>
                <a:cs typeface="Calibri"/>
                <a:sym typeface="Calibri"/>
              </a:rPr>
              <a:t>Read the text.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dirty="0">
                <a:latin typeface="Calibri"/>
                <a:ea typeface="Calibri"/>
                <a:cs typeface="Calibri"/>
                <a:sym typeface="Calibri"/>
              </a:rPr>
              <a:t>Draft a (brief) summary for the writer.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dirty="0">
                <a:latin typeface="Calibri"/>
                <a:ea typeface="Calibri"/>
                <a:cs typeface="Calibri"/>
                <a:sym typeface="Calibri"/>
              </a:rPr>
              <a:t>Take note of three (3) initial reactions/responses.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dirty="0">
                <a:latin typeface="Calibri"/>
                <a:ea typeface="Calibri"/>
                <a:cs typeface="Calibri"/>
                <a:sym typeface="Calibri"/>
              </a:rPr>
              <a:t>Revise these reactions to be included in feedback.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Char char="●"/>
            </a:pPr>
            <a:r>
              <a:rPr lang="en" sz="2600" dirty="0">
                <a:latin typeface="Calibri"/>
                <a:ea typeface="Calibri"/>
                <a:cs typeface="Calibri"/>
                <a:sym typeface="Calibri"/>
              </a:rPr>
              <a:t>What are three (3) questions you would ask in your feedback?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8865-DA20-654C-4FE5-368AEA71C9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912" y="-323031"/>
            <a:ext cx="6227100" cy="32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Whole-group discussion of small group work</a:t>
            </a:r>
          </a:p>
        </p:txBody>
      </p:sp>
      <p:sp>
        <p:nvSpPr>
          <p:cNvPr id="157" name="Text"/>
          <p:cNvSpPr txBox="1">
            <a:spLocks/>
          </p:cNvSpPr>
          <p:nvPr/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Share your work.</a:t>
            </a:r>
          </a:p>
        </p:txBody>
      </p:sp>
      <p:pic>
        <p:nvPicPr>
          <p:cNvPr id="158" name="Image" descr="Thumbnail image of WRSA Conversation Circles infographic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900" y="1954075"/>
            <a:ext cx="1176950" cy="294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Image" descr="Thumbnail image of Guide Dogs WA Our Story 2018 infographi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9950" y="1954075"/>
            <a:ext cx="2080150" cy="2942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Image" descr="Thumbnail image of WRSA Zoom Reading Club Infographi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3500" y="1954075"/>
            <a:ext cx="1176950" cy="294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Image" descr="Thumbnail screenshot of sample resume"/>
          <p:cNvPicPr preferRelativeResize="0"/>
          <p:nvPr/>
        </p:nvPicPr>
        <p:blipFill rotWithShape="1">
          <a:blip r:embed="rId6">
            <a:alphaModFix/>
          </a:blip>
          <a:srcRect l="4254" r="4254"/>
          <a:stretch/>
        </p:blipFill>
        <p:spPr>
          <a:xfrm>
            <a:off x="6613850" y="1954075"/>
            <a:ext cx="2080150" cy="2942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Challenges, Opportunities, &amp; Best Practices</a:t>
            </a:r>
            <a:endParaRPr sz="3300" dirty="0"/>
          </a:p>
        </p:txBody>
      </p:sp>
      <p:sp>
        <p:nvSpPr>
          <p:cNvPr id="167" name="Text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Personal design preferences vs. design that serves the purpose</a:t>
            </a:r>
            <a:endParaRPr sz="2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Draft and polished responses</a:t>
            </a:r>
            <a:endParaRPr sz="2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Practice as writers</a:t>
            </a:r>
            <a:endParaRPr sz="2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wisdom and experiences can you share from your spaces?</a:t>
            </a:r>
            <a:endParaRPr sz="2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E89B-E96F-C4DE-8318-B0ADF9922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912" y="-323031"/>
            <a:ext cx="6227100" cy="32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tabLst/>
              <a:defRPr/>
            </a:pPr>
            <a:r>
              <a:rPr lang="en-US" sz="1400" dirty="0">
                <a:solidFill>
                  <a:schemeClr val="bg2"/>
                </a:solidFill>
              </a:rPr>
              <a:t>Speaker c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ontact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 Information</a:t>
            </a:r>
          </a:p>
        </p:txBody>
      </p:sp>
      <p:sp>
        <p:nvSpPr>
          <p:cNvPr id="172" name="Text"/>
          <p:cNvSpPr txBox="1">
            <a:spLocks/>
          </p:cNvSpPr>
          <p:nvPr/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Thank you.</a:t>
            </a:r>
          </a:p>
        </p:txBody>
      </p:sp>
      <p:sp>
        <p:nvSpPr>
          <p:cNvPr id="173" name="Text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Contact me: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 dirty="0"/>
              <a:t>Kate Balogh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WRSA, College of DuPage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 err="1"/>
              <a:t>baloghk@cod.edu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err="1"/>
              <a:t>katebalogh@gmail.com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 </a:t>
            </a:r>
            <a:endParaRPr sz="1400" dirty="0"/>
          </a:p>
        </p:txBody>
      </p:sp>
      <p:pic>
        <p:nvPicPr>
          <p:cNvPr id="174" name="Image" descr="W.R.S.A. logo--text inside of black parentheses; copy reads WRSA Writing, Reading, Speech Assistance College of DuPage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774" y="561975"/>
            <a:ext cx="4124775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Institutional and Departmental Context</a:t>
            </a:r>
            <a:endParaRPr sz="3300" dirty="0"/>
          </a:p>
        </p:txBody>
      </p:sp>
      <p:pic>
        <p:nvPicPr>
          <p:cNvPr id="74" name="Chart" descr="Pie chart with labels for in-person, online, and email. In-person is 56.9% and dark blue, online is 37.2% and light blue, and email is 5.9% and light gree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038" y="1936650"/>
            <a:ext cx="4879824" cy="301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dirty="0"/>
              <a:t>WRSA and Multimodal Compositions</a:t>
            </a:r>
            <a:endParaRPr sz="3300" dirty="0"/>
          </a:p>
        </p:txBody>
      </p:sp>
      <p:pic>
        <p:nvPicPr>
          <p:cNvPr id="80" name="Image" descr="Screenshot of assignment for multimodal composi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8812" y="1904275"/>
            <a:ext cx="4806374" cy="304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57900-E0E0-AF48-9D8C-73F2B59A25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912" y="-323031"/>
            <a:ext cx="6227100" cy="32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Examples of designed documents</a:t>
            </a:r>
          </a:p>
        </p:txBody>
      </p:sp>
      <p:sp>
        <p:nvSpPr>
          <p:cNvPr id="85" name="Text"/>
          <p:cNvSpPr txBox="1">
            <a:spLocks/>
          </p:cNvSpPr>
          <p:nvPr/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Designed Documents</a:t>
            </a:r>
          </a:p>
        </p:txBody>
      </p:sp>
      <p:sp>
        <p:nvSpPr>
          <p:cNvPr id="86" name="Text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Resumes</a:t>
            </a:r>
            <a:endParaRPr sz="2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Infographics</a:t>
            </a:r>
            <a:endParaRPr sz="2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PowerPoint decks</a:t>
            </a:r>
            <a:endParaRPr sz="2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Brochures, flyers, and advertisements</a:t>
            </a:r>
            <a:endParaRPr sz="2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Char char="●"/>
            </a:pPr>
            <a:r>
              <a:rPr lang="en" sz="27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Social media posts</a:t>
            </a:r>
            <a:endParaRPr sz="27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30A680-3CED-62C7-C893-944D35CA7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21" y="-563936"/>
            <a:ext cx="4207010" cy="438676"/>
          </a:xfrm>
        </p:spPr>
        <p:txBody>
          <a:bodyPr/>
          <a:lstStyle/>
          <a:p>
            <a:r>
              <a:rPr lang="en-US" sz="1200" dirty="0">
                <a:solidFill>
                  <a:schemeClr val="bg2"/>
                </a:solidFill>
              </a:rPr>
              <a:t>Multimodal composition assessment framework 1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2B34E3-3308-7BA4-BBD0-3756E23A3A8A}"/>
              </a:ext>
            </a:extLst>
          </p:cNvPr>
          <p:cNvSpPr txBox="1"/>
          <p:nvPr/>
        </p:nvSpPr>
        <p:spPr>
          <a:xfrm>
            <a:off x="419912" y="2133168"/>
            <a:ext cx="830417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5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 I know how to do this?</a:t>
            </a:r>
            <a:endParaRPr lang="en-US" sz="5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18C32-F28B-3E07-DC47-0817EF8531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912" y="-323031"/>
            <a:ext cx="6227100" cy="32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Multimodal composition assessment framework 1 continued</a:t>
            </a:r>
          </a:p>
        </p:txBody>
      </p:sp>
      <p:sp>
        <p:nvSpPr>
          <p:cNvPr id="96" name="Text"/>
          <p:cNvSpPr txBox="1">
            <a:spLocks/>
          </p:cNvSpPr>
          <p:nvPr/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oboto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Strategies of Generous Reading</a:t>
            </a:r>
          </a:p>
        </p:txBody>
      </p:sp>
      <p:pic>
        <p:nvPicPr>
          <p:cNvPr id="97" name="Image" descr="Photograph of an open book with eyeglasses laying on top of the pages"/>
          <p:cNvPicPr preferRelativeResize="0"/>
          <p:nvPr/>
        </p:nvPicPr>
        <p:blipFill rotWithShape="1">
          <a:blip r:embed="rId3">
            <a:alphaModFix/>
          </a:blip>
          <a:srcRect l="16612" r="16618"/>
          <a:stretch/>
        </p:blipFill>
        <p:spPr>
          <a:xfrm>
            <a:off x="3672975" y="-23475"/>
            <a:ext cx="5190451" cy="519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9B943EC-F025-6924-9BE3-71F084FAE90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9912" y="-323031"/>
            <a:ext cx="6227100" cy="3230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defRPr sz="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oboto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Multimodal composition assessment framework 2</a:t>
            </a:r>
          </a:p>
        </p:txBody>
      </p:sp>
      <p:sp>
        <p:nvSpPr>
          <p:cNvPr id="102" name="Text"/>
          <p:cNvSpPr txBox="1">
            <a:spLocks/>
          </p:cNvSpPr>
          <p:nvPr/>
        </p:nvSpPr>
        <p:spPr>
          <a:xfrm>
            <a:off x="773700" y="1587250"/>
            <a:ext cx="7596600" cy="761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“What is said and the techniques that are used are in conversation with each other.”</a:t>
            </a:r>
          </a:p>
        </p:txBody>
      </p:sp>
      <p:cxnSp>
        <p:nvCxnSpPr>
          <p:cNvPr id="103" name="Line" descr="Decorative lin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4295550" y="2693400"/>
            <a:ext cx="5529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BF05B3A-125E-89AA-CD5F-85F6A8D9A207}"/>
              </a:ext>
            </a:extLst>
          </p:cNvPr>
          <p:cNvSpPr txBox="1"/>
          <p:nvPr/>
        </p:nvSpPr>
        <p:spPr>
          <a:xfrm>
            <a:off x="1634646" y="2962695"/>
            <a:ext cx="5874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(</a:t>
            </a:r>
            <a:r>
              <a:rPr lang="en-US" sz="2200" dirty="0" err="1"/>
              <a:t>Wahleithner</a:t>
            </a:r>
            <a:r>
              <a:rPr lang="en-US" sz="2200" dirty="0"/>
              <a:t>, 2014, p.83)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E73E1-1FE1-AD2F-636E-5CD25174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2" y="-323031"/>
            <a:ext cx="6227100" cy="323031"/>
          </a:xfrm>
        </p:spPr>
        <p:txBody>
          <a:bodyPr/>
          <a:lstStyle/>
          <a:p>
            <a:r>
              <a:rPr lang="en-US" sz="1400" dirty="0">
                <a:solidFill>
                  <a:schemeClr val="bg2"/>
                </a:solidFill>
              </a:rPr>
              <a:t>Quick reference Infographic—title section</a:t>
            </a:r>
          </a:p>
        </p:txBody>
      </p:sp>
      <p:pic>
        <p:nvPicPr>
          <p:cNvPr id="109" name="Image" descr="Title box and an illustration of an infographic for the Asynchronous Feedback on Designed Documents infographic"/>
          <p:cNvPicPr preferRelativeResize="0"/>
          <p:nvPr/>
        </p:nvPicPr>
        <p:blipFill rotWithShape="1">
          <a:blip r:embed="rId3">
            <a:alphaModFix/>
          </a:blip>
          <a:srcRect b="77154"/>
          <a:stretch/>
        </p:blipFill>
        <p:spPr>
          <a:xfrm>
            <a:off x="346975" y="158138"/>
            <a:ext cx="8450051" cy="4827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3165-F1D3-AFE1-1EFA-718EFD85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912" y="-323031"/>
            <a:ext cx="6227100" cy="323031"/>
          </a:xfrm>
        </p:spPr>
        <p:txBody>
          <a:bodyPr/>
          <a:lstStyle/>
          <a:p>
            <a:r>
              <a:rPr lang="en-US" sz="1400" dirty="0">
                <a:solidFill>
                  <a:schemeClr val="bg2"/>
                </a:solidFill>
              </a:rPr>
              <a:t>Quick reference Infographic—read section</a:t>
            </a:r>
          </a:p>
        </p:txBody>
      </p:sp>
      <p:pic>
        <p:nvPicPr>
          <p:cNvPr id="114" name="Image" descr="Read section of an infographic with graphics depicting an audience, a target with an arrow in the center for purpose, and a computer screen and paintbrush for design; full text in transcript. "/>
          <p:cNvPicPr preferRelativeResize="0"/>
          <p:nvPr/>
        </p:nvPicPr>
        <p:blipFill rotWithShape="1">
          <a:blip r:embed="rId3">
            <a:alphaModFix/>
          </a:blip>
          <a:srcRect t="22498" b="56527"/>
          <a:stretch/>
        </p:blipFill>
        <p:spPr>
          <a:xfrm>
            <a:off x="0" y="173885"/>
            <a:ext cx="9144000" cy="4795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279</Words>
  <Application>Microsoft Macintosh PowerPoint</Application>
  <PresentationFormat>On-screen Show (16:9)</PresentationFormat>
  <Paragraphs>53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Roboto</vt:lpstr>
      <vt:lpstr>Arial</vt:lpstr>
      <vt:lpstr>Calibri</vt:lpstr>
      <vt:lpstr>Material</vt:lpstr>
      <vt:lpstr>Design Decisions,  Curious Readership, and  Asynchronous Responses to Multimodal Compositions</vt:lpstr>
      <vt:lpstr>Institutional and Departmental Context</vt:lpstr>
      <vt:lpstr>WRSA and Multimodal Compositions</vt:lpstr>
      <vt:lpstr>Examples of designed documents</vt:lpstr>
      <vt:lpstr>Multimodal composition assessment framework 1</vt:lpstr>
      <vt:lpstr>Multimodal composition assessment framework 1 continued</vt:lpstr>
      <vt:lpstr>Multimodal composition assessment framework 2</vt:lpstr>
      <vt:lpstr>Quick reference Infographic—title section</vt:lpstr>
      <vt:lpstr>Quick reference Infographic—read section</vt:lpstr>
      <vt:lpstr>Quick reference Infographic—summarize section</vt:lpstr>
      <vt:lpstr>Quick reference Infographic—respond section</vt:lpstr>
      <vt:lpstr>Quick reference Infographic—sample responses section</vt:lpstr>
      <vt:lpstr>Modeling using sample infographic</vt:lpstr>
      <vt:lpstr>Response Matrix</vt:lpstr>
      <vt:lpstr>Questions?</vt:lpstr>
      <vt:lpstr>Instructions/prompt for small group work </vt:lpstr>
      <vt:lpstr>Whole-group discussion of small group work</vt:lpstr>
      <vt:lpstr>Challenges, Opportunities, &amp; Best Practices</vt:lpstr>
      <vt:lpstr>Speaker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Decisions,  Curious Readership, and  Asynchronous Responses to Multimodal Compositions</dc:title>
  <cp:lastModifiedBy>Balogh, Kate</cp:lastModifiedBy>
  <cp:revision>4</cp:revision>
  <dcterms:modified xsi:type="dcterms:W3CDTF">2023-03-31T02:31:51Z</dcterms:modified>
</cp:coreProperties>
</file>