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Montserrat"/>
      <p:regular r:id="rId17"/>
      <p:bold r:id="rId18"/>
      <p:italic r:id="rId19"/>
      <p:boldItalic r:id="rId20"/>
    </p:embeddedFont>
    <p:embeddedFont>
      <p:font typeface="Libre Baskerville"/>
      <p:regular r:id="rId21"/>
      <p:bold r:id="rId22"/>
      <p: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7.xml"/><Relationship Id="rId22" Type="http://schemas.openxmlformats.org/officeDocument/2006/relationships/font" Target="fonts/LibreBaskerville-bold.fntdata"/><Relationship Id="rId10" Type="http://schemas.openxmlformats.org/officeDocument/2006/relationships/slide" Target="slides/slide6.xml"/><Relationship Id="rId21" Type="http://schemas.openxmlformats.org/officeDocument/2006/relationships/font" Target="fonts/LibreBaskerville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font" Target="fonts/LibreBaskerville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Montserrat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2.xml"/><Relationship Id="rId18" Type="http://schemas.openxmlformats.org/officeDocument/2006/relationships/font" Target="fonts/Montserrat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555cf3a5da_0_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555cf3a5da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55cf3a5da_0_3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555cf3a5d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299cd01e6_0_9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1299cd01e6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4516c6e21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4516c6e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6ff55c81c_0_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6ff55c81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299cd01e6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299cd01e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555cf3a5da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555cf3a5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555cf3a5da_0_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555cf3a5d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299cd01e6_0_8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1299cd01e6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555cf3a5da_0_1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555cf3a5d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555cf3a5da_0_2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555cf3a5d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3428981"/>
            <a:ext cx="9144000" cy="171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15850" y="0"/>
            <a:ext cx="6912300" cy="342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Font typeface="Libre Baskerville"/>
              <a:buNone/>
              <a:defRPr sz="6000"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Reversed">
  <p:cSld name="BLANK_1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6"/>
            <a:ext cx="9144000" cy="171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640600" y="2040550"/>
            <a:ext cx="58629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640600" y="3373454"/>
            <a:ext cx="58629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i="1"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i="1"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i="1"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i="1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940950"/>
            <a:ext cx="9144000" cy="326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568225" y="2161800"/>
            <a:ext cx="6007500" cy="81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19100" lvl="0" marL="457200" rtl="0" algn="ctr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Char char="▪"/>
              <a:defRPr i="1" sz="3000">
                <a:solidFill>
                  <a:schemeClr val="dk2"/>
                </a:solidFill>
              </a:defRPr>
            </a:lvl1pPr>
            <a:lvl2pPr indent="-419100" lvl="1" marL="914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2pPr>
            <a:lvl3pPr indent="-419100" lvl="2" marL="13716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3pPr>
            <a:lvl4pPr indent="-419100" lvl="3" marL="18288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4pPr>
            <a:lvl5pPr indent="-419100" lvl="4" marL="22860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5pPr>
            <a:lvl6pPr indent="-419100" lvl="5" marL="27432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6pPr>
            <a:lvl7pPr indent="-419100" lvl="6" marL="32004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7pPr>
            <a:lvl8pPr indent="-419100" lvl="7" marL="365760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8pPr>
            <a:lvl9pPr indent="-419100" lvl="8" marL="411480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▫"/>
              <a:defRPr i="1"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/>
        </p:nvSpPr>
        <p:spPr>
          <a:xfrm>
            <a:off x="3593400" y="3"/>
            <a:ext cx="1957200" cy="9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96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1013325" y="0"/>
            <a:ext cx="7117200" cy="71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013325" y="1508525"/>
            <a:ext cx="7117200" cy="31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712350"/>
            <a:ext cx="9144000" cy="65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1013325" y="0"/>
            <a:ext cx="7117200" cy="71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457200" y="1538675"/>
            <a:ext cx="39945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692275" y="1538675"/>
            <a:ext cx="39945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0" y="712350"/>
            <a:ext cx="9144000" cy="65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1013325" y="0"/>
            <a:ext cx="7117200" cy="71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544700"/>
            <a:ext cx="2631900" cy="31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223963" y="1544700"/>
            <a:ext cx="2631900" cy="31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990725" y="1544700"/>
            <a:ext cx="2631900" cy="31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" name="Google Shape;39;p7"/>
          <p:cNvSpPr/>
          <p:nvPr/>
        </p:nvSpPr>
        <p:spPr>
          <a:xfrm>
            <a:off x="0" y="712350"/>
            <a:ext cx="9144000" cy="65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1013325" y="0"/>
            <a:ext cx="7117200" cy="71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8"/>
          <p:cNvSpPr/>
          <p:nvPr/>
        </p:nvSpPr>
        <p:spPr>
          <a:xfrm>
            <a:off x="0" y="712350"/>
            <a:ext cx="9144000" cy="65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400"/>
              <a:buNone/>
              <a:defRPr i="1" sz="1400"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9"/>
          <p:cNvSpPr/>
          <p:nvPr/>
        </p:nvSpPr>
        <p:spPr>
          <a:xfrm>
            <a:off x="0" y="3968825"/>
            <a:ext cx="9144000" cy="350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Reverse">
  <p:cSld name="CAPTION_ONLY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 flipH="1" rot="10800000">
            <a:off x="0" y="4318800"/>
            <a:ext cx="9144000" cy="824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0"/>
          <p:cNvSpPr/>
          <p:nvPr/>
        </p:nvSpPr>
        <p:spPr>
          <a:xfrm flipH="1" rot="10800000">
            <a:off x="0" y="125"/>
            <a:ext cx="9144000" cy="396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i="1" sz="14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690606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13325" y="0"/>
            <a:ext cx="71172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13325" y="1737125"/>
            <a:ext cx="7117200" cy="31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▪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Libre Baskerville"/>
              <a:buChar char="▫"/>
              <a:defRPr sz="24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type="ctrTitle"/>
          </p:nvPr>
        </p:nvSpPr>
        <p:spPr>
          <a:xfrm>
            <a:off x="-150" y="-463975"/>
            <a:ext cx="9144000" cy="387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45720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50">
                <a:solidFill>
                  <a:srgbClr val="FFFFFF"/>
                </a:solidFill>
              </a:rPr>
              <a:t>“What’s Interesting Here? </a:t>
            </a:r>
            <a:endParaRPr sz="2850">
              <a:solidFill>
                <a:srgbClr val="FFFFFF"/>
              </a:solidFill>
            </a:endParaRPr>
          </a:p>
          <a:p>
            <a:pPr indent="45720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50">
                <a:solidFill>
                  <a:srgbClr val="FFFFFF"/>
                </a:solidFill>
              </a:rPr>
              <a:t>Fostering a Culture of Undergraduate</a:t>
            </a:r>
            <a:endParaRPr sz="2850">
              <a:solidFill>
                <a:srgbClr val="FFFFFF"/>
              </a:solidFill>
            </a:endParaRPr>
          </a:p>
          <a:p>
            <a:pPr indent="45720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50">
                <a:solidFill>
                  <a:srgbClr val="FFFFFF"/>
                </a:solidFill>
              </a:rPr>
              <a:t>Research in a Writing Center</a:t>
            </a:r>
            <a:endParaRPr sz="285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9813" y="3637575"/>
            <a:ext cx="1684375" cy="11736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1143000" y="2412675"/>
            <a:ext cx="6858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r>
              <a:rPr i="1" lang="en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Dr. Scott Whiddon</a:t>
            </a:r>
            <a:endParaRPr i="1" sz="1200">
              <a:solidFill>
                <a:schemeClr val="lt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lt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OWCA / October 2022</a:t>
            </a:r>
            <a:endParaRPr sz="1000">
              <a:solidFill>
                <a:schemeClr val="lt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latin typeface="Libre Baskerville"/>
                <a:ea typeface="Libre Baskerville"/>
                <a:cs typeface="Libre Baskerville"/>
                <a:sym typeface="Libre Baskerville"/>
              </a:rPr>
              <a:t>Making use of campus/curricular structures</a:t>
            </a:r>
            <a:endParaRPr b="1" sz="23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Credit bearing tutor-training class, with students nominated by faculty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Paying staffers for meeting attendance (even though our wages are way too low!)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Funds for professional development, conference attendance (if in region), taking advantage of online conferences, using independent studies to solve TUWC challenges</a:t>
            </a:r>
            <a:br>
              <a:rPr i="1" lang="en" sz="1400"/>
            </a:br>
            <a:endParaRPr i="1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Drawing on senior thesis projects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Making use of good relations with other WCs</a:t>
            </a:r>
            <a:endParaRPr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5" name="Google Shape;13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latin typeface="Libre Baskerville"/>
                <a:ea typeface="Libre Baskerville"/>
                <a:cs typeface="Libre Baskerville"/>
                <a:sym typeface="Libre Baskerville"/>
              </a:rPr>
              <a:t>Recognizing challenges and realities</a:t>
            </a:r>
            <a:endParaRPr b="1" sz="23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TUWC r</a:t>
            </a:r>
            <a:r>
              <a:rPr lang="en" sz="1400"/>
              <a:t>esearch</a:t>
            </a:r>
            <a:r>
              <a:rPr lang="en" sz="1400"/>
              <a:t> successes </a:t>
            </a:r>
            <a:r>
              <a:rPr lang="en" sz="1400"/>
              <a:t>doesn’t mean that TUWC doesn’t have campus challenges…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Constant justification of budgets and resources…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The “evangelical” aspect of WC professional life…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Balance and boundaries…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However, TUWC has used undergraduate </a:t>
            </a:r>
            <a:r>
              <a:rPr lang="en" sz="1400"/>
              <a:t>research</a:t>
            </a:r>
            <a:r>
              <a:rPr lang="en" sz="1400"/>
              <a:t> efforts to not only improve student support but also to slowly reshape our own story…</a:t>
            </a:r>
            <a:endParaRPr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42" name="Google Shape;142;p23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43" name="Google Shape;14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latin typeface="Libre Baskerville"/>
                <a:ea typeface="Libre Baskerville"/>
                <a:cs typeface="Libre Baskerville"/>
                <a:sym typeface="Libre Baskerville"/>
              </a:rPr>
              <a:t>Thanks!!!</a:t>
            </a:r>
            <a:endParaRPr b="1" sz="38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4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sz="11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500"/>
              <a:t> </a:t>
            </a:r>
            <a:endParaRPr sz="3800"/>
          </a:p>
        </p:txBody>
      </p:sp>
      <p:sp>
        <p:nvSpPr>
          <p:cNvPr id="150" name="Google Shape;150;p24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1" name="Google Shape;15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69225"/>
            <a:ext cx="762894" cy="53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45375" y="1357725"/>
            <a:ext cx="38100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latin typeface="Libre Baskerville"/>
                <a:ea typeface="Libre Baskerville"/>
                <a:cs typeface="Libre Baskerville"/>
                <a:sym typeface="Libre Baskerville"/>
              </a:rPr>
              <a:t>A bit about me..A bit about Transy</a:t>
            </a:r>
            <a:endParaRPr b="1" sz="27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>
                <a:solidFill>
                  <a:srgbClr val="FFFFFF"/>
                </a:solidFill>
              </a:rPr>
              <a:t>I serve as Writing Center Director, as Program Director for our major in Writing/Rhetoric/Communication (WRC), and as a teacher in our first year seminar program (a required two-class cognate for all TU students)</a:t>
            </a:r>
            <a:br>
              <a:rPr lang="en" sz="1400">
                <a:solidFill>
                  <a:srgbClr val="FFFFFF"/>
                </a:solidFill>
              </a:rPr>
            </a:br>
            <a:endParaRPr sz="1400">
              <a:solidFill>
                <a:srgbClr val="FFFFFF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>
                <a:solidFill>
                  <a:srgbClr val="FFFFFF"/>
                </a:solidFill>
              </a:rPr>
              <a:t>TU / founded in 1780; a small traditional/residential liberal arts college / 1000 students</a:t>
            </a:r>
            <a:br>
              <a:rPr lang="en" sz="1400">
                <a:solidFill>
                  <a:srgbClr val="FFFFFF"/>
                </a:solidFill>
              </a:rPr>
            </a:br>
            <a:endParaRPr sz="1400">
              <a:solidFill>
                <a:srgbClr val="FFFFFF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" sz="1400"/>
              <a:t>Small but intentional steps toward developing a culture of undergraduate writing research – including finding ways to involve such research with other campus actors –  has been a key part of our program’s institutional impact</a:t>
            </a:r>
            <a:endParaRPr sz="1700"/>
          </a:p>
        </p:txBody>
      </p:sp>
      <p:sp>
        <p:nvSpPr>
          <p:cNvPr id="70" name="Google Shape;70;p14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latin typeface="Libre Baskerville"/>
                <a:ea typeface="Libre Baskerville"/>
                <a:cs typeface="Libre Baskerville"/>
                <a:sym typeface="Libre Baskerville"/>
              </a:rPr>
              <a:t>Some back story/TUWC</a:t>
            </a:r>
            <a:endParaRPr b="1"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Char char="▪"/>
            </a:pPr>
            <a:r>
              <a:rPr lang="en" sz="1500"/>
              <a:t>Founded in early 80s by a long-standing TU instructor</a:t>
            </a:r>
            <a:endParaRPr sz="1500"/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500"/>
              <a:buChar char="▪"/>
            </a:pPr>
            <a:r>
              <a:rPr lang="en" sz="1500"/>
              <a:t>A site for creative inquiry and student support</a:t>
            </a:r>
            <a:endParaRPr sz="15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" sz="1400"/>
              <a:t>Assets: good relations with certain faculty; a trend of student leaders finding value in their work as peer tutors; a reasonable budget with administrative support 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Challenges: historically entrenched notions (mostly from faculty) of “remedial spaces”</a:t>
            </a:r>
            <a:endParaRPr sz="1400"/>
          </a:p>
        </p:txBody>
      </p:sp>
      <p:sp>
        <p:nvSpPr>
          <p:cNvPr id="78" name="Google Shape;78;p15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45720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50">
                <a:latin typeface="Libre Baskerville"/>
                <a:ea typeface="Libre Baskerville"/>
                <a:cs typeface="Libre Baskerville"/>
                <a:sym typeface="Libre Baskerville"/>
              </a:rPr>
              <a:t>Fostering a Culture of Undergraduate</a:t>
            </a:r>
            <a:endParaRPr sz="185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45720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50">
                <a:latin typeface="Libre Baskerville"/>
                <a:ea typeface="Libre Baskerville"/>
                <a:cs typeface="Libre Baskerville"/>
                <a:sym typeface="Libre Baskerville"/>
              </a:rPr>
              <a:t>Research in a Writing Center</a:t>
            </a:r>
            <a:endParaRPr b="1" sz="23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A key question I kept asking staffers: </a:t>
            </a:r>
            <a:br>
              <a:rPr lang="en" sz="1700"/>
            </a:br>
            <a:br>
              <a:rPr lang="en" sz="1700"/>
            </a:br>
            <a:r>
              <a:rPr lang="en" sz="1700"/>
              <a:t>WHAT’S INTERESTING ABOUT THE WORK THAT WE DO HERE?</a:t>
            </a:r>
            <a:br>
              <a:rPr lang="en" sz="1700"/>
            </a:br>
            <a:br>
              <a:rPr lang="en" sz="1700"/>
            </a:br>
            <a:r>
              <a:rPr lang="en" sz="1700"/>
              <a:t>Or…</a:t>
            </a:r>
            <a:br>
              <a:rPr lang="en" sz="1700"/>
            </a:br>
            <a:br>
              <a:rPr lang="en" sz="1700"/>
            </a:br>
            <a:r>
              <a:rPr lang="en" sz="1700"/>
              <a:t>WHAT DO YOU WISH PEERS AND FACULTY KNEW MORE ABOUT, IN TERMS OF OUR WORK?</a:t>
            </a:r>
            <a:br>
              <a:rPr lang="en" sz="1300"/>
            </a:br>
            <a:br>
              <a:rPr lang="en" sz="1300"/>
            </a:b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7" name="Google Shape;8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latin typeface="Libre Baskerville"/>
                <a:ea typeface="Libre Baskerville"/>
                <a:cs typeface="Libre Baskerville"/>
                <a:sym typeface="Libre Baskerville"/>
              </a:rPr>
              <a:t>Some early actionable items</a:t>
            </a:r>
            <a:endParaRPr b="1" sz="32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A staffer reading group, focused on race and writing center best practices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A group Zoom conversation with Dr. Danielle Nicole DeVoss concerning how to support multimodal composition tasks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A workshop series for students applying to medical school – aimed at genre understanding and development (resumes, personal statements, etc)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A study of TUWC alums and how their </a:t>
            </a:r>
            <a:r>
              <a:rPr lang="en" sz="1400"/>
              <a:t>experience</a:t>
            </a:r>
            <a:r>
              <a:rPr lang="en" sz="1400"/>
              <a:t> as staffers shaped their professional </a:t>
            </a:r>
            <a:r>
              <a:rPr lang="en" sz="1400"/>
              <a:t>identities</a:t>
            </a:r>
            <a:r>
              <a:rPr lang="en" sz="1400"/>
              <a:t> after college</a:t>
            </a:r>
            <a:endParaRPr sz="1400"/>
          </a:p>
        </p:txBody>
      </p:sp>
      <p:sp>
        <p:nvSpPr>
          <p:cNvPr id="94" name="Google Shape;94;p17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5" name="Google Shape;9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latin typeface="Libre Baskerville"/>
                <a:ea typeface="Libre Baskerville"/>
                <a:cs typeface="Libre Baskerville"/>
                <a:sym typeface="Libre Baskerville"/>
              </a:rPr>
              <a:t>Course-embedded writing consultation</a:t>
            </a:r>
            <a:endParaRPr b="1"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…selected writing center staffers are assigned to specific FYS courses to assist in brainstorming and revising at least 2 core class assignments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…drawn from research by folks such as Severino (U-Iowa), Hughes and Hall (U-Madison); Carpenter (Eastern KY University); Gladstein (formerly of Swarthmore)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…</a:t>
            </a:r>
            <a:r>
              <a:rPr lang="en" sz="1400"/>
              <a:t>offers strong arguments for the value of peer engagement for </a:t>
            </a:r>
            <a:r>
              <a:rPr lang="en" sz="1400" u="sng"/>
              <a:t>all</a:t>
            </a:r>
            <a:r>
              <a:rPr lang="en" sz="1400"/>
              <a:t> writers, regardless of prior experience in academic literacies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…challenges notions of collaboration as remediation</a:t>
            </a:r>
            <a:endParaRPr sz="1400"/>
          </a:p>
        </p:txBody>
      </p:sp>
      <p:sp>
        <p:nvSpPr>
          <p:cNvPr id="102" name="Google Shape;102;p18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latin typeface="Libre Baskerville"/>
                <a:ea typeface="Libre Baskerville"/>
                <a:cs typeface="Libre Baskerville"/>
                <a:sym typeface="Libre Baskerville"/>
              </a:rPr>
              <a:t>TUWC CEC FALL 2021</a:t>
            </a:r>
            <a:endParaRPr b="1" sz="38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" sz="1400"/>
              <a:t> </a:t>
            </a:r>
            <a:r>
              <a:rPr b="1" lang="en" sz="1400"/>
              <a:t>82%</a:t>
            </a:r>
            <a:r>
              <a:rPr lang="en" sz="1400"/>
              <a:t> … found their services to be quite helpful in the development/revision of FYS assignments </a:t>
            </a:r>
            <a:endParaRPr sz="14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b="1" lang="en" sz="1400"/>
              <a:t>79%</a:t>
            </a:r>
            <a:r>
              <a:rPr lang="en" sz="1400"/>
              <a:t> … found their services to be helpful in negotiating stress during a challenging time. </a:t>
            </a:r>
            <a:endParaRPr sz="14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b="1" lang="en" sz="1400"/>
              <a:t>84%</a:t>
            </a:r>
            <a:r>
              <a:rPr lang="en" sz="1400"/>
              <a:t> …said they'd recommend our services to friends and peers. </a:t>
            </a:r>
            <a:endParaRPr sz="14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" sz="1400"/>
              <a:t>O</a:t>
            </a:r>
            <a:r>
              <a:rPr b="1" lang="en" sz="1400"/>
              <a:t>ver 1000 hours of writing support</a:t>
            </a:r>
            <a:r>
              <a:rPr lang="en" sz="1400"/>
              <a:t> for TU students in Fall 2021. </a:t>
            </a:r>
            <a:br>
              <a:rPr lang="en" sz="11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500"/>
              <a:t> </a:t>
            </a:r>
            <a:endParaRPr sz="3800"/>
          </a:p>
        </p:txBody>
      </p:sp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38389" y="4749900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1" name="Google Shape;11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69225"/>
            <a:ext cx="762894" cy="53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latin typeface="Libre Baskerville"/>
                <a:ea typeface="Libre Baskerville"/>
                <a:cs typeface="Libre Baskerville"/>
                <a:sym typeface="Libre Baskerville"/>
              </a:rPr>
              <a:t>TUWC CEC Selected Research</a:t>
            </a:r>
            <a:endParaRPr b="1"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Survey-based study concerning impact/satisfaction /Presented at IWCA 2021/SWCA 2021/published in </a:t>
            </a:r>
            <a:r>
              <a:rPr i="1" lang="en" sz="1400"/>
              <a:t>Southern Discourse in the Center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A guide for CEC instructors, based on interviews with CE staffers, </a:t>
            </a:r>
            <a:r>
              <a:rPr lang="en" sz="1400"/>
              <a:t>published</a:t>
            </a:r>
            <a:r>
              <a:rPr lang="en" sz="1400"/>
              <a:t> in </a:t>
            </a:r>
            <a:r>
              <a:rPr i="1" lang="en" sz="1400"/>
              <a:t>Southern Discourse in the Center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An examination of student attitudes concerning CE programming, presented at SWCA 2022 / published in </a:t>
            </a:r>
            <a:r>
              <a:rPr i="1" lang="en" sz="1400"/>
              <a:t>Another Word</a:t>
            </a:r>
            <a:br>
              <a:rPr i="1" lang="en" sz="1400"/>
            </a:br>
            <a:endParaRPr i="1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TUWC undergraduate presentations at sites such as Pedagogicon</a:t>
            </a:r>
            <a:endParaRPr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18" name="Google Shape;118;p20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9" name="Google Shape;11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1013325" y="180725"/>
            <a:ext cx="7117200" cy="5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>
                <a:latin typeface="Libre Baskerville"/>
                <a:ea typeface="Libre Baskerville"/>
                <a:cs typeface="Libre Baskerville"/>
                <a:sym typeface="Libre Baskerville"/>
              </a:rPr>
              <a:t>External recognition/internal challenges</a:t>
            </a:r>
            <a:endParaRPr b="1" sz="25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1013400" y="1538675"/>
            <a:ext cx="7117200" cy="31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▪"/>
            </a:pPr>
            <a:r>
              <a:rPr lang="en" sz="1400"/>
              <a:t>2018 Martinson Award for Excellence in Small Liberal Arts Program Administration</a:t>
            </a:r>
            <a:br>
              <a:rPr lang="en" sz="1400"/>
            </a:br>
            <a:r>
              <a:rPr lang="en" sz="1400"/>
              <a:t> 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2022 Southeastern Writing Center Association Achievement Award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Multiple Christine Cozzens Research and Initiative Grants for Undergraduate projects (funded by SWCA)</a:t>
            </a:r>
            <a:br>
              <a:rPr i="1" lang="en" sz="1400"/>
            </a:br>
            <a:endParaRPr i="1"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" sz="1400"/>
              <a:t>However… “just a r</a:t>
            </a:r>
            <a:r>
              <a:rPr i="1" lang="en" sz="1400"/>
              <a:t>eally great site for weaker writers, especially first years</a:t>
            </a:r>
            <a:r>
              <a:rPr lang="en" sz="1400"/>
              <a:t>.”</a:t>
            </a:r>
            <a:endParaRPr sz="1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-471111" y="4604325"/>
            <a:ext cx="9105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</a:t>
            </a: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7" name="Google Shape;12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8925" y="712325"/>
            <a:ext cx="844555" cy="58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erissa template">
  <a:themeElements>
    <a:clrScheme name="Custom 347">
      <a:dk1>
        <a:srgbClr val="000000"/>
      </a:dk1>
      <a:lt1>
        <a:srgbClr val="FFFFFF"/>
      </a:lt1>
      <a:dk2>
        <a:srgbClr val="434343"/>
      </a:dk2>
      <a:lt2>
        <a:srgbClr val="F3F3F3"/>
      </a:lt2>
      <a:accent1>
        <a:srgbClr val="8A0A36"/>
      </a:accent1>
      <a:accent2>
        <a:srgbClr val="610323"/>
      </a:accent2>
      <a:accent3>
        <a:srgbClr val="AFB4BD"/>
      </a:accent3>
      <a:accent4>
        <a:srgbClr val="DCE1E9"/>
      </a:accent4>
      <a:accent5>
        <a:srgbClr val="C35A39"/>
      </a:accent5>
      <a:accent6>
        <a:srgbClr val="EB9D7A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