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9" r:id="rId3"/>
    <p:sldId id="258" r:id="rId4"/>
    <p:sldId id="260" r:id="rId5"/>
    <p:sldId id="261" r:id="rId6"/>
    <p:sldId id="264" r:id="rId7"/>
    <p:sldId id="265"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3E6B6-F521-437E-B909-1789552CBB57}" type="datetimeFigureOut">
              <a:rPr lang="en-US" smtClean="0"/>
              <a:t>9/13/2022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E4E47D-779F-4F06-9523-7F4ECECA4FCB}" type="slidenum">
              <a:rPr lang="en-US" smtClean="0"/>
              <a:t>‹#›</a:t>
            </a:fld>
            <a:endParaRPr lang="en-US"/>
          </a:p>
        </p:txBody>
      </p:sp>
    </p:spTree>
    <p:extLst>
      <p:ext uri="{BB962C8B-B14F-4D97-AF65-F5344CB8AC3E}">
        <p14:creationId xmlns:p14="http://schemas.microsoft.com/office/powerpoint/2010/main" val="1254456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03EE59-77D9-4204-8B37-E0E8D738EF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620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highly trained undergraduate peer consultants, graduate assistant consultants, and professional consultants who are excited to collaborate with you on your writing! We love thinking about the craft of writing and love working with writers of all different ability levels and experience. </a:t>
            </a:r>
          </a:p>
        </p:txBody>
      </p:sp>
      <p:sp>
        <p:nvSpPr>
          <p:cNvPr id="4" name="Slide Number Placeholder 3"/>
          <p:cNvSpPr>
            <a:spLocks noGrp="1"/>
          </p:cNvSpPr>
          <p:nvPr>
            <p:ph type="sldNum" sz="quarter" idx="5"/>
          </p:nvPr>
        </p:nvSpPr>
        <p:spPr/>
        <p:txBody>
          <a:bodyPr/>
          <a:lstStyle/>
          <a:p>
            <a:fld id="{0EEE1CE8-1018-4D90-A4FC-DD414D048300}" type="slidenum">
              <a:rPr lang="en-US" smtClean="0"/>
              <a:t>3</a:t>
            </a:fld>
            <a:endParaRPr lang="en-US"/>
          </a:p>
        </p:txBody>
      </p:sp>
    </p:spTree>
    <p:extLst>
      <p:ext uri="{BB962C8B-B14F-4D97-AF65-F5344CB8AC3E}">
        <p14:creationId xmlns:p14="http://schemas.microsoft.com/office/powerpoint/2010/main" val="1492191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reserve="1">
  <p:cSld name="LIGHT: Title Slide">
    <p:bg>
      <p:bgPr>
        <a:solidFill>
          <a:srgbClr val="FFFFFF"/>
        </a:solidFill>
        <a:effectLst/>
      </p:bgPr>
    </p:bg>
    <p:spTree>
      <p:nvGrpSpPr>
        <p:cNvPr id="1" name=""/>
        <p:cNvGrpSpPr/>
        <p:nvPr/>
      </p:nvGrpSpPr>
      <p:grpSpPr>
        <a:xfrm>
          <a:off x="0" y="0"/>
          <a:ext cx="0" cy="0"/>
          <a:chOff x="0" y="0"/>
          <a:chExt cx="0" cy="0"/>
        </a:xfrm>
      </p:grpSpPr>
      <p:pic>
        <p:nvPicPr>
          <p:cNvPr id="74" name="AU_PresDeck_Back_LIGHT_4-3-01.png"/>
          <p:cNvPicPr>
            <a:picLocks noChangeAspect="1"/>
          </p:cNvPicPr>
          <p:nvPr userDrawn="1"/>
        </p:nvPicPr>
        <p:blipFill>
          <a:blip r:embed="rId2">
            <a:extLst/>
          </a:blip>
          <a:stretch>
            <a:fillRect/>
          </a:stretch>
        </p:blipFill>
        <p:spPr>
          <a:xfrm>
            <a:off x="0" y="0"/>
            <a:ext cx="12192000" cy="6858000"/>
          </a:xfrm>
          <a:prstGeom prst="rect">
            <a:avLst/>
          </a:prstGeom>
          <a:ln w="12700">
            <a:miter lim="400000"/>
          </a:ln>
        </p:spPr>
      </p:pic>
      <p:sp>
        <p:nvSpPr>
          <p:cNvPr id="75" name="Shape 75"/>
          <p:cNvSpPr>
            <a:spLocks noGrp="1"/>
          </p:cNvSpPr>
          <p:nvPr>
            <p:ph type="title"/>
          </p:nvPr>
        </p:nvSpPr>
        <p:spPr>
          <a:xfrm>
            <a:off x="1479914" y="2360002"/>
            <a:ext cx="9255985" cy="1217634"/>
          </a:xfrm>
          <a:prstGeom prst="rect">
            <a:avLst/>
          </a:prstGeom>
        </p:spPr>
        <p:txBody>
          <a:bodyPr/>
          <a:lstStyle>
            <a:lvl1pPr>
              <a:defRPr sz="7031">
                <a:solidFill>
                  <a:srgbClr val="082F57"/>
                </a:solidFill>
              </a:defRPr>
            </a:lvl1pPr>
          </a:lstStyle>
          <a:p>
            <a:r>
              <a:t>Title Text</a:t>
            </a:r>
          </a:p>
        </p:txBody>
      </p:sp>
      <p:sp>
        <p:nvSpPr>
          <p:cNvPr id="76" name="Shape 76"/>
          <p:cNvSpPr>
            <a:spLocks noGrp="1"/>
          </p:cNvSpPr>
          <p:nvPr>
            <p:ph type="body" sz="quarter" idx="1"/>
          </p:nvPr>
        </p:nvSpPr>
        <p:spPr>
          <a:xfrm>
            <a:off x="1482342" y="4346658"/>
            <a:ext cx="4555628" cy="449432"/>
          </a:xfrm>
          <a:prstGeom prst="rect">
            <a:avLst/>
          </a:prstGeom>
        </p:spPr>
        <p:txBody>
          <a:bodyPr anchor="t"/>
          <a:lstStyle>
            <a:lvl1pPr>
              <a:lnSpc>
                <a:spcPct val="100000"/>
              </a:lnSpc>
              <a:spcBef>
                <a:spcPts val="281"/>
              </a:spcBef>
              <a:defRPr b="1" i="1">
                <a:solidFill>
                  <a:srgbClr val="A5ACAF"/>
                </a:solidFill>
              </a:defRPr>
            </a:lvl1pPr>
            <a:lvl2pPr>
              <a:lnSpc>
                <a:spcPct val="100000"/>
              </a:lnSpc>
              <a:spcBef>
                <a:spcPts val="281"/>
              </a:spcBef>
              <a:defRPr b="1" i="1">
                <a:solidFill>
                  <a:srgbClr val="A5ACAF"/>
                </a:solidFill>
              </a:defRPr>
            </a:lvl2pPr>
            <a:lvl3pPr>
              <a:lnSpc>
                <a:spcPct val="100000"/>
              </a:lnSpc>
              <a:spcBef>
                <a:spcPts val="281"/>
              </a:spcBef>
              <a:defRPr b="1" i="1">
                <a:solidFill>
                  <a:srgbClr val="A5ACAF"/>
                </a:solidFill>
              </a:defRPr>
            </a:lvl3pPr>
            <a:lvl4pPr>
              <a:lnSpc>
                <a:spcPct val="100000"/>
              </a:lnSpc>
              <a:spcBef>
                <a:spcPts val="281"/>
              </a:spcBef>
              <a:defRPr b="1" i="1">
                <a:solidFill>
                  <a:srgbClr val="A5ACAF"/>
                </a:solidFill>
              </a:defRPr>
            </a:lvl4pPr>
            <a:lvl5pPr>
              <a:lnSpc>
                <a:spcPct val="100000"/>
              </a:lnSpc>
              <a:spcBef>
                <a:spcPts val="281"/>
              </a:spcBef>
              <a:defRPr b="1" i="1">
                <a:solidFill>
                  <a:srgbClr val="A5ACAF"/>
                </a:solidFill>
              </a:defRPr>
            </a:lvl5pPr>
          </a:lstStyle>
          <a:p>
            <a:r>
              <a:t>Body Level One</a:t>
            </a:r>
          </a:p>
          <a:p>
            <a:pPr lvl="1"/>
            <a:r>
              <a:t>Body Level Two</a:t>
            </a:r>
          </a:p>
          <a:p>
            <a:pPr lvl="2"/>
            <a:r>
              <a:t>Body Level Three</a:t>
            </a:r>
          </a:p>
          <a:p>
            <a:pPr lvl="3"/>
            <a:r>
              <a:t>Body Level Four</a:t>
            </a:r>
          </a:p>
          <a:p>
            <a:pPr lvl="4"/>
            <a:r>
              <a:t>Body Level Five</a:t>
            </a:r>
          </a:p>
        </p:txBody>
      </p:sp>
      <p:sp>
        <p:nvSpPr>
          <p:cNvPr id="77" name="Shape 77"/>
          <p:cNvSpPr/>
          <p:nvPr/>
        </p:nvSpPr>
        <p:spPr>
          <a:xfrm>
            <a:off x="1494621" y="3813041"/>
            <a:ext cx="1220528" cy="50189"/>
          </a:xfrm>
          <a:prstGeom prst="rect">
            <a:avLst/>
          </a:prstGeom>
          <a:solidFill>
            <a:srgbClr val="44D62B"/>
          </a:solidFill>
          <a:ln w="12700">
            <a:miter lim="400000"/>
          </a:ln>
        </p:spPr>
        <p:txBody>
          <a:bodyPr lIns="25717" tIns="25717" rIns="25717" bIns="25717" anchor="ctr"/>
          <a:lstStyle/>
          <a:p>
            <a:endParaRPr sz="1266"/>
          </a:p>
        </p:txBody>
      </p:sp>
      <p:sp>
        <p:nvSpPr>
          <p:cNvPr id="78" name="Shape 78"/>
          <p:cNvSpPr>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a:extLst>
              <a:ext uri="{FF2B5EF4-FFF2-40B4-BE49-F238E27FC236}">
                <a16:creationId xmlns:a16="http://schemas.microsoft.com/office/drawing/2014/main" id="{31C47E06-DB59-48A4-92FA-0D4A4EBA18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9276" y="6377940"/>
            <a:ext cx="1709264" cy="231458"/>
          </a:xfrm>
          <a:prstGeom prst="rect">
            <a:avLst/>
          </a:prstGeom>
        </p:spPr>
      </p:pic>
    </p:spTree>
    <p:extLst>
      <p:ext uri="{BB962C8B-B14F-4D97-AF65-F5344CB8AC3E}">
        <p14:creationId xmlns:p14="http://schemas.microsoft.com/office/powerpoint/2010/main" val="2917050060"/>
      </p:ext>
    </p:extLst>
  </p:cSld>
  <p:clrMapOvr>
    <a:masterClrMapping/>
  </p:clrMapOvr>
  <p:transition spd="med"/>
  <p:extLst>
    <p:ext uri="{DCECCB84-F9BA-43D5-87BE-67443E8EF086}">
      <p15:sldGuideLst xmlns:p15="http://schemas.microsoft.com/office/powerpoint/2012/main">
        <p15:guide id="1" orient="horz" pos="3072">
          <p15:clr>
            <a:srgbClr val="FBAE40"/>
          </p15:clr>
        </p15:guide>
        <p15:guide id="2" pos="40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reserve="1">
  <p:cSld name="LIGHT: Title and Content">
    <p:bg>
      <p:bgPr>
        <a:solidFill>
          <a:srgbClr val="FFFFFF"/>
        </a:solidFill>
        <a:effectLst/>
      </p:bgPr>
    </p:bg>
    <p:spTree>
      <p:nvGrpSpPr>
        <p:cNvPr id="1" name=""/>
        <p:cNvGrpSpPr/>
        <p:nvPr/>
      </p:nvGrpSpPr>
      <p:grpSpPr>
        <a:xfrm>
          <a:off x="0" y="0"/>
          <a:ext cx="0" cy="0"/>
          <a:chOff x="0" y="0"/>
          <a:chExt cx="0" cy="0"/>
        </a:xfrm>
      </p:grpSpPr>
      <p:pic>
        <p:nvPicPr>
          <p:cNvPr id="85" name="AU_PresDeck_Back_LIGHT_4-3-02.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86" name="Shape 86"/>
          <p:cNvSpPr>
            <a:spLocks noGrp="1"/>
          </p:cNvSpPr>
          <p:nvPr>
            <p:ph type="title"/>
          </p:nvPr>
        </p:nvSpPr>
        <p:spPr>
          <a:xfrm>
            <a:off x="1468109" y="881575"/>
            <a:ext cx="9255782" cy="735189"/>
          </a:xfrm>
          <a:prstGeom prst="rect">
            <a:avLst/>
          </a:prstGeom>
        </p:spPr>
        <p:txBody>
          <a:bodyPr/>
          <a:lstStyle>
            <a:lvl1pPr>
              <a:defRPr>
                <a:solidFill>
                  <a:srgbClr val="082F57"/>
                </a:solidFill>
              </a:defRPr>
            </a:lvl1pPr>
          </a:lstStyle>
          <a:p>
            <a:r>
              <a:t>Title Text</a:t>
            </a:r>
          </a:p>
        </p:txBody>
      </p:sp>
      <p:sp>
        <p:nvSpPr>
          <p:cNvPr id="87" name="Shape 87"/>
          <p:cNvSpPr>
            <a:spLocks noGrp="1"/>
          </p:cNvSpPr>
          <p:nvPr>
            <p:ph type="body" sz="half" idx="1"/>
          </p:nvPr>
        </p:nvSpPr>
        <p:spPr>
          <a:xfrm>
            <a:off x="1448235" y="2066913"/>
            <a:ext cx="9255781" cy="3300327"/>
          </a:xfrm>
          <a:prstGeom prst="rect">
            <a:avLst/>
          </a:prstGeom>
        </p:spPr>
        <p:txBody>
          <a:bodyPr anchor="t"/>
          <a:lstStyle>
            <a:lvl1pPr marL="316434" indent="-316434">
              <a:lnSpc>
                <a:spcPct val="100000"/>
              </a:lnSpc>
              <a:spcBef>
                <a:spcPts val="703"/>
              </a:spcBef>
              <a:buSzPct val="100000"/>
              <a:buFont typeface="Arial"/>
              <a:buChar char="•"/>
              <a:defRPr sz="2109">
                <a:solidFill>
                  <a:srgbClr val="082F57"/>
                </a:solidFill>
              </a:defRPr>
            </a:lvl1pPr>
            <a:lvl2pPr marL="622824" indent="-301366">
              <a:lnSpc>
                <a:spcPct val="100000"/>
              </a:lnSpc>
              <a:spcBef>
                <a:spcPts val="703"/>
              </a:spcBef>
              <a:buSzPct val="100000"/>
              <a:buFont typeface="Arial"/>
              <a:buChar char="–"/>
              <a:defRPr sz="2109">
                <a:solidFill>
                  <a:srgbClr val="082F57"/>
                </a:solidFill>
              </a:defRPr>
            </a:lvl2pPr>
            <a:lvl3pPr marL="924190" indent="-281275">
              <a:lnSpc>
                <a:spcPct val="100000"/>
              </a:lnSpc>
              <a:spcBef>
                <a:spcPts val="703"/>
              </a:spcBef>
              <a:buSzPct val="100000"/>
              <a:buFont typeface="Arial"/>
              <a:buChar char="•"/>
              <a:defRPr sz="2109">
                <a:solidFill>
                  <a:srgbClr val="082F57"/>
                </a:solidFill>
              </a:defRPr>
            </a:lvl3pPr>
            <a:lvl4pPr marL="1301902" indent="-337530">
              <a:lnSpc>
                <a:spcPct val="100000"/>
              </a:lnSpc>
              <a:spcBef>
                <a:spcPts val="703"/>
              </a:spcBef>
              <a:buSzPct val="100000"/>
              <a:buFont typeface="Arial"/>
              <a:buChar char="–"/>
              <a:defRPr sz="2109">
                <a:solidFill>
                  <a:srgbClr val="082F57"/>
                </a:solidFill>
              </a:defRPr>
            </a:lvl4pPr>
            <a:lvl5pPr marL="1623359" indent="-337530">
              <a:lnSpc>
                <a:spcPct val="100000"/>
              </a:lnSpc>
              <a:spcBef>
                <a:spcPts val="703"/>
              </a:spcBef>
              <a:buSzPct val="100000"/>
              <a:buFont typeface="Arial"/>
              <a:buChar char="»"/>
              <a:defRPr sz="2109">
                <a:solidFill>
                  <a:srgbClr val="082F57"/>
                </a:solidFill>
              </a:defRPr>
            </a:lvl5pPr>
          </a:lstStyle>
          <a:p>
            <a:r>
              <a:t>Body Level One</a:t>
            </a:r>
          </a:p>
          <a:p>
            <a:pPr lvl="1"/>
            <a:r>
              <a:t>Body Level Two</a:t>
            </a:r>
          </a:p>
          <a:p>
            <a:pPr lvl="2"/>
            <a:r>
              <a:t>Body Level Three</a:t>
            </a:r>
          </a:p>
          <a:p>
            <a:pPr lvl="3"/>
            <a:r>
              <a:t>Body Level Four</a:t>
            </a:r>
          </a:p>
          <a:p>
            <a:pPr lvl="4"/>
            <a:r>
              <a:t>Body Level Five</a:t>
            </a:r>
          </a:p>
        </p:txBody>
      </p:sp>
      <p:sp>
        <p:nvSpPr>
          <p:cNvPr id="88" name="Shape 88"/>
          <p:cNvSpPr>
            <a:spLocks noGrp="1"/>
          </p:cNvSpPr>
          <p:nvPr>
            <p:ph type="sldNum" sz="quarter" idx="2"/>
          </p:nvPr>
        </p:nvSpPr>
        <p:spPr>
          <a:prstGeom prst="rect">
            <a:avLst/>
          </a:prstGeom>
        </p:spPr>
        <p:txBody>
          <a:bodyPr/>
          <a:lstStyle/>
          <a:p>
            <a:fld id="{86CB4B4D-7CA3-9044-876B-883B54F8677D}" type="slidenum">
              <a:t>‹#›</a:t>
            </a:fld>
            <a:endParaRPr/>
          </a:p>
        </p:txBody>
      </p:sp>
      <p:pic>
        <p:nvPicPr>
          <p:cNvPr id="6" name="Picture 5">
            <a:extLst>
              <a:ext uri="{FF2B5EF4-FFF2-40B4-BE49-F238E27FC236}">
                <a16:creationId xmlns:a16="http://schemas.microsoft.com/office/drawing/2014/main" id="{362B4D64-4F4C-467A-8CC2-2FDB26C82D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9276" y="6377940"/>
            <a:ext cx="1709264" cy="231458"/>
          </a:xfrm>
          <a:prstGeom prst="rect">
            <a:avLst/>
          </a:prstGeom>
        </p:spPr>
      </p:pic>
    </p:spTree>
    <p:extLst>
      <p:ext uri="{BB962C8B-B14F-4D97-AF65-F5344CB8AC3E}">
        <p14:creationId xmlns:p14="http://schemas.microsoft.com/office/powerpoint/2010/main" val="17259544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pic>
        <p:nvPicPr>
          <p:cNvPr id="2" name="AU_PresDeck_Back_DARK_4-3-02-03.png"/>
          <p:cNvPicPr>
            <a:picLocks noChangeAspect="1"/>
          </p:cNvPicPr>
          <p:nvPr/>
        </p:nvPicPr>
        <p:blipFill>
          <a:blip r:embed="rId4">
            <a:extLst/>
          </a:blip>
          <a:stretch>
            <a:fillRect/>
          </a:stretch>
        </p:blipFill>
        <p:spPr>
          <a:xfrm>
            <a:off x="0" y="0"/>
            <a:ext cx="12192000" cy="6858000"/>
          </a:xfrm>
          <a:prstGeom prst="rect">
            <a:avLst/>
          </a:prstGeom>
          <a:ln w="12700">
            <a:miter lim="400000"/>
          </a:ln>
        </p:spPr>
      </p:pic>
      <p:sp>
        <p:nvSpPr>
          <p:cNvPr id="3" name="Shape 3"/>
          <p:cNvSpPr>
            <a:spLocks noGrp="1"/>
          </p:cNvSpPr>
          <p:nvPr>
            <p:ph type="title"/>
          </p:nvPr>
        </p:nvSpPr>
        <p:spPr>
          <a:xfrm>
            <a:off x="1489046" y="2580598"/>
            <a:ext cx="3500123" cy="831733"/>
          </a:xfrm>
          <a:prstGeom prst="rect">
            <a:avLst/>
          </a:prstGeom>
          <a:ln w="3175">
            <a:miter lim="400000"/>
          </a:ln>
          <a:extLst>
            <a:ext uri="{C572A759-6A51-4108-AA02-DFA0A04FC94B}">
              <ma14:wrappingTextBoxFlag xmlns:ma14="http://schemas.microsoft.com/office/mac/drawingml/2011/main" xmlns="" val="1"/>
            </a:ext>
          </a:extLst>
        </p:spPr>
        <p:txBody>
          <a:bodyPr lIns="36575" tIns="36575" rIns="36575" bIns="36575" anchor="ctr">
            <a:normAutofit/>
          </a:bodyPr>
          <a:lstStyle/>
          <a:p>
            <a:r>
              <a:t>Title Text</a:t>
            </a:r>
          </a:p>
        </p:txBody>
      </p:sp>
      <p:sp>
        <p:nvSpPr>
          <p:cNvPr id="4" name="Shape 4"/>
          <p:cNvSpPr>
            <a:spLocks noGrp="1"/>
          </p:cNvSpPr>
          <p:nvPr>
            <p:ph type="body" idx="1"/>
          </p:nvPr>
        </p:nvSpPr>
        <p:spPr>
          <a:xfrm>
            <a:off x="5474489" y="616938"/>
            <a:ext cx="5238020" cy="4759054"/>
          </a:xfrm>
          <a:prstGeom prst="rect">
            <a:avLst/>
          </a:prstGeom>
          <a:ln w="3175">
            <a:miter lim="400000"/>
          </a:ln>
          <a:extLst>
            <a:ext uri="{C572A759-6A51-4108-AA02-DFA0A04FC94B}">
              <ma14:wrappingTextBoxFlag xmlns:ma14="http://schemas.microsoft.com/office/mac/drawingml/2011/main" xmlns="" val="1"/>
            </a:ext>
          </a:extLst>
        </p:spPr>
        <p:txBody>
          <a:bodyPr lIns="36575" tIns="36575" rIns="36575" bIns="36575" anchor="ctr">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8954348" y="5065669"/>
            <a:ext cx="227753" cy="225316"/>
          </a:xfrm>
          <a:prstGeom prst="rect">
            <a:avLst/>
          </a:prstGeom>
          <a:ln w="3175">
            <a:miter lim="400000"/>
          </a:ln>
        </p:spPr>
        <p:txBody>
          <a:bodyPr wrap="none" lIns="36575" tIns="36575" rIns="36575" bIns="36575" anchor="ctr">
            <a:spAutoFit/>
          </a:bodyPr>
          <a:lstStyle>
            <a:lvl1pPr algn="r">
              <a:defRPr sz="984">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945194495"/>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spd="med"/>
  <p:txStyles>
    <p:titleStyle>
      <a:lvl1pPr marL="0" marR="0" indent="0" algn="l" defTabSz="914367" latinLnBrk="0">
        <a:lnSpc>
          <a:spcPct val="100000"/>
        </a:lnSpc>
        <a:spcBef>
          <a:spcPts val="0"/>
        </a:spcBef>
        <a:spcAft>
          <a:spcPts val="0"/>
        </a:spcAft>
        <a:buClrTx/>
        <a:buSzTx/>
        <a:buFontTx/>
        <a:buNone/>
        <a:tabLst/>
        <a:defRPr sz="4219" b="0" i="0" u="none" strike="noStrike" cap="none" spc="0" baseline="0">
          <a:ln>
            <a:noFill/>
          </a:ln>
          <a:solidFill>
            <a:srgbClr val="FFFFFF"/>
          </a:solidFill>
          <a:uFillTx/>
          <a:latin typeface="Times New Roman"/>
          <a:ea typeface="Times New Roman"/>
          <a:cs typeface="Times New Roman"/>
          <a:sym typeface="Times New Roman"/>
        </a:defRPr>
      </a:lvl1pPr>
      <a:lvl2pPr marL="0" marR="0" indent="0" algn="l" defTabSz="914367" latinLnBrk="0">
        <a:lnSpc>
          <a:spcPct val="100000"/>
        </a:lnSpc>
        <a:spcBef>
          <a:spcPts val="0"/>
        </a:spcBef>
        <a:spcAft>
          <a:spcPts val="0"/>
        </a:spcAft>
        <a:buClrTx/>
        <a:buSzTx/>
        <a:buFontTx/>
        <a:buNone/>
        <a:tabLst/>
        <a:defRPr sz="4219" b="0" i="0" u="none" strike="noStrike" cap="none" spc="0" baseline="0">
          <a:ln>
            <a:noFill/>
          </a:ln>
          <a:solidFill>
            <a:srgbClr val="FFFFFF"/>
          </a:solidFill>
          <a:uFillTx/>
          <a:latin typeface="Times New Roman"/>
          <a:ea typeface="Times New Roman"/>
          <a:cs typeface="Times New Roman"/>
          <a:sym typeface="Times New Roman"/>
        </a:defRPr>
      </a:lvl2pPr>
      <a:lvl3pPr marL="0" marR="0" indent="0" algn="l" defTabSz="914367" latinLnBrk="0">
        <a:lnSpc>
          <a:spcPct val="100000"/>
        </a:lnSpc>
        <a:spcBef>
          <a:spcPts val="0"/>
        </a:spcBef>
        <a:spcAft>
          <a:spcPts val="0"/>
        </a:spcAft>
        <a:buClrTx/>
        <a:buSzTx/>
        <a:buFontTx/>
        <a:buNone/>
        <a:tabLst/>
        <a:defRPr sz="4219" b="0" i="0" u="none" strike="noStrike" cap="none" spc="0" baseline="0">
          <a:ln>
            <a:noFill/>
          </a:ln>
          <a:solidFill>
            <a:srgbClr val="FFFFFF"/>
          </a:solidFill>
          <a:uFillTx/>
          <a:latin typeface="Times New Roman"/>
          <a:ea typeface="Times New Roman"/>
          <a:cs typeface="Times New Roman"/>
          <a:sym typeface="Times New Roman"/>
        </a:defRPr>
      </a:lvl3pPr>
      <a:lvl4pPr marL="0" marR="0" indent="0" algn="l" defTabSz="914367" latinLnBrk="0">
        <a:lnSpc>
          <a:spcPct val="100000"/>
        </a:lnSpc>
        <a:spcBef>
          <a:spcPts val="0"/>
        </a:spcBef>
        <a:spcAft>
          <a:spcPts val="0"/>
        </a:spcAft>
        <a:buClrTx/>
        <a:buSzTx/>
        <a:buFontTx/>
        <a:buNone/>
        <a:tabLst/>
        <a:defRPr sz="4219" b="0" i="0" u="none" strike="noStrike" cap="none" spc="0" baseline="0">
          <a:ln>
            <a:noFill/>
          </a:ln>
          <a:solidFill>
            <a:srgbClr val="FFFFFF"/>
          </a:solidFill>
          <a:uFillTx/>
          <a:latin typeface="Times New Roman"/>
          <a:ea typeface="Times New Roman"/>
          <a:cs typeface="Times New Roman"/>
          <a:sym typeface="Times New Roman"/>
        </a:defRPr>
      </a:lvl4pPr>
      <a:lvl5pPr marL="0" marR="0" indent="0" algn="l" defTabSz="914367" latinLnBrk="0">
        <a:lnSpc>
          <a:spcPct val="100000"/>
        </a:lnSpc>
        <a:spcBef>
          <a:spcPts val="0"/>
        </a:spcBef>
        <a:spcAft>
          <a:spcPts val="0"/>
        </a:spcAft>
        <a:buClrTx/>
        <a:buSzTx/>
        <a:buFontTx/>
        <a:buNone/>
        <a:tabLst/>
        <a:defRPr sz="4219" b="0" i="0" u="none" strike="noStrike" cap="none" spc="0" baseline="0">
          <a:ln>
            <a:noFill/>
          </a:ln>
          <a:solidFill>
            <a:srgbClr val="FFFFFF"/>
          </a:solidFill>
          <a:uFillTx/>
          <a:latin typeface="Times New Roman"/>
          <a:ea typeface="Times New Roman"/>
          <a:cs typeface="Times New Roman"/>
          <a:sym typeface="Times New Roman"/>
        </a:defRPr>
      </a:lvl5pPr>
      <a:lvl6pPr marL="0" marR="0" indent="0" algn="l" defTabSz="914367" latinLnBrk="0">
        <a:lnSpc>
          <a:spcPct val="100000"/>
        </a:lnSpc>
        <a:spcBef>
          <a:spcPts val="0"/>
        </a:spcBef>
        <a:spcAft>
          <a:spcPts val="0"/>
        </a:spcAft>
        <a:buClrTx/>
        <a:buSzTx/>
        <a:buFontTx/>
        <a:buNone/>
        <a:tabLst/>
        <a:defRPr sz="4219" b="0" i="0" u="none" strike="noStrike" cap="none" spc="0" baseline="0">
          <a:ln>
            <a:noFill/>
          </a:ln>
          <a:solidFill>
            <a:srgbClr val="FFFFFF"/>
          </a:solidFill>
          <a:uFillTx/>
          <a:latin typeface="Times New Roman"/>
          <a:ea typeface="Times New Roman"/>
          <a:cs typeface="Times New Roman"/>
          <a:sym typeface="Times New Roman"/>
        </a:defRPr>
      </a:lvl6pPr>
      <a:lvl7pPr marL="0" marR="0" indent="0" algn="l" defTabSz="914367" latinLnBrk="0">
        <a:lnSpc>
          <a:spcPct val="100000"/>
        </a:lnSpc>
        <a:spcBef>
          <a:spcPts val="0"/>
        </a:spcBef>
        <a:spcAft>
          <a:spcPts val="0"/>
        </a:spcAft>
        <a:buClrTx/>
        <a:buSzTx/>
        <a:buFontTx/>
        <a:buNone/>
        <a:tabLst/>
        <a:defRPr sz="4219" b="0" i="0" u="none" strike="noStrike" cap="none" spc="0" baseline="0">
          <a:ln>
            <a:noFill/>
          </a:ln>
          <a:solidFill>
            <a:srgbClr val="FFFFFF"/>
          </a:solidFill>
          <a:uFillTx/>
          <a:latin typeface="Times New Roman"/>
          <a:ea typeface="Times New Roman"/>
          <a:cs typeface="Times New Roman"/>
          <a:sym typeface="Times New Roman"/>
        </a:defRPr>
      </a:lvl7pPr>
      <a:lvl8pPr marL="0" marR="0" indent="0" algn="l" defTabSz="914367" latinLnBrk="0">
        <a:lnSpc>
          <a:spcPct val="100000"/>
        </a:lnSpc>
        <a:spcBef>
          <a:spcPts val="0"/>
        </a:spcBef>
        <a:spcAft>
          <a:spcPts val="0"/>
        </a:spcAft>
        <a:buClrTx/>
        <a:buSzTx/>
        <a:buFontTx/>
        <a:buNone/>
        <a:tabLst/>
        <a:defRPr sz="4219" b="0" i="0" u="none" strike="noStrike" cap="none" spc="0" baseline="0">
          <a:ln>
            <a:noFill/>
          </a:ln>
          <a:solidFill>
            <a:srgbClr val="FFFFFF"/>
          </a:solidFill>
          <a:uFillTx/>
          <a:latin typeface="Times New Roman"/>
          <a:ea typeface="Times New Roman"/>
          <a:cs typeface="Times New Roman"/>
          <a:sym typeface="Times New Roman"/>
        </a:defRPr>
      </a:lvl8pPr>
      <a:lvl9pPr marL="0" marR="0" indent="0" algn="l" defTabSz="914367" latinLnBrk="0">
        <a:lnSpc>
          <a:spcPct val="100000"/>
        </a:lnSpc>
        <a:spcBef>
          <a:spcPts val="0"/>
        </a:spcBef>
        <a:spcAft>
          <a:spcPts val="0"/>
        </a:spcAft>
        <a:buClrTx/>
        <a:buSzTx/>
        <a:buFontTx/>
        <a:buNone/>
        <a:tabLst/>
        <a:defRPr sz="4219" b="0" i="0" u="none" strike="noStrike" cap="none" spc="0" baseline="0">
          <a:ln>
            <a:noFill/>
          </a:ln>
          <a:solidFill>
            <a:srgbClr val="FFFFFF"/>
          </a:solidFill>
          <a:uFillTx/>
          <a:latin typeface="Times New Roman"/>
          <a:ea typeface="Times New Roman"/>
          <a:cs typeface="Times New Roman"/>
          <a:sym typeface="Times New Roman"/>
        </a:defRPr>
      </a:lvl9pPr>
    </p:titleStyle>
    <p:bodyStyle>
      <a:lvl1pPr marL="0" marR="0" indent="0" algn="l" defTabSz="914367" rtl="0" latinLnBrk="0">
        <a:lnSpc>
          <a:spcPct val="120000"/>
        </a:lnSpc>
        <a:spcBef>
          <a:spcPts val="422"/>
        </a:spcBef>
        <a:spcAft>
          <a:spcPts val="0"/>
        </a:spcAft>
        <a:buClrTx/>
        <a:buSzTx/>
        <a:buFontTx/>
        <a:buNone/>
        <a:tabLst/>
        <a:defRPr sz="1477" b="0" i="0" u="none" strike="noStrike" cap="none" spc="0" baseline="0">
          <a:ln>
            <a:noFill/>
          </a:ln>
          <a:solidFill>
            <a:srgbClr val="FFFFFF"/>
          </a:solidFill>
          <a:uFillTx/>
          <a:latin typeface="Arial"/>
          <a:ea typeface="Arial"/>
          <a:cs typeface="Arial"/>
          <a:sym typeface="Arial"/>
        </a:defRPr>
      </a:lvl1pPr>
      <a:lvl2pPr marL="0" marR="0" indent="321457" algn="l" defTabSz="914367" rtl="0" latinLnBrk="0">
        <a:lnSpc>
          <a:spcPct val="120000"/>
        </a:lnSpc>
        <a:spcBef>
          <a:spcPts val="422"/>
        </a:spcBef>
        <a:spcAft>
          <a:spcPts val="0"/>
        </a:spcAft>
        <a:buClrTx/>
        <a:buSzTx/>
        <a:buFontTx/>
        <a:buNone/>
        <a:tabLst/>
        <a:defRPr sz="1477" b="0" i="0" u="none" strike="noStrike" cap="none" spc="0" baseline="0">
          <a:ln>
            <a:noFill/>
          </a:ln>
          <a:solidFill>
            <a:srgbClr val="FFFFFF"/>
          </a:solidFill>
          <a:uFillTx/>
          <a:latin typeface="Arial"/>
          <a:ea typeface="Arial"/>
          <a:cs typeface="Arial"/>
          <a:sym typeface="Arial"/>
        </a:defRPr>
      </a:lvl2pPr>
      <a:lvl3pPr marL="0" marR="0" indent="642915" algn="l" defTabSz="914367" rtl="0" latinLnBrk="0">
        <a:lnSpc>
          <a:spcPct val="120000"/>
        </a:lnSpc>
        <a:spcBef>
          <a:spcPts val="422"/>
        </a:spcBef>
        <a:spcAft>
          <a:spcPts val="0"/>
        </a:spcAft>
        <a:buClrTx/>
        <a:buSzTx/>
        <a:buFontTx/>
        <a:buNone/>
        <a:tabLst/>
        <a:defRPr sz="1477" b="0" i="0" u="none" strike="noStrike" cap="none" spc="0" baseline="0">
          <a:ln>
            <a:noFill/>
          </a:ln>
          <a:solidFill>
            <a:srgbClr val="FFFFFF"/>
          </a:solidFill>
          <a:uFillTx/>
          <a:latin typeface="Arial"/>
          <a:ea typeface="Arial"/>
          <a:cs typeface="Arial"/>
          <a:sym typeface="Arial"/>
        </a:defRPr>
      </a:lvl3pPr>
      <a:lvl4pPr marL="0" marR="0" indent="964372" algn="l" defTabSz="914367" rtl="0" latinLnBrk="0">
        <a:lnSpc>
          <a:spcPct val="120000"/>
        </a:lnSpc>
        <a:spcBef>
          <a:spcPts val="422"/>
        </a:spcBef>
        <a:spcAft>
          <a:spcPts val="0"/>
        </a:spcAft>
        <a:buClrTx/>
        <a:buSzTx/>
        <a:buFontTx/>
        <a:buNone/>
        <a:tabLst/>
        <a:defRPr sz="1477" b="0" i="0" u="none" strike="noStrike" cap="none" spc="0" baseline="0">
          <a:ln>
            <a:noFill/>
          </a:ln>
          <a:solidFill>
            <a:srgbClr val="FFFFFF"/>
          </a:solidFill>
          <a:uFillTx/>
          <a:latin typeface="Arial"/>
          <a:ea typeface="Arial"/>
          <a:cs typeface="Arial"/>
          <a:sym typeface="Arial"/>
        </a:defRPr>
      </a:lvl4pPr>
      <a:lvl5pPr marL="0" marR="0" indent="1285829" algn="l" defTabSz="914367" rtl="0" latinLnBrk="0">
        <a:lnSpc>
          <a:spcPct val="120000"/>
        </a:lnSpc>
        <a:spcBef>
          <a:spcPts val="422"/>
        </a:spcBef>
        <a:spcAft>
          <a:spcPts val="0"/>
        </a:spcAft>
        <a:buClrTx/>
        <a:buSzTx/>
        <a:buFontTx/>
        <a:buNone/>
        <a:tabLst/>
        <a:defRPr sz="1477" b="0" i="0" u="none" strike="noStrike" cap="none" spc="0" baseline="0">
          <a:ln>
            <a:noFill/>
          </a:ln>
          <a:solidFill>
            <a:srgbClr val="FFFFFF"/>
          </a:solidFill>
          <a:uFillTx/>
          <a:latin typeface="Arial"/>
          <a:ea typeface="Arial"/>
          <a:cs typeface="Arial"/>
          <a:sym typeface="Arial"/>
        </a:defRPr>
      </a:lvl5pPr>
      <a:lvl6pPr marL="0" marR="0" indent="1607287" algn="l" defTabSz="914367" rtl="0" latinLnBrk="0">
        <a:lnSpc>
          <a:spcPct val="120000"/>
        </a:lnSpc>
        <a:spcBef>
          <a:spcPts val="422"/>
        </a:spcBef>
        <a:spcAft>
          <a:spcPts val="0"/>
        </a:spcAft>
        <a:buClrTx/>
        <a:buSzTx/>
        <a:buFontTx/>
        <a:buNone/>
        <a:tabLst/>
        <a:defRPr sz="1477" b="0" i="0" u="none" strike="noStrike" cap="none" spc="0" baseline="0">
          <a:ln>
            <a:noFill/>
          </a:ln>
          <a:solidFill>
            <a:srgbClr val="FFFFFF"/>
          </a:solidFill>
          <a:uFillTx/>
          <a:latin typeface="Arial"/>
          <a:ea typeface="Arial"/>
          <a:cs typeface="Arial"/>
          <a:sym typeface="Arial"/>
        </a:defRPr>
      </a:lvl6pPr>
      <a:lvl7pPr marL="0" marR="0" indent="1928744" algn="l" defTabSz="914367" rtl="0" latinLnBrk="0">
        <a:lnSpc>
          <a:spcPct val="120000"/>
        </a:lnSpc>
        <a:spcBef>
          <a:spcPts val="422"/>
        </a:spcBef>
        <a:spcAft>
          <a:spcPts val="0"/>
        </a:spcAft>
        <a:buClrTx/>
        <a:buSzTx/>
        <a:buFontTx/>
        <a:buNone/>
        <a:tabLst/>
        <a:defRPr sz="1477" b="0" i="0" u="none" strike="noStrike" cap="none" spc="0" baseline="0">
          <a:ln>
            <a:noFill/>
          </a:ln>
          <a:solidFill>
            <a:srgbClr val="FFFFFF"/>
          </a:solidFill>
          <a:uFillTx/>
          <a:latin typeface="Arial"/>
          <a:ea typeface="Arial"/>
          <a:cs typeface="Arial"/>
          <a:sym typeface="Arial"/>
        </a:defRPr>
      </a:lvl7pPr>
      <a:lvl8pPr marL="0" marR="0" indent="2250201" algn="l" defTabSz="914367" rtl="0" latinLnBrk="0">
        <a:lnSpc>
          <a:spcPct val="120000"/>
        </a:lnSpc>
        <a:spcBef>
          <a:spcPts val="422"/>
        </a:spcBef>
        <a:spcAft>
          <a:spcPts val="0"/>
        </a:spcAft>
        <a:buClrTx/>
        <a:buSzTx/>
        <a:buFontTx/>
        <a:buNone/>
        <a:tabLst/>
        <a:defRPr sz="1477" b="0" i="0" u="none" strike="noStrike" cap="none" spc="0" baseline="0">
          <a:ln>
            <a:noFill/>
          </a:ln>
          <a:solidFill>
            <a:srgbClr val="FFFFFF"/>
          </a:solidFill>
          <a:uFillTx/>
          <a:latin typeface="Arial"/>
          <a:ea typeface="Arial"/>
          <a:cs typeface="Arial"/>
          <a:sym typeface="Arial"/>
        </a:defRPr>
      </a:lvl8pPr>
      <a:lvl9pPr marL="0" marR="0" indent="2571659" algn="l" defTabSz="914367" rtl="0" latinLnBrk="0">
        <a:lnSpc>
          <a:spcPct val="120000"/>
        </a:lnSpc>
        <a:spcBef>
          <a:spcPts val="422"/>
        </a:spcBef>
        <a:spcAft>
          <a:spcPts val="0"/>
        </a:spcAft>
        <a:buClrTx/>
        <a:buSzTx/>
        <a:buFontTx/>
        <a:buNone/>
        <a:tabLst/>
        <a:defRPr sz="1477" b="0" i="0" u="none" strike="noStrike" cap="none" spc="0" baseline="0">
          <a:ln>
            <a:noFill/>
          </a:ln>
          <a:solidFill>
            <a:srgbClr val="FFFFFF"/>
          </a:solidFill>
          <a:uFillTx/>
          <a:latin typeface="Arial"/>
          <a:ea typeface="Arial"/>
          <a:cs typeface="Arial"/>
          <a:sym typeface="Arial"/>
        </a:defRPr>
      </a:lvl9pPr>
    </p:bodyStyle>
    <p:otherStyle>
      <a:lvl1pPr marL="0" marR="0" indent="0" algn="r" defTabSz="914367" rtl="0" latinLnBrk="0">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Calibri"/>
        </a:defRPr>
      </a:lvl1pPr>
      <a:lvl2pPr marL="0" marR="0" indent="321457" algn="r" defTabSz="914367" rtl="0" latinLnBrk="0">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Calibri"/>
        </a:defRPr>
      </a:lvl2pPr>
      <a:lvl3pPr marL="0" marR="0" indent="642915" algn="r" defTabSz="914367" rtl="0" latinLnBrk="0">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Calibri"/>
        </a:defRPr>
      </a:lvl3pPr>
      <a:lvl4pPr marL="0" marR="0" indent="964372" algn="r" defTabSz="914367" rtl="0" latinLnBrk="0">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Calibri"/>
        </a:defRPr>
      </a:lvl4pPr>
      <a:lvl5pPr marL="0" marR="0" indent="1285829" algn="r" defTabSz="914367" rtl="0" latinLnBrk="0">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Calibri"/>
        </a:defRPr>
      </a:lvl5pPr>
      <a:lvl6pPr marL="0" marR="0" indent="1607287" algn="r" defTabSz="914367" rtl="0" latinLnBrk="0">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Calibri"/>
        </a:defRPr>
      </a:lvl6pPr>
      <a:lvl7pPr marL="0" marR="0" indent="1928744" algn="r" defTabSz="914367" rtl="0" latinLnBrk="0">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Calibri"/>
        </a:defRPr>
      </a:lvl7pPr>
      <a:lvl8pPr marL="0" marR="0" indent="2250201" algn="r" defTabSz="914367" rtl="0" latinLnBrk="0">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Calibri"/>
        </a:defRPr>
      </a:lvl8pPr>
      <a:lvl9pPr marL="0" marR="0" indent="2571659" algn="r" defTabSz="914367" rtl="0" latinLnBrk="0">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bond@august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augusta.edu/cw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Autofit/>
          </a:bodyPr>
          <a:lstStyle/>
          <a:p>
            <a:r>
              <a:rPr lang="en-US" sz="5400" dirty="0" smtClean="0">
                <a:solidFill>
                  <a:srgbClr val="092F57"/>
                </a:solidFill>
              </a:rPr>
              <a:t>Fostering a Research Culture in the Writin</a:t>
            </a:r>
            <a:r>
              <a:rPr lang="en-US" sz="5400" dirty="0" smtClean="0">
                <a:solidFill>
                  <a:srgbClr val="092F57"/>
                </a:solidFill>
              </a:rPr>
              <a:t>g Center</a:t>
            </a:r>
            <a:endParaRPr lang="en-US" sz="5400" dirty="0">
              <a:solidFill>
                <a:srgbClr val="092F57"/>
              </a:solidFill>
            </a:endParaRPr>
          </a:p>
        </p:txBody>
      </p:sp>
      <p:sp>
        <p:nvSpPr>
          <p:cNvPr id="3" name="Subtitle 2"/>
          <p:cNvSpPr>
            <a:spLocks noGrp="1"/>
          </p:cNvSpPr>
          <p:nvPr>
            <p:ph type="body" sz="quarter" idx="1"/>
          </p:nvPr>
        </p:nvSpPr>
        <p:spPr>
          <a:xfrm>
            <a:off x="1482342" y="4346658"/>
            <a:ext cx="5615144" cy="1217634"/>
          </a:xfrm>
        </p:spPr>
        <p:txBody>
          <a:bodyPr>
            <a:normAutofit fontScale="92500"/>
          </a:bodyPr>
          <a:lstStyle/>
          <a:p>
            <a:pPr algn="l"/>
            <a:r>
              <a:rPr lang="en-US" sz="1600" b="1" dirty="0">
                <a:solidFill>
                  <a:schemeClr val="bg1"/>
                </a:solidFill>
              </a:rPr>
              <a:t>Presented by Dr. </a:t>
            </a:r>
            <a:r>
              <a:rPr lang="en-US" sz="1600" b="1" dirty="0" smtClean="0">
                <a:solidFill>
                  <a:schemeClr val="bg1"/>
                </a:solidFill>
              </a:rPr>
              <a:t>Candis Bond</a:t>
            </a:r>
          </a:p>
          <a:p>
            <a:pPr algn="l"/>
            <a:r>
              <a:rPr lang="en-US" sz="1600" b="1" dirty="0" smtClean="0">
                <a:solidFill>
                  <a:schemeClr val="bg1"/>
                </a:solidFill>
              </a:rPr>
              <a:t>Director, Augusta University Center for Writing Excellence</a:t>
            </a:r>
            <a:endParaRPr lang="en-US" sz="1600" b="1" dirty="0">
              <a:solidFill>
                <a:schemeClr val="bg1"/>
              </a:solidFill>
            </a:endParaRPr>
          </a:p>
          <a:p>
            <a:pPr algn="l"/>
            <a:r>
              <a:rPr lang="en-US" sz="1600" dirty="0" smtClean="0">
                <a:solidFill>
                  <a:schemeClr val="bg1"/>
                </a:solidFill>
                <a:hlinkClick r:id="rId3"/>
              </a:rPr>
              <a:t>cbond@augusta.edu</a:t>
            </a:r>
            <a:endParaRPr lang="en-US" sz="1600" dirty="0" smtClean="0">
              <a:solidFill>
                <a:schemeClr val="bg1"/>
              </a:solidFill>
            </a:endParaRPr>
          </a:p>
          <a:p>
            <a:pPr algn="l"/>
            <a:r>
              <a:rPr lang="en-US" sz="1600" dirty="0" smtClean="0">
                <a:solidFill>
                  <a:schemeClr val="bg1"/>
                </a:solidFill>
                <a:hlinkClick r:id="rId4"/>
              </a:rPr>
              <a:t>ww</a:t>
            </a:r>
            <a:r>
              <a:rPr lang="en-US" sz="1600" dirty="0" smtClean="0">
                <a:solidFill>
                  <a:schemeClr val="bg1"/>
                </a:solidFill>
                <a:hlinkClick r:id="rId4"/>
              </a:rPr>
              <a:t>w.augusta.edu/cwe</a:t>
            </a:r>
            <a:endParaRPr lang="en-US" sz="1600" dirty="0" smtClean="0">
              <a:solidFill>
                <a:schemeClr val="bg1"/>
              </a:solidFill>
            </a:endParaRPr>
          </a:p>
          <a:p>
            <a:pPr algn="l"/>
            <a:endParaRPr lang="en-US" sz="1600" dirty="0">
              <a:solidFill>
                <a:schemeClr val="bg1"/>
              </a:solidFill>
            </a:endParaRPr>
          </a:p>
        </p:txBody>
      </p:sp>
    </p:spTree>
    <p:extLst>
      <p:ext uri="{BB962C8B-B14F-4D97-AF65-F5344CB8AC3E}">
        <p14:creationId xmlns:p14="http://schemas.microsoft.com/office/powerpoint/2010/main" val="105621175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Text Placeholder 2"/>
          <p:cNvSpPr>
            <a:spLocks noGrp="1"/>
          </p:cNvSpPr>
          <p:nvPr>
            <p:ph type="body" sz="half" idx="1"/>
          </p:nvPr>
        </p:nvSpPr>
        <p:spPr>
          <a:xfrm>
            <a:off x="1009697" y="1926954"/>
            <a:ext cx="4448712" cy="3300327"/>
          </a:xfrm>
        </p:spPr>
        <p:txBody>
          <a:bodyPr/>
          <a:lstStyle/>
          <a:p>
            <a:r>
              <a:rPr lang="en-US" dirty="0" smtClean="0"/>
              <a:t>Who are we? An introduction to the AU CWE</a:t>
            </a:r>
          </a:p>
          <a:p>
            <a:r>
              <a:rPr lang="en-US" dirty="0" smtClean="0"/>
              <a:t>Finding your “why?”</a:t>
            </a:r>
          </a:p>
          <a:p>
            <a:r>
              <a:rPr lang="en-US" dirty="0" smtClean="0"/>
              <a:t>Aligning with your institution’s mission and goals</a:t>
            </a:r>
          </a:p>
          <a:p>
            <a:r>
              <a:rPr lang="en-US" dirty="0" smtClean="0"/>
              <a:t>Creating a culture and providing opportunities</a:t>
            </a:r>
            <a:endParaRPr lang="en-US" dirty="0"/>
          </a:p>
          <a:p>
            <a:r>
              <a:rPr lang="en-US" dirty="0" smtClean="0"/>
              <a:t>Maximizing visibility </a:t>
            </a:r>
            <a:endParaRPr lang="en-US" dirty="0"/>
          </a:p>
        </p:txBody>
      </p:sp>
      <p:pic>
        <p:nvPicPr>
          <p:cNvPr id="4" name="Picture 3" descr="Two Augusta University Center for Writing Excellence staff table at an orientation event. The table has swag items laid out for students and the staff stand behind the table, smiling. The university's mascot, a Jaguar, poses in front of the table with the students." title="Augusta University CWE Table Outreac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737118"/>
            <a:ext cx="5134795" cy="5085184"/>
          </a:xfrm>
          <a:prstGeom prst="rect">
            <a:avLst/>
          </a:prstGeom>
        </p:spPr>
      </p:pic>
    </p:spTree>
    <p:extLst>
      <p:ext uri="{BB962C8B-B14F-4D97-AF65-F5344CB8AC3E}">
        <p14:creationId xmlns:p14="http://schemas.microsoft.com/office/powerpoint/2010/main" val="296546849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we?</a:t>
            </a:r>
          </a:p>
        </p:txBody>
      </p:sp>
      <p:sp>
        <p:nvSpPr>
          <p:cNvPr id="3" name="Content Placeholder 2"/>
          <p:cNvSpPr>
            <a:spLocks noGrp="1"/>
          </p:cNvSpPr>
          <p:nvPr>
            <p:ph type="body" sz="half" idx="1"/>
          </p:nvPr>
        </p:nvSpPr>
        <p:spPr>
          <a:xfrm>
            <a:off x="1448236" y="2066913"/>
            <a:ext cx="5991656" cy="3300327"/>
          </a:xfrm>
        </p:spPr>
        <p:txBody>
          <a:bodyPr>
            <a:normAutofit/>
          </a:bodyPr>
          <a:lstStyle/>
          <a:p>
            <a:r>
              <a:rPr lang="en-US" sz="2800" dirty="0" smtClean="0"/>
              <a:t>Mid-sized, comprehensive research university (~10,000 students)</a:t>
            </a:r>
          </a:p>
          <a:p>
            <a:r>
              <a:rPr lang="en-US" sz="2800" dirty="0" smtClean="0"/>
              <a:t>“Georgia’s Health Sciences University”</a:t>
            </a:r>
          </a:p>
          <a:p>
            <a:r>
              <a:rPr lang="en-US" sz="2800" dirty="0"/>
              <a:t>Undergraduate, graduate, and professional staff (~20)</a:t>
            </a:r>
          </a:p>
          <a:p>
            <a:pPr marL="0" indent="0">
              <a:buNone/>
            </a:pPr>
            <a:endParaRPr lang="en-US" sz="2800" dirty="0"/>
          </a:p>
        </p:txBody>
      </p:sp>
      <p:pic>
        <p:nvPicPr>
          <p:cNvPr id="3076" name="Picture 4" descr="The image features six photos in a collage format. Each photo shows a writing consultant working with a writer in the AU CWE space. The photos show collaborative consultations, with writers and consultants working together over laptops, whiteboards, and print papers. " title="collage of AU CWE staff tutor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02" t="17211" r="4554" b="7254"/>
          <a:stretch/>
        </p:blipFill>
        <p:spPr bwMode="auto">
          <a:xfrm>
            <a:off x="7710854" y="1557466"/>
            <a:ext cx="3974123" cy="4167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26843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whys: My first-generation experience</a:t>
            </a:r>
            <a:endParaRPr lang="en-US" dirty="0"/>
          </a:p>
        </p:txBody>
      </p:sp>
      <p:sp>
        <p:nvSpPr>
          <p:cNvPr id="3" name="Text Placeholder 2"/>
          <p:cNvSpPr>
            <a:spLocks noGrp="1"/>
          </p:cNvSpPr>
          <p:nvPr>
            <p:ph type="body" sz="half" idx="1"/>
          </p:nvPr>
        </p:nvSpPr>
        <p:spPr>
          <a:xfrm>
            <a:off x="5141767" y="2008724"/>
            <a:ext cx="6152452" cy="3300327"/>
          </a:xfrm>
        </p:spPr>
        <p:txBody>
          <a:bodyPr>
            <a:normAutofit fontScale="92500" lnSpcReduction="10000"/>
          </a:bodyPr>
          <a:lstStyle/>
          <a:p>
            <a:pPr marL="0" indent="0">
              <a:buNone/>
            </a:pPr>
            <a:r>
              <a:rPr lang="en-US" dirty="0"/>
              <a:t>“Presenting at the SWCA conference was a very validating experience,” said Aaron Hayes. “As a working-class and first-gen student, having the opportunity to meet with other like-minded students and directors to discuss the overlooked issues that students like myself face was incredibly profound. As a first-time presenter, I was inspired by the conversation and hope to further my activism for first-gen and working-class students</a:t>
            </a:r>
            <a:r>
              <a:rPr lang="en-US" dirty="0" smtClean="0"/>
              <a:t>.”—</a:t>
            </a:r>
            <a:r>
              <a:rPr lang="en-US" sz="1700" dirty="0" smtClean="0"/>
              <a:t>Quotation from an article by Paige Fowler, published in Augusta University’s online newspaper, the </a:t>
            </a:r>
            <a:r>
              <a:rPr lang="en-US" sz="1700" i="1" dirty="0" err="1" smtClean="0"/>
              <a:t>JagWire</a:t>
            </a:r>
            <a:endParaRPr lang="en-US" sz="1700" dirty="0"/>
          </a:p>
        </p:txBody>
      </p:sp>
      <p:pic>
        <p:nvPicPr>
          <p:cNvPr id="4" name="Picture 3" descr="Close-up selfie of undergraduate writing consultant, Aaron Hayes, in front of his laptop. The laptop screen features the cover slide of his SWCA presentation, titled, &quot;Welcome In: Creating a Space for Working-Class Students in the Center.&quot;" title="Aaron Hayes Selfie"/>
          <p:cNvPicPr>
            <a:picLocks noChangeAspect="1"/>
          </p:cNvPicPr>
          <p:nvPr/>
        </p:nvPicPr>
        <p:blipFill>
          <a:blip r:embed="rId2"/>
          <a:stretch>
            <a:fillRect/>
          </a:stretch>
        </p:blipFill>
        <p:spPr>
          <a:xfrm>
            <a:off x="313680" y="2100175"/>
            <a:ext cx="4312699" cy="2879148"/>
          </a:xfrm>
          <a:prstGeom prst="rect">
            <a:avLst/>
          </a:prstGeom>
          <a:ln>
            <a:noFill/>
          </a:ln>
          <a:effectLst>
            <a:softEdge rad="112500"/>
          </a:effectLst>
        </p:spPr>
      </p:pic>
      <p:sp>
        <p:nvSpPr>
          <p:cNvPr id="5" name="TextBox 4"/>
          <p:cNvSpPr txBox="1"/>
          <p:nvPr/>
        </p:nvSpPr>
        <p:spPr>
          <a:xfrm>
            <a:off x="810018" y="4979323"/>
            <a:ext cx="3320022" cy="50475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575" tIns="36575" rIns="36575" bIns="36575"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mj-lt"/>
                <a:ea typeface="+mj-ea"/>
                <a:cs typeface="+mj-cs"/>
                <a:sym typeface="Calibri"/>
              </a:rPr>
              <a:t>Aaron Hayes posed for a</a:t>
            </a:r>
            <a:r>
              <a:rPr kumimoji="0" lang="en-US" sz="1400" b="0" i="0" u="none" strike="noStrike" cap="none" spc="0" normalizeH="0" dirty="0" smtClean="0">
                <a:ln>
                  <a:noFill/>
                </a:ln>
                <a:solidFill>
                  <a:srgbClr val="000000"/>
                </a:solidFill>
                <a:effectLst/>
                <a:uFillTx/>
                <a:latin typeface="+mj-lt"/>
                <a:ea typeface="+mj-ea"/>
                <a:cs typeface="+mj-cs"/>
                <a:sym typeface="Calibri"/>
              </a:rPr>
              <a:t> selfie before his virtual SWCA presentation</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
        <p:nvSpPr>
          <p:cNvPr id="6" name="TextBox 5"/>
          <p:cNvSpPr txBox="1"/>
          <p:nvPr/>
        </p:nvSpPr>
        <p:spPr>
          <a:xfrm>
            <a:off x="8304245" y="5410163"/>
            <a:ext cx="4049486" cy="58169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575" tIns="36575" rIns="36575" bIns="36575" numCol="1" spcCol="38100" rtlCol="0" anchor="t">
            <a:spAutoFit/>
          </a:bodyPr>
          <a:lstStyle/>
          <a:p>
            <a:pPr defTabSz="1300480" hangingPunct="0"/>
            <a:r>
              <a:rPr lang="en-US" sz="1100" dirty="0">
                <a:solidFill>
                  <a:srgbClr val="000000"/>
                </a:solidFill>
                <a:latin typeface="+mj-lt"/>
                <a:ea typeface="+mj-ea"/>
                <a:cs typeface="+mj-cs"/>
                <a:sym typeface="Calibri"/>
              </a:rPr>
              <a:t>https://jagwire.augusta.edu/center-for-writing-excellence-staff-reflect-on-their-work-and-research-after-success-at-regional-conference/</a:t>
            </a:r>
            <a:endParaRPr kumimoji="0" lang="en-US" sz="11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411011991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395" y="881575"/>
            <a:ext cx="10281496" cy="735189"/>
          </a:xfrm>
        </p:spPr>
        <p:txBody>
          <a:bodyPr>
            <a:normAutofit fontScale="90000"/>
          </a:bodyPr>
          <a:lstStyle/>
          <a:p>
            <a:r>
              <a:rPr lang="en-US" dirty="0" smtClean="0"/>
              <a:t>My whys: Linking theory and practice and becoming a respected site of expertise on campus</a:t>
            </a:r>
            <a:br>
              <a:rPr lang="en-US" dirty="0" smtClean="0"/>
            </a:br>
            <a:endParaRPr lang="en-US" dirty="0"/>
          </a:p>
        </p:txBody>
      </p:sp>
      <p:sp>
        <p:nvSpPr>
          <p:cNvPr id="3" name="Text Placeholder 2"/>
          <p:cNvSpPr>
            <a:spLocks noGrp="1"/>
          </p:cNvSpPr>
          <p:nvPr>
            <p:ph type="body" sz="half" idx="1"/>
          </p:nvPr>
        </p:nvSpPr>
        <p:spPr>
          <a:xfrm>
            <a:off x="442395" y="1975474"/>
            <a:ext cx="6099721" cy="3300327"/>
          </a:xfrm>
        </p:spPr>
        <p:txBody>
          <a:bodyPr/>
          <a:lstStyle/>
          <a:p>
            <a:pPr marL="0" indent="0">
              <a:buNone/>
            </a:pPr>
            <a:r>
              <a:rPr lang="en-US" dirty="0"/>
              <a:t>“Attending this conference has taught me that we, as writing consultants, have the authority to challenge the practices we utilize during consultations. Even though I’m an undergrad student, I feel that I have agency to question and improve pedagogy during my sessions</a:t>
            </a:r>
            <a:r>
              <a:rPr lang="en-US" dirty="0" smtClean="0"/>
              <a:t>,”—</a:t>
            </a:r>
            <a:r>
              <a:rPr lang="en-US" sz="1600" dirty="0" smtClean="0"/>
              <a:t>Undergraduate writing consultant Morgan Hillman, quoted in the </a:t>
            </a:r>
            <a:r>
              <a:rPr lang="en-US" sz="1600" i="1" dirty="0" err="1" smtClean="0"/>
              <a:t>Jagwire</a:t>
            </a:r>
            <a:endParaRPr lang="en-US" sz="1600" dirty="0"/>
          </a:p>
        </p:txBody>
      </p:sp>
      <p:pic>
        <p:nvPicPr>
          <p:cNvPr id="1026" name="Picture 2" descr="Undergrad writing consultant, Morgan Hayes, poses in front of a desktop computer monitor. She is smiling. The monitor screen features the cover slide of her SWCA presentation, titled &quot;Introversion vs. Extroversion: Who is Really Championed in the Writing Center?&quot;" title="Morgan Hillman Self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2943" y="1857700"/>
            <a:ext cx="4759099" cy="31771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82481" y="5131146"/>
            <a:ext cx="3320022" cy="28930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575" tIns="36575" rIns="36575" bIns="36575"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mj-lt"/>
                <a:ea typeface="+mj-ea"/>
                <a:cs typeface="+mj-cs"/>
                <a:sym typeface="Calibri"/>
              </a:rPr>
              <a:t>Morgan Hillman presented</a:t>
            </a:r>
            <a:r>
              <a:rPr kumimoji="0" lang="en-US" sz="1400" b="0" i="0" u="none" strike="noStrike" cap="none" spc="0" normalizeH="0" dirty="0" smtClean="0">
                <a:ln>
                  <a:noFill/>
                </a:ln>
                <a:solidFill>
                  <a:srgbClr val="000000"/>
                </a:solidFill>
                <a:effectLst/>
                <a:uFillTx/>
                <a:latin typeface="+mj-lt"/>
                <a:ea typeface="+mj-ea"/>
                <a:cs typeface="+mj-cs"/>
                <a:sym typeface="Calibri"/>
              </a:rPr>
              <a:t> virtually at SWCA</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
        <p:nvSpPr>
          <p:cNvPr id="6" name="TextBox 5"/>
          <p:cNvSpPr txBox="1"/>
          <p:nvPr/>
        </p:nvSpPr>
        <p:spPr>
          <a:xfrm>
            <a:off x="8142514" y="5420454"/>
            <a:ext cx="4049486" cy="58169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575" tIns="36575" rIns="36575" bIns="36575" numCol="1" spcCol="38100" rtlCol="0" anchor="t">
            <a:spAutoFit/>
          </a:bodyPr>
          <a:lstStyle/>
          <a:p>
            <a:pPr defTabSz="1300480" hangingPunct="0"/>
            <a:r>
              <a:rPr lang="en-US" sz="1100" dirty="0">
                <a:solidFill>
                  <a:srgbClr val="000000"/>
                </a:solidFill>
                <a:latin typeface="+mj-lt"/>
                <a:ea typeface="+mj-ea"/>
                <a:cs typeface="+mj-cs"/>
                <a:sym typeface="Calibri"/>
              </a:rPr>
              <a:t>https://jagwire.augusta.edu/center-for-writing-excellence-staff-reflect-on-their-work-and-research-after-success-at-regional-conference/</a:t>
            </a:r>
            <a:endParaRPr kumimoji="0" lang="en-US" sz="11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53011609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Aligning with university mission and goals</a:t>
            </a:r>
            <a:endParaRPr lang="en-US" dirty="0"/>
          </a:p>
        </p:txBody>
      </p:sp>
      <p:sp>
        <p:nvSpPr>
          <p:cNvPr id="3" name="Text Placeholder 2"/>
          <p:cNvSpPr>
            <a:spLocks noGrp="1"/>
          </p:cNvSpPr>
          <p:nvPr>
            <p:ph type="body" sz="half" idx="1"/>
          </p:nvPr>
        </p:nvSpPr>
        <p:spPr>
          <a:xfrm>
            <a:off x="1468109" y="3166871"/>
            <a:ext cx="3763845" cy="1374556"/>
          </a:xfrm>
        </p:spPr>
        <p:txBody>
          <a:bodyPr/>
          <a:lstStyle/>
          <a:p>
            <a:r>
              <a:rPr lang="en-US" dirty="0" smtClean="0"/>
              <a:t>R1-aspiring</a:t>
            </a:r>
          </a:p>
          <a:p>
            <a:r>
              <a:rPr lang="en-US" dirty="0" smtClean="0"/>
              <a:t>Top 60 NIH school by 2030</a:t>
            </a:r>
          </a:p>
          <a:p>
            <a:r>
              <a:rPr lang="en-US" dirty="0" smtClean="0"/>
              <a:t>16,000 students by 2030</a:t>
            </a:r>
          </a:p>
          <a:p>
            <a:endParaRPr lang="en-US" dirty="0"/>
          </a:p>
        </p:txBody>
      </p:sp>
      <p:pic>
        <p:nvPicPr>
          <p:cNvPr id="4" name="Picture 3" descr="The image features the Augusta University crest, which says Augusta University and the year 1828 around the perimeter of a circle. In the middle of the circle is a flaming torch against a backdrop of Oak leaves. To the left of the crest are the words &quot;Creating a Legacy Like No Other.&quot; This is the name of Augusta University's strategic plan. " title="Augusta University Crest"/>
          <p:cNvPicPr>
            <a:picLocks noChangeAspect="1"/>
          </p:cNvPicPr>
          <p:nvPr/>
        </p:nvPicPr>
        <p:blipFill rotWithShape="1">
          <a:blip r:embed="rId2"/>
          <a:srcRect l="4394" r="9534" b="1911"/>
          <a:stretch/>
        </p:blipFill>
        <p:spPr>
          <a:xfrm>
            <a:off x="5653372" y="2066913"/>
            <a:ext cx="5801566" cy="3574473"/>
          </a:xfrm>
          <a:prstGeom prst="rect">
            <a:avLst/>
          </a:prstGeom>
          <a:ln>
            <a:noFill/>
          </a:ln>
          <a:effectLst>
            <a:softEdge rad="112500"/>
          </a:effectLst>
        </p:spPr>
      </p:pic>
      <p:sp>
        <p:nvSpPr>
          <p:cNvPr id="5" name="TextBox 4"/>
          <p:cNvSpPr txBox="1"/>
          <p:nvPr/>
        </p:nvSpPr>
        <p:spPr>
          <a:xfrm>
            <a:off x="8070872" y="5641386"/>
            <a:ext cx="3384066" cy="24314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6575" tIns="36575" rIns="36575" bIns="36575" numCol="1" spcCol="38100" rtlCol="0" anchor="t">
            <a:spAutoFit/>
          </a:bodyPr>
          <a:lstStyle/>
          <a:p>
            <a:pPr defTabSz="1300480" hangingPunct="0"/>
            <a:r>
              <a:rPr lang="en-US" sz="1100" dirty="0">
                <a:solidFill>
                  <a:srgbClr val="000000"/>
                </a:solidFill>
                <a:latin typeface="+mj-lt"/>
                <a:ea typeface="+mj-ea"/>
                <a:cs typeface="+mj-cs"/>
                <a:sym typeface="Calibri"/>
              </a:rPr>
              <a:t>https://www.augusta.edu/about/planning/strategic-plan/</a:t>
            </a:r>
            <a:endParaRPr kumimoji="0" lang="en-US" sz="11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4088003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015" y="890906"/>
            <a:ext cx="9255782" cy="735189"/>
          </a:xfrm>
        </p:spPr>
        <p:txBody>
          <a:bodyPr/>
          <a:lstStyle/>
          <a:p>
            <a:r>
              <a:rPr lang="en-US" dirty="0" smtClean="0"/>
              <a:t>Creating a culture</a:t>
            </a:r>
            <a:endParaRPr lang="en-US" dirty="0"/>
          </a:p>
        </p:txBody>
      </p:sp>
      <p:sp>
        <p:nvSpPr>
          <p:cNvPr id="3" name="Text Placeholder 2"/>
          <p:cNvSpPr>
            <a:spLocks noGrp="1"/>
          </p:cNvSpPr>
          <p:nvPr>
            <p:ph type="body" sz="half" idx="1"/>
          </p:nvPr>
        </p:nvSpPr>
        <p:spPr>
          <a:xfrm>
            <a:off x="4947214" y="1959997"/>
            <a:ext cx="7244786" cy="3495272"/>
          </a:xfrm>
        </p:spPr>
        <p:txBody>
          <a:bodyPr>
            <a:normAutofit/>
          </a:bodyPr>
          <a:lstStyle/>
          <a:p>
            <a:r>
              <a:rPr lang="en-US" dirty="0" smtClean="0"/>
              <a:t>Modeling</a:t>
            </a:r>
          </a:p>
          <a:p>
            <a:r>
              <a:rPr lang="en-US" dirty="0" smtClean="0"/>
              <a:t>Research-heavy training course</a:t>
            </a:r>
          </a:p>
          <a:p>
            <a:r>
              <a:rPr lang="en-US" dirty="0" smtClean="0"/>
              <a:t>Requiring submission to conferences for course credit</a:t>
            </a:r>
          </a:p>
          <a:p>
            <a:r>
              <a:rPr lang="en-US" dirty="0" smtClean="0"/>
              <a:t>Providing direct instruction in writing conference proposals and preparing presentations</a:t>
            </a:r>
          </a:p>
          <a:p>
            <a:r>
              <a:rPr lang="en-US" dirty="0" smtClean="0"/>
              <a:t>Providing realistic audiences for course and training activities that can lead to publication</a:t>
            </a:r>
          </a:p>
          <a:p>
            <a:r>
              <a:rPr lang="en-US" b="1" dirty="0" smtClean="0"/>
              <a:t>Paying for research activity on the clock </a:t>
            </a:r>
          </a:p>
          <a:p>
            <a:endParaRPr lang="en-US" b="1" dirty="0" smtClean="0"/>
          </a:p>
          <a:p>
            <a:endParaRPr lang="en-US" dirty="0"/>
          </a:p>
        </p:txBody>
      </p:sp>
      <p:pic>
        <p:nvPicPr>
          <p:cNvPr id="5" name="Picture 4" descr="Two writing consultants stand in front of their projector screen at an SWCA conference. " title="consultants present at SWCA"/>
          <p:cNvPicPr>
            <a:picLocks noChangeAspect="1"/>
          </p:cNvPicPr>
          <p:nvPr/>
        </p:nvPicPr>
        <p:blipFill rotWithShape="1">
          <a:blip r:embed="rId3" cstate="print">
            <a:extLst>
              <a:ext uri="{28A0092B-C50C-407E-A947-70E740481C1C}">
                <a14:useLocalDpi xmlns:a14="http://schemas.microsoft.com/office/drawing/2010/main" val="0"/>
              </a:ext>
            </a:extLst>
          </a:blip>
          <a:srcRect t="19864" r="1337" b="19184"/>
          <a:stretch/>
        </p:blipFill>
        <p:spPr>
          <a:xfrm>
            <a:off x="230051" y="1664229"/>
            <a:ext cx="3307606" cy="2043404"/>
          </a:xfrm>
          <a:prstGeom prst="rect">
            <a:avLst/>
          </a:prstGeom>
        </p:spPr>
      </p:pic>
      <p:pic>
        <p:nvPicPr>
          <p:cNvPr id="8" name="Picture 7" descr="An undergraduate writing consultant sits at a table and reads from his paper at an IWCA conference. " title="Student presents at IWCA"/>
          <p:cNvPicPr>
            <a:picLocks noChangeAspect="1"/>
          </p:cNvPicPr>
          <p:nvPr/>
        </p:nvPicPr>
        <p:blipFill rotWithShape="1">
          <a:blip r:embed="rId4">
            <a:extLst>
              <a:ext uri="{28A0092B-C50C-407E-A947-70E740481C1C}">
                <a14:useLocalDpi xmlns:a14="http://schemas.microsoft.com/office/drawing/2010/main" val="0"/>
              </a:ext>
            </a:extLst>
          </a:blip>
          <a:srcRect l="21088" t="23810" r="24830" b="20272"/>
          <a:stretch/>
        </p:blipFill>
        <p:spPr>
          <a:xfrm>
            <a:off x="2274279" y="3111880"/>
            <a:ext cx="2526755" cy="1959428"/>
          </a:xfrm>
          <a:prstGeom prst="rect">
            <a:avLst/>
          </a:prstGeom>
        </p:spPr>
      </p:pic>
      <p:pic>
        <p:nvPicPr>
          <p:cNvPr id="9" name="Picture 8" descr="An undergrad writing consultant stands in front of the projector featuring her presentation title, &quot;Insta-Grow: Promoting Growth and Activism through Social Media,&quot; at an SWCA confernece. " title="student presents at SWCA"/>
          <p:cNvPicPr>
            <a:picLocks noChangeAspect="1"/>
          </p:cNvPicPr>
          <p:nvPr/>
        </p:nvPicPr>
        <p:blipFill rotWithShape="1">
          <a:blip r:embed="rId5" cstate="print">
            <a:extLst>
              <a:ext uri="{28A0092B-C50C-407E-A947-70E740481C1C}">
                <a14:useLocalDpi xmlns:a14="http://schemas.microsoft.com/office/drawing/2010/main" val="0"/>
              </a:ext>
            </a:extLst>
          </a:blip>
          <a:srcRect l="5328" t="18777" r="11271" b="38911"/>
          <a:stretch/>
        </p:blipFill>
        <p:spPr>
          <a:xfrm>
            <a:off x="230051" y="4362993"/>
            <a:ext cx="3273635" cy="1660849"/>
          </a:xfrm>
          <a:prstGeom prst="rect">
            <a:avLst/>
          </a:prstGeom>
        </p:spPr>
      </p:pic>
      <p:sp>
        <p:nvSpPr>
          <p:cNvPr id="10" name="TextBox 9"/>
          <p:cNvSpPr txBox="1"/>
          <p:nvPr/>
        </p:nvSpPr>
        <p:spPr>
          <a:xfrm>
            <a:off x="506991" y="3813715"/>
            <a:ext cx="1359877" cy="44319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575" tIns="36575" rIns="36575" bIns="36575"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lang="en-US" sz="1200" dirty="0" smtClean="0">
                <a:solidFill>
                  <a:srgbClr val="000000"/>
                </a:solidFill>
                <a:latin typeface="+mj-lt"/>
                <a:ea typeface="+mj-ea"/>
                <a:cs typeface="+mj-cs"/>
                <a:sym typeface="Calibri"/>
              </a:rPr>
              <a:t>Undergrads present at SWCA and IWCA</a:t>
            </a:r>
            <a:endParaRPr kumimoji="0" lang="en-US" sz="12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426831071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Maximizing visibility</a:t>
            </a:r>
            <a:endParaRPr lang="en-US" dirty="0"/>
          </a:p>
        </p:txBody>
      </p:sp>
      <p:sp>
        <p:nvSpPr>
          <p:cNvPr id="3" name="Text Placeholder 2"/>
          <p:cNvSpPr>
            <a:spLocks noGrp="1"/>
          </p:cNvSpPr>
          <p:nvPr>
            <p:ph type="body" sz="half" idx="1"/>
          </p:nvPr>
        </p:nvSpPr>
        <p:spPr>
          <a:xfrm>
            <a:off x="328562" y="2197541"/>
            <a:ext cx="5101854" cy="3662083"/>
          </a:xfrm>
        </p:spPr>
        <p:txBody>
          <a:bodyPr/>
          <a:lstStyle/>
          <a:p>
            <a:r>
              <a:rPr lang="en-US" dirty="0" smtClean="0"/>
              <a:t>Use university media outlets and social</a:t>
            </a:r>
          </a:p>
          <a:p>
            <a:r>
              <a:rPr lang="en-US" dirty="0" smtClean="0"/>
              <a:t>Partner with other units for funding</a:t>
            </a:r>
          </a:p>
          <a:p>
            <a:r>
              <a:rPr lang="en-US" dirty="0"/>
              <a:t>Include staff research in infographics, presentations, and reports for </a:t>
            </a:r>
            <a:r>
              <a:rPr lang="en-US" dirty="0" smtClean="0"/>
              <a:t>leadership</a:t>
            </a:r>
          </a:p>
          <a:p>
            <a:r>
              <a:rPr lang="en-US" dirty="0" smtClean="0"/>
              <a:t>Create and distribute a newsletter</a:t>
            </a:r>
          </a:p>
          <a:p>
            <a:r>
              <a:rPr lang="en-US" dirty="0" smtClean="0"/>
              <a:t>Create space on your website or in your physical space to display research</a:t>
            </a:r>
            <a:endParaRPr lang="en-US" dirty="0"/>
          </a:p>
        </p:txBody>
      </p:sp>
      <p:pic>
        <p:nvPicPr>
          <p:cNvPr id="4" name="Picture 3" descr="Photo shows top portion of Augusta University Center for Writing Excellence website homepage. The title of the center is to the left while two images of students are to the right. A dropdown menu is pulled down that shows the center's pages for newsletters and staff research. " title="Image of AU CWE website homepage"/>
          <p:cNvPicPr>
            <a:picLocks noChangeAspect="1"/>
          </p:cNvPicPr>
          <p:nvPr/>
        </p:nvPicPr>
        <p:blipFill>
          <a:blip r:embed="rId2"/>
          <a:stretch>
            <a:fillRect/>
          </a:stretch>
        </p:blipFill>
        <p:spPr>
          <a:xfrm>
            <a:off x="5430416" y="2197541"/>
            <a:ext cx="6585434" cy="2692839"/>
          </a:xfrm>
          <a:prstGeom prst="rect">
            <a:avLst/>
          </a:prstGeom>
        </p:spPr>
      </p:pic>
      <p:sp>
        <p:nvSpPr>
          <p:cNvPr id="5" name="TextBox 4"/>
          <p:cNvSpPr txBox="1"/>
          <p:nvPr/>
        </p:nvSpPr>
        <p:spPr>
          <a:xfrm>
            <a:off x="9573208" y="5010290"/>
            <a:ext cx="1896479" cy="24314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6575" tIns="36575" rIns="36575" bIns="36575" numCol="1" spcCol="38100" rtlCol="0" anchor="t">
            <a:spAutoFit/>
          </a:bodyPr>
          <a:lstStyle/>
          <a:p>
            <a:pPr defTabSz="1300480" hangingPunct="0"/>
            <a:r>
              <a:rPr lang="en-US" sz="1100" dirty="0">
                <a:solidFill>
                  <a:srgbClr val="000000"/>
                </a:solidFill>
                <a:latin typeface="+mj-lt"/>
                <a:ea typeface="+mj-ea"/>
                <a:cs typeface="+mj-cs"/>
                <a:sym typeface="Calibri"/>
              </a:rPr>
              <a:t>https://www.augusta.edu/cwe/</a:t>
            </a:r>
            <a:endParaRPr kumimoji="0" lang="en-US" sz="11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36238352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 Black ">
  <a:themeElements>
    <a:clrScheme name=" Black ">
      <a:dk1>
        <a:srgbClr val="000000"/>
      </a:dk1>
      <a:lt1>
        <a:srgbClr val="000000"/>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 Black ">
      <a:majorFont>
        <a:latin typeface="Calibri"/>
        <a:ea typeface="Calibri"/>
        <a:cs typeface="Calibri"/>
      </a:majorFont>
      <a:minorFont>
        <a:latin typeface="Helvetica"/>
        <a:ea typeface="Helvetica"/>
        <a:cs typeface="Helvetica"/>
      </a:minorFont>
    </a:fontScheme>
    <a:fmtScheme name=" Black ">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r="5400000" rotWithShape="0">
              <a:srgbClr val="000000">
                <a:alpha val="35000"/>
              </a:srgbClr>
            </a:outerShdw>
          </a:effectLst>
        </a:effectStyle>
        <a:effectStyle>
          <a:effectLst>
            <a:outerShdw blurRad="25400" dir="5400000" rotWithShape="0">
              <a:srgbClr val="000000">
                <a:alpha val="35000"/>
              </a:srgbClr>
            </a:outerShdw>
          </a:effectLst>
        </a:effectStyle>
        <a:effectStyle>
          <a:effectLst>
            <a:outerShdw blurRad="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outerShdw blurRad="25400" dir="5400000" rotWithShape="0">
            <a:srgbClr val="000000">
              <a:alpha val="35000"/>
            </a:srgbClr>
          </a:outerShdw>
        </a:effectLst>
        <a:sp3d/>
      </a:spPr>
      <a:bodyPr rot="0" spcFirstLastPara="1" vertOverflow="overflow" horzOverflow="overflow" vert="horz" wrap="square" lIns="36575" tIns="36575" rIns="36575" bIns="36575"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outerShdw blurRad="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6575" tIns="36575" rIns="36575" bIns="36575"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448</Words>
  <Application>Microsoft Office PowerPoint</Application>
  <PresentationFormat>Widescreen</PresentationFormat>
  <Paragraphs>46</Paragraphs>
  <Slides>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Helvetica</vt:lpstr>
      <vt:lpstr>Times New Roman</vt:lpstr>
      <vt:lpstr> Black </vt:lpstr>
      <vt:lpstr>Fostering a Research Culture in the Writing Center</vt:lpstr>
      <vt:lpstr>Roadmap</vt:lpstr>
      <vt:lpstr>Who are we?</vt:lpstr>
      <vt:lpstr>My whys: My first-generation experience</vt:lpstr>
      <vt:lpstr>My whys: Linking theory and practice and becoming a respected site of expertise on campus </vt:lpstr>
      <vt:lpstr>Aligning with university mission and goals</vt:lpstr>
      <vt:lpstr>Creating a culture</vt:lpstr>
      <vt:lpstr>Maximizing visibility</vt:lpstr>
    </vt:vector>
  </TitlesOfParts>
  <Company>Augusta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Fostering a Research Culture in the Writing Center</dc:title>
  <dc:creator>Anonymous</dc:creator>
  <cp:lastModifiedBy>Anonymous</cp:lastModifiedBy>
  <cp:revision>16</cp:revision>
  <dcterms:created xsi:type="dcterms:W3CDTF">2022-09-13T15:16:29Z</dcterms:created>
  <dcterms:modified xsi:type="dcterms:W3CDTF">2022-09-14T18:23:35Z</dcterms:modified>
</cp:coreProperties>
</file>