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4" roundtripDataSignature="AMtx7mit6pUTnWHLXryYDNyQc3+c0b8l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7" name="Google Shape;15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9" name="Google Shape;1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6" name="Google Shape;24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15e1f40ee7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15e1f40ee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160119e7023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160119e7023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3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3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/>
        </p:txBody>
      </p:sp>
      <p:sp>
        <p:nvSpPr>
          <p:cNvPr id="14" name="Google Shape;14;p3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6"/>
          <p:cNvSpPr txBox="1"/>
          <p:nvPr>
            <p:ph idx="1" type="body"/>
          </p:nvPr>
        </p:nvSpPr>
        <p:spPr>
          <a:xfrm rot="5400000">
            <a:off x="2940248" y="-942380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5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5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5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7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7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5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5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5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3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3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8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58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/>
        </p:txBody>
      </p:sp>
      <p:sp>
        <p:nvSpPr>
          <p:cNvPr id="95" name="Google Shape;95;p5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5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5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9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59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p5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5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5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60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p60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6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6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6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1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61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9pPr>
          </a:lstStyle>
          <a:p/>
        </p:txBody>
      </p:sp>
      <p:sp>
        <p:nvSpPr>
          <p:cNvPr id="114" name="Google Shape;114;p61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61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9pPr>
          </a:lstStyle>
          <a:p/>
        </p:txBody>
      </p:sp>
      <p:sp>
        <p:nvSpPr>
          <p:cNvPr id="116" name="Google Shape;116;p61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7" name="Google Shape;117;p6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6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6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6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6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6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6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6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4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64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400"/>
            </a:lvl1pPr>
            <a:lvl2pPr indent="-4064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100"/>
            </a:lvl2pPr>
            <a:lvl3pPr indent="-3810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4pPr>
            <a:lvl5pPr indent="-355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5pPr>
            <a:lvl6pPr indent="-355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6pPr>
            <a:lvl7pPr indent="-355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7pPr>
            <a:lvl8pPr indent="-355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8pPr>
            <a:lvl9pPr indent="-355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9pPr>
          </a:lstStyle>
          <a:p/>
        </p:txBody>
      </p:sp>
      <p:sp>
        <p:nvSpPr>
          <p:cNvPr id="132" name="Google Shape;132;p64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/>
        </p:txBody>
      </p:sp>
      <p:sp>
        <p:nvSpPr>
          <p:cNvPr id="133" name="Google Shape;133;p6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6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6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8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5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65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65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/>
        </p:txBody>
      </p:sp>
      <p:sp>
        <p:nvSpPr>
          <p:cNvPr id="140" name="Google Shape;140;p6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6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6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66"/>
          <p:cNvSpPr txBox="1"/>
          <p:nvPr>
            <p:ph idx="1" type="body"/>
          </p:nvPr>
        </p:nvSpPr>
        <p:spPr>
          <a:xfrm rot="5400000">
            <a:off x="2940248" y="-942380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6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6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6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7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67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6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6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6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9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9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0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0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1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1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9pPr>
          </a:lstStyle>
          <a:p/>
        </p:txBody>
      </p:sp>
      <p:sp>
        <p:nvSpPr>
          <p:cNvPr id="39" name="Google Shape;39;p51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51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200"/>
            </a:lvl9pPr>
          </a:lstStyle>
          <a:p/>
        </p:txBody>
      </p:sp>
      <p:sp>
        <p:nvSpPr>
          <p:cNvPr id="41" name="Google Shape;41;p51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5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5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5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5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4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4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400"/>
            </a:lvl1pPr>
            <a:lvl2pPr indent="-4064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100"/>
            </a:lvl2pPr>
            <a:lvl3pPr indent="-3810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4pPr>
            <a:lvl5pPr indent="-355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5pPr>
            <a:lvl6pPr indent="-355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6pPr>
            <a:lvl7pPr indent="-355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7pPr>
            <a:lvl8pPr indent="-355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8pPr>
            <a:lvl9pPr indent="-355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9pPr>
          </a:lstStyle>
          <a:p/>
        </p:txBody>
      </p:sp>
      <p:sp>
        <p:nvSpPr>
          <p:cNvPr id="57" name="Google Shape;57;p54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/>
        </p:txBody>
      </p:sp>
      <p:sp>
        <p:nvSpPr>
          <p:cNvPr id="58" name="Google Shape;58;p5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5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5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5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55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/>
        </p:txBody>
      </p:sp>
      <p:sp>
        <p:nvSpPr>
          <p:cNvPr id="65" name="Google Shape;65;p5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5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2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34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3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3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3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"/>
          <p:cNvSpPr/>
          <p:nvPr/>
        </p:nvSpPr>
        <p:spPr>
          <a:xfrm>
            <a:off x="-192638" y="433369"/>
            <a:ext cx="9143775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"/>
          <p:cNvSpPr txBox="1"/>
          <p:nvPr>
            <p:ph type="ctrTitle"/>
          </p:nvPr>
        </p:nvSpPr>
        <p:spPr>
          <a:xfrm>
            <a:off x="588875" y="986850"/>
            <a:ext cx="8317800" cy="7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50" spcFirstLastPara="1" rIns="68550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254"/>
              </a:buClr>
              <a:buSzPts val="5400"/>
              <a:buNone/>
            </a:pPr>
            <a:r>
              <a:rPr b="1" lang="en" sz="2700">
                <a:solidFill>
                  <a:srgbClr val="4C5254"/>
                </a:solidFill>
              </a:rPr>
              <a:t>Welcome to “</a:t>
            </a:r>
            <a:r>
              <a:rPr b="1" lang="en" sz="2700">
                <a:solidFill>
                  <a:srgbClr val="4C5254"/>
                </a:solidFill>
              </a:rPr>
              <a:t>Fostering a Culture of Research in Your Writing Center” ft. Candis Bond, Scott Whiddon, &amp; Carolyn Wisniewski</a:t>
            </a:r>
            <a:endParaRPr b="1" sz="2700">
              <a:solidFill>
                <a:srgbClr val="4C5254"/>
              </a:solidFill>
            </a:endParaRPr>
          </a:p>
        </p:txBody>
      </p:sp>
      <p:sp>
        <p:nvSpPr>
          <p:cNvPr id="161" name="Google Shape;161;p1"/>
          <p:cNvSpPr txBox="1"/>
          <p:nvPr>
            <p:ph idx="1" type="subTitle"/>
          </p:nvPr>
        </p:nvSpPr>
        <p:spPr>
          <a:xfrm>
            <a:off x="541775" y="1724300"/>
            <a:ext cx="6196200" cy="28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-307975" lvl="0" marL="3429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2900"/>
              <a:buChar char="●"/>
            </a:pPr>
            <a:r>
              <a:rPr lang="en" sz="2150"/>
              <a:t>Introduce yourself in the chat. Let us know: Why are you interested in adding more research into your writing center? What challenges might you face in doing so?</a:t>
            </a:r>
            <a:endParaRPr sz="2150"/>
          </a:p>
          <a:p>
            <a:pPr indent="-307975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900"/>
              <a:buChar char="●"/>
            </a:pPr>
            <a:r>
              <a:rPr lang="en" sz="2150"/>
              <a:t>Please mute yourself and turn off your camera </a:t>
            </a:r>
            <a:endParaRPr sz="2150"/>
          </a:p>
          <a:p>
            <a:pPr indent="-331788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Char char="●"/>
            </a:pPr>
            <a:r>
              <a:rPr lang="en" sz="2150"/>
              <a:t>If you have any technical difficulties, please message Duane Theobold in chat or email us at events@onlinewritingcenters.org</a:t>
            </a:r>
            <a:endParaRPr sz="2150"/>
          </a:p>
        </p:txBody>
      </p:sp>
      <p:sp>
        <p:nvSpPr>
          <p:cNvPr id="162" name="Google Shape;162;p1"/>
          <p:cNvSpPr/>
          <p:nvPr/>
        </p:nvSpPr>
        <p:spPr>
          <a:xfrm>
            <a:off x="0" y="668655"/>
            <a:ext cx="541782" cy="3803333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xt: online writing centers dot org" id="163" name="Google Shape;163;p1"/>
          <p:cNvPicPr preferRelativeResize="0"/>
          <p:nvPr/>
        </p:nvPicPr>
        <p:blipFill rotWithShape="1">
          <a:blip r:embed="rId3">
            <a:alphaModFix/>
          </a:blip>
          <a:srcRect b="24648" l="0" r="0" t="26863"/>
          <a:stretch/>
        </p:blipFill>
        <p:spPr>
          <a:xfrm>
            <a:off x="-2" y="4639550"/>
            <a:ext cx="9141714" cy="532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38224" y="1758443"/>
            <a:ext cx="2274990" cy="22631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"/>
          <p:cNvSpPr/>
          <p:nvPr/>
        </p:nvSpPr>
        <p:spPr>
          <a:xfrm>
            <a:off x="1" y="0"/>
            <a:ext cx="3765665" cy="486870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"/>
          <p:cNvSpPr txBox="1"/>
          <p:nvPr>
            <p:ph type="title"/>
          </p:nvPr>
        </p:nvSpPr>
        <p:spPr>
          <a:xfrm>
            <a:off x="445770" y="906815"/>
            <a:ext cx="2907636" cy="304869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4500"/>
              <a:buNone/>
            </a:pPr>
            <a:r>
              <a:rPr b="1" lang="en" sz="3375">
                <a:solidFill>
                  <a:srgbClr val="495F70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  <a:endParaRPr/>
          </a:p>
        </p:txBody>
      </p:sp>
      <p:grpSp>
        <p:nvGrpSpPr>
          <p:cNvPr id="173" name="Google Shape;173;p2"/>
          <p:cNvGrpSpPr/>
          <p:nvPr/>
        </p:nvGrpSpPr>
        <p:grpSpPr>
          <a:xfrm>
            <a:off x="445770" y="54865"/>
            <a:ext cx="884225" cy="174722"/>
            <a:chOff x="594360" y="73152"/>
            <a:chExt cx="1178966" cy="232963"/>
          </a:xfrm>
        </p:grpSpPr>
        <p:sp>
          <p:nvSpPr>
            <p:cNvPr id="174" name="Google Shape;174;p2"/>
            <p:cNvSpPr/>
            <p:nvPr/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4" name="Google Shape;194;p2"/>
          <p:cNvSpPr/>
          <p:nvPr/>
        </p:nvSpPr>
        <p:spPr>
          <a:xfrm>
            <a:off x="0" y="4876038"/>
            <a:ext cx="9144000" cy="26746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"/>
          <p:cNvSpPr txBox="1"/>
          <p:nvPr>
            <p:ph idx="1" type="body"/>
          </p:nvPr>
        </p:nvSpPr>
        <p:spPr>
          <a:xfrm>
            <a:off x="3939138" y="735806"/>
            <a:ext cx="5012357" cy="209161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lang="en" sz="3000">
                <a:latin typeface="Arial"/>
                <a:ea typeface="Arial"/>
                <a:cs typeface="Arial"/>
                <a:sym typeface="Arial"/>
              </a:rPr>
              <a:t>To the presenters: </a:t>
            </a:r>
            <a:endParaRPr b="1"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lang="en" sz="3000">
                <a:latin typeface="Arial"/>
                <a:ea typeface="Arial"/>
                <a:cs typeface="Arial"/>
                <a:sym typeface="Arial"/>
              </a:rPr>
              <a:t>Dr. Bond, Dr. Whiddon, &amp; Dr. Wisniewski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b="1" lang="en" sz="3000">
                <a:latin typeface="Arial"/>
                <a:ea typeface="Arial"/>
                <a:cs typeface="Arial"/>
                <a:sym typeface="Arial"/>
              </a:rPr>
              <a:t>To the interpreters:</a:t>
            </a:r>
            <a:endParaRPr b="1" sz="1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 for Morr Interpreting LLC. A yellow hand replaces forming an &quot;o&quot; replaces the &quot;o&quot; in Morr" id="196" name="Google Shape;1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36851" y="2571750"/>
            <a:ext cx="2671763" cy="18359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3"/>
          <p:cNvSpPr/>
          <p:nvPr/>
        </p:nvSpPr>
        <p:spPr>
          <a:xfrm>
            <a:off x="1" y="0"/>
            <a:ext cx="3765665" cy="486870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3"/>
          <p:cNvSpPr txBox="1"/>
          <p:nvPr>
            <p:ph type="title"/>
          </p:nvPr>
        </p:nvSpPr>
        <p:spPr>
          <a:xfrm>
            <a:off x="445770" y="906815"/>
            <a:ext cx="2907636" cy="304869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4500"/>
              <a:buNone/>
            </a:pPr>
            <a:r>
              <a:rPr b="1" lang="en" sz="3375">
                <a:solidFill>
                  <a:srgbClr val="495F70"/>
                </a:solidFill>
                <a:latin typeface="Arial"/>
                <a:ea typeface="Arial"/>
                <a:cs typeface="Arial"/>
                <a:sym typeface="Arial"/>
              </a:rPr>
              <a:t>Participation Guidelines</a:t>
            </a:r>
            <a:endParaRPr/>
          </a:p>
        </p:txBody>
      </p:sp>
      <p:grpSp>
        <p:nvGrpSpPr>
          <p:cNvPr id="205" name="Google Shape;205;p3"/>
          <p:cNvGrpSpPr/>
          <p:nvPr/>
        </p:nvGrpSpPr>
        <p:grpSpPr>
          <a:xfrm>
            <a:off x="445770" y="54865"/>
            <a:ext cx="884225" cy="174722"/>
            <a:chOff x="594360" y="73152"/>
            <a:chExt cx="1178966" cy="232963"/>
          </a:xfrm>
        </p:grpSpPr>
        <p:sp>
          <p:nvSpPr>
            <p:cNvPr id="206" name="Google Shape;206;p3"/>
            <p:cNvSpPr/>
            <p:nvPr/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6" name="Google Shape;226;p3"/>
          <p:cNvSpPr/>
          <p:nvPr/>
        </p:nvSpPr>
        <p:spPr>
          <a:xfrm>
            <a:off x="0" y="4876038"/>
            <a:ext cx="9144000" cy="26746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7" name="Google Shape;227;p3"/>
          <p:cNvGrpSpPr/>
          <p:nvPr/>
        </p:nvGrpSpPr>
        <p:grpSpPr>
          <a:xfrm>
            <a:off x="4210813" y="320612"/>
            <a:ext cx="4588001" cy="4268987"/>
            <a:chOff x="0" y="2364"/>
            <a:chExt cx="6117335" cy="5691983"/>
          </a:xfrm>
        </p:grpSpPr>
        <p:sp>
          <p:nvSpPr>
            <p:cNvPr id="228" name="Google Shape;228;p3"/>
            <p:cNvSpPr/>
            <p:nvPr/>
          </p:nvSpPr>
          <p:spPr>
            <a:xfrm>
              <a:off x="0" y="2364"/>
              <a:ext cx="6117335" cy="1198312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362489" y="271984"/>
              <a:ext cx="659071" cy="65907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>
                  <a:alpha val="0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1384050" y="2364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3"/>
            <p:cNvSpPr txBox="1"/>
            <p:nvPr/>
          </p:nvSpPr>
          <p:spPr>
            <a:xfrm>
              <a:off x="1384050" y="2364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100" lIns="95100" spcFirstLastPara="1" rIns="95100" wrap="square" tIns="951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" sz="195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Note that we are recording</a:t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0" y="1500254"/>
              <a:ext cx="6117335" cy="1198312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362489" y="1769874"/>
              <a:ext cx="659071" cy="659071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chemeClr val="lt1">
                  <a:alpha val="0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1384050" y="1500254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3"/>
            <p:cNvSpPr txBox="1"/>
            <p:nvPr/>
          </p:nvSpPr>
          <p:spPr>
            <a:xfrm>
              <a:off x="1384050" y="1500254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100" lIns="95100" spcFirstLastPara="1" rIns="95100" wrap="square" tIns="951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" sz="195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Chat us if you cannot see the sign language interpreter</a:t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0" y="3019762"/>
              <a:ext cx="6117335" cy="1198312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362489" y="3267765"/>
              <a:ext cx="659071" cy="659071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1384050" y="2998145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3"/>
            <p:cNvSpPr txBox="1"/>
            <p:nvPr/>
          </p:nvSpPr>
          <p:spPr>
            <a:xfrm>
              <a:off x="1384050" y="2998145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100" lIns="95100" spcFirstLastPara="1" rIns="95100" wrap="square" tIns="951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" sz="195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Keep audio off until Q&amp;A</a:t>
              </a:r>
              <a:endParaRPr b="0" i="0" sz="1950" u="none" cap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0" y="4496035"/>
              <a:ext cx="6117335" cy="1198312"/>
            </a:xfrm>
            <a:prstGeom prst="roundRect">
              <a:avLst>
                <a:gd fmla="val 1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362489" y="4765655"/>
              <a:ext cx="659071" cy="659071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1384050" y="4496035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50" lIns="68550" spcFirstLastPara="1" rIns="685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3"/>
            <p:cNvSpPr txBox="1"/>
            <p:nvPr/>
          </p:nvSpPr>
          <p:spPr>
            <a:xfrm>
              <a:off x="1384050" y="4496035"/>
              <a:ext cx="4733285" cy="1198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100" lIns="95100" spcFirstLastPara="1" rIns="95100" wrap="square" tIns="951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" sz="195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Post comments and questions in the chat at any time</a:t>
              </a:r>
              <a:endParaRPr b="0" i="0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How to find the chat panel in Zoom</a:t>
            </a:r>
            <a:endParaRPr/>
          </a:p>
        </p:txBody>
      </p:sp>
      <p:grpSp>
        <p:nvGrpSpPr>
          <p:cNvPr id="249" name="Google Shape;249;p4"/>
          <p:cNvGrpSpPr/>
          <p:nvPr/>
        </p:nvGrpSpPr>
        <p:grpSpPr>
          <a:xfrm>
            <a:off x="-1" y="0"/>
            <a:ext cx="9144001" cy="5145702"/>
            <a:chOff x="-1" y="0"/>
            <a:chExt cx="12192001" cy="6860936"/>
          </a:xfrm>
        </p:grpSpPr>
        <p:pic>
          <p:nvPicPr>
            <p:cNvPr id="250" name="Google Shape;250;p4"/>
            <p:cNvPicPr preferRelativeResize="0"/>
            <p:nvPr/>
          </p:nvPicPr>
          <p:blipFill rotWithShape="1">
            <a:blip r:embed="rId3">
              <a:alphaModFix/>
            </a:blip>
            <a:srcRect b="4040" l="0" r="4673" t="633"/>
            <a:stretch/>
          </p:blipFill>
          <p:spPr>
            <a:xfrm>
              <a:off x="-1" y="0"/>
              <a:ext cx="12192001" cy="68579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51" name="Google Shape;251;p4"/>
            <p:cNvSpPr/>
            <p:nvPr/>
          </p:nvSpPr>
          <p:spPr>
            <a:xfrm>
              <a:off x="4427620" y="6339443"/>
              <a:ext cx="834190" cy="521493"/>
            </a:xfrm>
            <a:prstGeom prst="rect">
              <a:avLst/>
            </a:prstGeom>
            <a:noFill/>
            <a:ln cap="flat" cmpd="sng" w="57150">
              <a:solidFill>
                <a:srgbClr val="FF00F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4"/>
            <p:cNvSpPr/>
            <p:nvPr/>
          </p:nvSpPr>
          <p:spPr>
            <a:xfrm rot="2850956">
              <a:off x="5316902" y="5832726"/>
              <a:ext cx="481263" cy="573338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00FF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4"/>
            <p:cNvSpPr/>
            <p:nvPr/>
          </p:nvSpPr>
          <p:spPr>
            <a:xfrm rot="-5400000">
              <a:off x="8897268" y="984822"/>
              <a:ext cx="481263" cy="573338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FF00FF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4" name="Google Shape;254;p4"/>
          <p:cNvSpPr/>
          <p:nvPr/>
        </p:nvSpPr>
        <p:spPr>
          <a:xfrm>
            <a:off x="7178040" y="-34202"/>
            <a:ext cx="1965960" cy="5177702"/>
          </a:xfrm>
          <a:prstGeom prst="rect">
            <a:avLst/>
          </a:prstGeom>
          <a:noFill/>
          <a:ln cap="flat" cmpd="sng" w="57150">
            <a:solidFill>
              <a:srgbClr val="FF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15e1f40ee72_0_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Questions &amp; Discussion</a:t>
            </a:r>
            <a:endParaRPr sz="5400"/>
          </a:p>
        </p:txBody>
      </p:sp>
      <p:sp>
        <p:nvSpPr>
          <p:cNvPr id="260" name="Google Shape;260;g15e1f40ee72_0_0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 sz="3000"/>
              <a:t>The panelists have prepared a handout to help you start thinking about integrating research into your own writing center context. </a:t>
            </a:r>
            <a:endParaRPr sz="3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 sz="3000"/>
              <a:t>We’ll share a link to this handout in the chat.</a:t>
            </a:r>
            <a:endParaRPr sz="3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" sz="3000"/>
              <a:t>What questions do you have for the panelists?</a:t>
            </a:r>
            <a:endParaRPr sz="3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5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5"/>
          <p:cNvSpPr/>
          <p:nvPr/>
        </p:nvSpPr>
        <p:spPr>
          <a:xfrm>
            <a:off x="1" y="0"/>
            <a:ext cx="3765665" cy="486870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5"/>
          <p:cNvSpPr txBox="1"/>
          <p:nvPr>
            <p:ph type="title"/>
          </p:nvPr>
        </p:nvSpPr>
        <p:spPr>
          <a:xfrm>
            <a:off x="445770" y="906815"/>
            <a:ext cx="2907636" cy="304869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5F70"/>
              </a:buClr>
              <a:buSzPts val="4500"/>
              <a:buNone/>
            </a:pPr>
            <a:r>
              <a:rPr b="1" lang="en" sz="3375">
                <a:solidFill>
                  <a:srgbClr val="495F70"/>
                </a:solidFill>
                <a:latin typeface="Arial"/>
                <a:ea typeface="Arial"/>
                <a:cs typeface="Arial"/>
                <a:sym typeface="Arial"/>
              </a:rPr>
              <a:t>Upcoming Reading Club</a:t>
            </a:r>
            <a:endParaRPr/>
          </a:p>
        </p:txBody>
      </p:sp>
      <p:grpSp>
        <p:nvGrpSpPr>
          <p:cNvPr id="269" name="Google Shape;269;p5"/>
          <p:cNvGrpSpPr/>
          <p:nvPr/>
        </p:nvGrpSpPr>
        <p:grpSpPr>
          <a:xfrm>
            <a:off x="445770" y="54865"/>
            <a:ext cx="884225" cy="174722"/>
            <a:chOff x="594360" y="73152"/>
            <a:chExt cx="1178966" cy="232963"/>
          </a:xfrm>
        </p:grpSpPr>
        <p:sp>
          <p:nvSpPr>
            <p:cNvPr id="270" name="Google Shape;270;p5"/>
            <p:cNvSpPr/>
            <p:nvPr/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5"/>
            <p:cNvSpPr/>
            <p:nvPr/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5"/>
            <p:cNvSpPr/>
            <p:nvPr/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5"/>
            <p:cNvSpPr/>
            <p:nvPr/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5"/>
            <p:cNvSpPr/>
            <p:nvPr/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5"/>
            <p:cNvSpPr/>
            <p:nvPr/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5"/>
            <p:cNvSpPr/>
            <p:nvPr/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5"/>
            <p:cNvSpPr/>
            <p:nvPr/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5"/>
            <p:cNvSpPr/>
            <p:nvPr/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5"/>
            <p:cNvSpPr/>
            <p:nvPr/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5"/>
            <p:cNvSpPr/>
            <p:nvPr/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5"/>
            <p:cNvSpPr/>
            <p:nvPr/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5"/>
            <p:cNvSpPr/>
            <p:nvPr/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5"/>
            <p:cNvSpPr/>
            <p:nvPr/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5"/>
            <p:cNvSpPr/>
            <p:nvPr/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0" name="Google Shape;290;p5"/>
          <p:cNvSpPr/>
          <p:nvPr/>
        </p:nvSpPr>
        <p:spPr>
          <a:xfrm>
            <a:off x="0" y="4876038"/>
            <a:ext cx="9144000" cy="26746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5"/>
          <p:cNvSpPr txBox="1"/>
          <p:nvPr>
            <p:ph idx="1" type="body"/>
          </p:nvPr>
        </p:nvSpPr>
        <p:spPr>
          <a:xfrm>
            <a:off x="3967431" y="-3197"/>
            <a:ext cx="5012325" cy="4868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2850">
                <a:latin typeface="Arial"/>
                <a:ea typeface="Arial"/>
                <a:cs typeface="Arial"/>
                <a:sym typeface="Arial"/>
              </a:rPr>
              <a:t>Discussing </a:t>
            </a:r>
            <a:endParaRPr sz="28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2850">
                <a:latin typeface="Arial"/>
                <a:ea typeface="Arial"/>
                <a:cs typeface="Arial"/>
                <a:sym typeface="Arial"/>
              </a:rPr>
              <a:t>Kenneth Bruffee’s “</a:t>
            </a:r>
            <a:r>
              <a:rPr lang="en" sz="2850">
                <a:latin typeface="Arial"/>
                <a:ea typeface="Arial"/>
                <a:cs typeface="Arial"/>
                <a:sym typeface="Arial"/>
              </a:rPr>
              <a:t>Collaborative Learning and the ‘Conversation of Mankind’” </a:t>
            </a:r>
            <a:r>
              <a:rPr lang="en" sz="2850">
                <a:latin typeface="Arial"/>
                <a:ea typeface="Arial"/>
                <a:cs typeface="Arial"/>
                <a:sym typeface="Arial"/>
              </a:rPr>
              <a:t>in </a:t>
            </a:r>
            <a:r>
              <a:rPr i="1" lang="en" sz="2850">
                <a:latin typeface="Arial"/>
                <a:ea typeface="Arial"/>
                <a:cs typeface="Arial"/>
                <a:sym typeface="Arial"/>
              </a:rPr>
              <a:t>College English</a:t>
            </a:r>
            <a:r>
              <a:rPr lang="en" sz="2850">
                <a:latin typeface="Arial"/>
                <a:ea typeface="Arial"/>
                <a:cs typeface="Arial"/>
                <a:sym typeface="Arial"/>
              </a:rPr>
              <a:t>.</a:t>
            </a:r>
            <a:endParaRPr sz="28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28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" sz="2850">
                <a:latin typeface="Arial"/>
                <a:ea typeface="Arial"/>
                <a:cs typeface="Arial"/>
                <a:sym typeface="Arial"/>
              </a:rPr>
              <a:t>Nov. 10th</a:t>
            </a:r>
            <a:r>
              <a:rPr b="1" lang="en" sz="2850">
                <a:latin typeface="Arial"/>
                <a:ea typeface="Arial"/>
                <a:cs typeface="Arial"/>
                <a:sym typeface="Arial"/>
              </a:rPr>
              <a:t> @ 5PM Eastern</a:t>
            </a:r>
            <a:endParaRPr b="1" sz="28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825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825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circle of 5 black and blue rings. Text: Online Writing Centers Association" id="296" name="Google Shape;296;g160119e7023_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0238" y="361950"/>
            <a:ext cx="7223525" cy="3190875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g160119e7023_0_2"/>
          <p:cNvSpPr txBox="1"/>
          <p:nvPr>
            <p:ph type="title"/>
          </p:nvPr>
        </p:nvSpPr>
        <p:spPr>
          <a:xfrm>
            <a:off x="628650" y="3750469"/>
            <a:ext cx="7886700" cy="994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Upcoming Election</a:t>
            </a:r>
            <a:endParaRPr sz="4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Application Deadline: October 31st</a:t>
            </a:r>
            <a:endParaRPr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Blue Green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Office Theme">
  <a:themeElements>
    <a:clrScheme name="Blue Green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