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x="6858000" cy="9144000"/>
  <p:embeddedFontLst>
    <p:embeddedFont>
      <p:font typeface="PT Sans Narrow"/>
      <p:regular r:id="rId31"/>
      <p:bold r:id="rId32"/>
    </p:embeddedFont>
    <p:embeddedFont>
      <p:font typeface="Open Sans"/>
      <p:regular r:id="rId33"/>
      <p:bold r:id="rId34"/>
      <p:italic r:id="rId35"/>
      <p:boldItalic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PTSansNarrow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OpenSans-regular.fntdata"/><Relationship Id="rId10" Type="http://schemas.openxmlformats.org/officeDocument/2006/relationships/slide" Target="slides/slide5.xml"/><Relationship Id="rId32" Type="http://schemas.openxmlformats.org/officeDocument/2006/relationships/font" Target="fonts/PTSansNarrow-bold.fntdata"/><Relationship Id="rId13" Type="http://schemas.openxmlformats.org/officeDocument/2006/relationships/slide" Target="slides/slide8.xml"/><Relationship Id="rId35" Type="http://schemas.openxmlformats.org/officeDocument/2006/relationships/font" Target="fonts/OpenSans-italic.fntdata"/><Relationship Id="rId12" Type="http://schemas.openxmlformats.org/officeDocument/2006/relationships/slide" Target="slides/slide7.xml"/><Relationship Id="rId34" Type="http://schemas.openxmlformats.org/officeDocument/2006/relationships/font" Target="fonts/OpenSans-bold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schemas.openxmlformats.org/officeDocument/2006/relationships/font" Target="fonts/OpenSans-boldItalic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Speaker introductions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f0d0c3cd5d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f0d0c3cd5d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f50dc2155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f50dc2155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f0d0c3cd5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f0d0c3cd5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f0d0c3cd5d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f0d0c3cd5d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f0d0c3cd5d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f0d0c3cd5d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f50dc21550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f50dc2155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f0d0c3cd5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f0d0c3cd5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f0d0c3cd5d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f0d0c3cd5d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f0d0c3cd5d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f0d0c3cd5d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f50dc2155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f50dc2155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f0d0c3cd5d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f0d0c3cd5d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0d0c3cd5d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f0d0c3cd5d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f0d0c3cd5d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f0d0c3cd5d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f0d0c3cd5d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f0d0c3cd5d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f50dc21550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f50dc2155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f00d83f2c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f00d83f2c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Meg</a:t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I wonder if there’s an opportunity for us to spend 1-2 slides synthesizing our thoughts and asking attendees to think a bit about interdependence in their own contexts or a few considerations to take with them. 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f00d83f2c6_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f00d83f2c6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ed09ecb32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ed09ecb32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ed09ecb324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ed09ecb324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Beth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ed09ecb324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ed09ecb324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Beth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f50dc2155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f50dc2155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f0d0c3cd5d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f0d0c3cd5d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f0d0c3cd5d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f0d0c3cd5d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rgbClr val="ACDBE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rgbClr val="ACDBE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9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rgbClr val="ACDBE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rgbClr val="ACDBE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9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rgbClr val="ACDBE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rgbClr val="ACDBE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95F70"/>
              </a:buClr>
              <a:buSzPts val="5400"/>
              <a:buNone/>
              <a:defRPr sz="5400">
                <a:solidFill>
                  <a:srgbClr val="495F70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rgbClr val="ACDBE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95F70"/>
              </a:buClr>
              <a:buSzPts val="3600"/>
              <a:buNone/>
              <a:defRPr>
                <a:solidFill>
                  <a:srgbClr val="495F7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rgbClr val="ACDBE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4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95F70"/>
              </a:buClr>
              <a:buSzPts val="3600"/>
              <a:buNone/>
              <a:defRPr>
                <a:solidFill>
                  <a:srgbClr val="495F70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ACDBE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" name="Google Shape;32;p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rgbClr val="495F7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" name="Google Shape;33;p5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95F70"/>
              </a:buClr>
              <a:buSzPts val="4200"/>
              <a:buNone/>
              <a:defRPr sz="4200">
                <a:solidFill>
                  <a:srgbClr val="495F70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4" name="Google Shape;34;p5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  <a:defRPr>
                <a:solidFill>
                  <a:srgbClr val="000000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  <a:defRPr b="1">
                <a:solidFill>
                  <a:srgbClr val="000000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  <a:defRPr>
                <a:solidFill>
                  <a:srgbClr val="000000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  <a:defRPr>
                <a:solidFill>
                  <a:srgbClr val="000000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  <a:defRPr>
                <a:solidFill>
                  <a:srgbClr val="000000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  <a:defRPr>
                <a:solidFill>
                  <a:srgbClr val="000000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  <a:defRPr>
                <a:solidFill>
                  <a:srgbClr val="000000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  <a:defRPr>
                <a:solidFill>
                  <a:srgbClr val="000000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Char char="■"/>
              <a:defRPr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i="0" sz="3600" u="none" cap="none" strike="noStrik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s://www.onlinewritingcenters.org/learn/mentoring/" TargetMode="External"/><Relationship Id="rId4" Type="http://schemas.openxmlformats.org/officeDocument/2006/relationships/hyperlink" Target="https://forms.gle/e4BGMYfrKfv5BcfW7" TargetMode="Externa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2"/>
          <p:cNvSpPr txBox="1"/>
          <p:nvPr>
            <p:ph type="title"/>
          </p:nvPr>
        </p:nvSpPr>
        <p:spPr>
          <a:xfrm>
            <a:off x="0" y="909075"/>
            <a:ext cx="91440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200"/>
              <a:t>OWCA Plenary </a:t>
            </a:r>
            <a:endParaRPr sz="42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3000"/>
              <a:t>Embracing Interdependence in Online Writing Center Work</a:t>
            </a:r>
            <a:endParaRPr sz="3000"/>
          </a:p>
        </p:txBody>
      </p:sp>
      <p:pic>
        <p:nvPicPr>
          <p:cNvPr descr="Online Writing Centers Association" id="65" name="Google Shape;65;p12"/>
          <p:cNvPicPr preferRelativeResize="0"/>
          <p:nvPr/>
        </p:nvPicPr>
        <p:blipFill rotWithShape="1">
          <a:blip r:embed="rId3">
            <a:alphaModFix/>
          </a:blip>
          <a:srcRect b="4406" l="23316" r="23918" t="6203"/>
          <a:stretch/>
        </p:blipFill>
        <p:spPr>
          <a:xfrm>
            <a:off x="3057225" y="1851075"/>
            <a:ext cx="3029550" cy="285135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2"/>
          <p:cNvSpPr txBox="1"/>
          <p:nvPr/>
        </p:nvSpPr>
        <p:spPr>
          <a:xfrm>
            <a:off x="1050900" y="1731775"/>
            <a:ext cx="4262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7" name="Google Shape;67;p12"/>
          <p:cNvSpPr txBox="1"/>
          <p:nvPr/>
        </p:nvSpPr>
        <p:spPr>
          <a:xfrm>
            <a:off x="183000" y="3280025"/>
            <a:ext cx="3289200" cy="17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Open Sans"/>
                <a:ea typeface="Open Sans"/>
                <a:cs typeface="Open Sans"/>
                <a:sym typeface="Open Sans"/>
              </a:rPr>
              <a:t>Beth Nastachowski</a:t>
            </a:r>
            <a:endParaRPr sz="22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200">
                <a:latin typeface="Open Sans"/>
                <a:ea typeface="Open Sans"/>
                <a:cs typeface="Open Sans"/>
                <a:sym typeface="Open Sans"/>
              </a:rPr>
              <a:t>Lisa Nicole Tyson</a:t>
            </a:r>
            <a:endParaRPr sz="22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2200">
                <a:latin typeface="Open Sans"/>
                <a:ea typeface="Open Sans"/>
                <a:cs typeface="Open Sans"/>
                <a:sym typeface="Open Sans"/>
              </a:rPr>
              <a:t>Megan Boeshart Burelle</a:t>
            </a:r>
            <a:endParaRPr sz="22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Beth: C</a:t>
            </a:r>
            <a:r>
              <a:rPr lang="en" sz="3200"/>
              <a:t>ollaboration &amp; Interdependence Among Tutors</a:t>
            </a:r>
            <a:endParaRPr sz="3200"/>
          </a:p>
        </p:txBody>
      </p:sp>
      <p:sp>
        <p:nvSpPr>
          <p:cNvPr id="119" name="Google Shape;119;p2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Opportunities to share practices, get to know each other, and share interests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Processing and connection space: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Collaborative P</a:t>
            </a:r>
            <a:r>
              <a:rPr lang="en" sz="1800"/>
              <a:t>aper Review Group</a:t>
            </a:r>
            <a:endParaRPr sz="18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800"/>
              <a:t>Huddles 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Retreat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Journal Club and Pedagogy Chats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Elle</a:t>
            </a:r>
            <a:r>
              <a:rPr lang="en" sz="3200"/>
              <a:t>: Collaboration &amp; Interdependence Among Tutors</a:t>
            </a:r>
            <a:endParaRPr sz="3200"/>
          </a:p>
        </p:txBody>
      </p:sp>
      <p:sp>
        <p:nvSpPr>
          <p:cNvPr id="125" name="Google Shape;125;p2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95D46"/>
              </a:buClr>
              <a:buSzPts val="1800"/>
              <a:buChar char="●"/>
            </a:pPr>
            <a:r>
              <a:rPr lang="en">
                <a:solidFill>
                  <a:srgbClr val="695D46"/>
                </a:solidFill>
                <a:highlight>
                  <a:srgbClr val="FFFFFF"/>
                </a:highlight>
              </a:rPr>
              <a:t>Tutors interact on slack channel</a:t>
            </a:r>
            <a:endParaRPr>
              <a:solidFill>
                <a:srgbClr val="695D46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1600"/>
              </a:spcBef>
              <a:spcAft>
                <a:spcPts val="0"/>
              </a:spcAft>
              <a:buClr>
                <a:srgbClr val="695D46"/>
              </a:buClr>
              <a:buSzPts val="1800"/>
              <a:buChar char="○"/>
            </a:pPr>
            <a:r>
              <a:rPr lang="en" sz="1800">
                <a:solidFill>
                  <a:srgbClr val="695D46"/>
                </a:solidFill>
                <a:highlight>
                  <a:srgbClr val="FFFFFF"/>
                </a:highlight>
              </a:rPr>
              <a:t>Available to answer each other’s questions during shifts</a:t>
            </a:r>
            <a:endParaRPr sz="1800">
              <a:solidFill>
                <a:srgbClr val="695D46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rgbClr val="695D46"/>
              </a:buClr>
              <a:buSzPts val="1800"/>
              <a:buChar char="●"/>
            </a:pPr>
            <a:r>
              <a:rPr lang="en">
                <a:solidFill>
                  <a:srgbClr val="695D46"/>
                </a:solidFill>
                <a:highlight>
                  <a:srgbClr val="FFFFFF"/>
                </a:highlight>
              </a:rPr>
              <a:t>Tutors review each other’s work throughout each semester through video</a:t>
            </a:r>
            <a:endParaRPr>
              <a:solidFill>
                <a:srgbClr val="695D46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1000"/>
              </a:spcBef>
              <a:spcAft>
                <a:spcPts val="0"/>
              </a:spcAft>
              <a:buClr>
                <a:srgbClr val="695D46"/>
              </a:buClr>
              <a:buSzPts val="1800"/>
              <a:buChar char="○"/>
            </a:pPr>
            <a:r>
              <a:rPr lang="en" sz="1800">
                <a:solidFill>
                  <a:srgbClr val="695D46"/>
                </a:solidFill>
                <a:highlight>
                  <a:srgbClr val="FFFFFF"/>
                </a:highlight>
              </a:rPr>
              <a:t>Gets them assistance</a:t>
            </a:r>
            <a:endParaRPr sz="1800">
              <a:solidFill>
                <a:srgbClr val="695D46"/>
              </a:solidFill>
              <a:highlight>
                <a:srgbClr val="FFFFFF"/>
              </a:highlight>
            </a:endParaRPr>
          </a:p>
          <a:p>
            <a:pPr indent="-342900" lvl="1" marL="914400" rtl="0" algn="l">
              <a:spcBef>
                <a:spcPts val="1000"/>
              </a:spcBef>
              <a:spcAft>
                <a:spcPts val="0"/>
              </a:spcAft>
              <a:buClr>
                <a:srgbClr val="695D46"/>
              </a:buClr>
              <a:buSzPts val="1800"/>
              <a:buChar char="○"/>
            </a:pPr>
            <a:r>
              <a:rPr lang="en" sz="1800">
                <a:solidFill>
                  <a:srgbClr val="695D46"/>
                </a:solidFill>
                <a:highlight>
                  <a:srgbClr val="FFFFFF"/>
                </a:highlight>
              </a:rPr>
              <a:t>Helps them experience being a tutee receiving feedback</a:t>
            </a:r>
            <a:endParaRPr sz="1800">
              <a:solidFill>
                <a:srgbClr val="695D46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Clr>
                <a:srgbClr val="695D46"/>
              </a:buClr>
              <a:buSzPts val="1800"/>
              <a:buChar char="●"/>
            </a:pPr>
            <a:r>
              <a:rPr lang="en">
                <a:solidFill>
                  <a:srgbClr val="695D46"/>
                </a:solidFill>
                <a:highlight>
                  <a:srgbClr val="FFFFFF"/>
                </a:highlight>
              </a:rPr>
              <a:t>Tutors collaborate during weekly open studio working sessions</a:t>
            </a:r>
            <a:endParaRPr>
              <a:solidFill>
                <a:srgbClr val="695D4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Collaboration &amp; Interdependence: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Between Tutors and Administrators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Megan: Collaboration &amp; Interdependence Between Tutors and Administrators</a:t>
            </a:r>
            <a:endParaRPr/>
          </a:p>
        </p:txBody>
      </p:sp>
      <p:sp>
        <p:nvSpPr>
          <p:cNvPr id="136" name="Google Shape;136;p24"/>
          <p:cNvSpPr txBox="1"/>
          <p:nvPr>
            <p:ph idx="1" type="body"/>
          </p:nvPr>
        </p:nvSpPr>
        <p:spPr>
          <a:xfrm>
            <a:off x="311700" y="1901975"/>
            <a:ext cx="8520600" cy="266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Slack channel &amp; presence in the office to communicate between both tutors and administrators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Culture of asking questions or seeking clarification encouraged. 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Weekly staff meetings for professional development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Beth: Collaboration &amp; Interdependence Between Tutors and Administrators</a:t>
            </a:r>
            <a:endParaRPr sz="3200"/>
          </a:p>
        </p:txBody>
      </p:sp>
      <p:sp>
        <p:nvSpPr>
          <p:cNvPr id="142" name="Google Shape;142;p25"/>
          <p:cNvSpPr txBox="1"/>
          <p:nvPr>
            <p:ph idx="1" type="body"/>
          </p:nvPr>
        </p:nvSpPr>
        <p:spPr>
          <a:xfrm>
            <a:off x="311700" y="1578925"/>
            <a:ext cx="8520600" cy="299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Twice monthly meetings: </a:t>
            </a:r>
            <a:endParaRPr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All instructor meeting</a:t>
            </a:r>
            <a:endParaRPr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Collaboration meeting</a:t>
            </a:r>
            <a:endParaRPr sz="22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Participation in recent reorganization discussions to offer more discipline-specific support of our colleges</a:t>
            </a:r>
            <a:endParaRPr sz="2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Elle</a:t>
            </a:r>
            <a:r>
              <a:rPr lang="en" sz="3200"/>
              <a:t>: Collaboration &amp; Interdependence Between Tutors and Administrators</a:t>
            </a:r>
            <a:endParaRPr sz="3200"/>
          </a:p>
        </p:txBody>
      </p:sp>
      <p:sp>
        <p:nvSpPr>
          <p:cNvPr id="148" name="Google Shape;148;p26"/>
          <p:cNvSpPr txBox="1"/>
          <p:nvPr>
            <p:ph idx="1" type="body"/>
          </p:nvPr>
        </p:nvSpPr>
        <p:spPr>
          <a:xfrm>
            <a:off x="311700" y="1578925"/>
            <a:ext cx="8520600" cy="299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Admin attends most open studio working sessions 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Feedback from multiple perspectives </a:t>
            </a:r>
            <a:endParaRPr sz="1800"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Monthly meetings over Zoom with the entire group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Ongoing training throughout semester in Google Classroom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Slack channel for community building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Tutors check in and greet each other on slack when they start or end all shifts (online or in-person)</a:t>
            </a:r>
            <a:endParaRPr sz="1800"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Admin team offers video feedback</a:t>
            </a:r>
            <a:endParaRPr sz="1800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7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Collaboration &amp; Interdependence: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Between Administrators at an Institution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Megan</a:t>
            </a:r>
            <a:r>
              <a:rPr lang="en" sz="3200"/>
              <a:t>: Collaboration &amp; Interdependence Between Administrators at an Institution</a:t>
            </a:r>
            <a:endParaRPr/>
          </a:p>
        </p:txBody>
      </p:sp>
      <p:sp>
        <p:nvSpPr>
          <p:cNvPr id="159" name="Google Shape;159;p28"/>
          <p:cNvSpPr txBox="1"/>
          <p:nvPr>
            <p:ph idx="1" type="body"/>
          </p:nvPr>
        </p:nvSpPr>
        <p:spPr>
          <a:xfrm>
            <a:off x="311700" y="1502350"/>
            <a:ext cx="8520600" cy="306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Collaboration with Elle and the ePortfolio team. 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Writing Program Administration Team 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Regularly meetings 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Support through coverage while folks take vacation, etc. (We’re all 12 month employees)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New University Writing Council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Beth: Collaboration &amp; Interdependence Between Administrators at an Institution</a:t>
            </a:r>
            <a:endParaRPr sz="3200"/>
          </a:p>
        </p:txBody>
      </p:sp>
      <p:sp>
        <p:nvSpPr>
          <p:cNvPr id="165" name="Google Shape;165;p29"/>
          <p:cNvSpPr txBox="1"/>
          <p:nvPr>
            <p:ph idx="1" type="body"/>
          </p:nvPr>
        </p:nvSpPr>
        <p:spPr>
          <a:xfrm>
            <a:off x="311700" y="1549725"/>
            <a:ext cx="8520600" cy="288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Orienting toward the colleges has involved collaboration with: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Other ADs within the Writing Center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Faculty and college admin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Other student support departments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Director of Disability Services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New management team + wider Writing Center Leadership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Identified point of contact and regular discussions about communication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Monday morning Leadership meetings to set agenda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Twice weekly manager meetings for collaboration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Quarterly “retreat”</a:t>
            </a:r>
            <a:endParaRPr sz="16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0"/>
          <p:cNvSpPr txBox="1"/>
          <p:nvPr>
            <p:ph type="title"/>
          </p:nvPr>
        </p:nvSpPr>
        <p:spPr>
          <a:xfrm>
            <a:off x="311700" y="169100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Elle</a:t>
            </a:r>
            <a:r>
              <a:rPr lang="en" sz="3200"/>
              <a:t>: Collaboration &amp; Interdependence Between Administrators at an Institution</a:t>
            </a:r>
            <a:endParaRPr sz="3200"/>
          </a:p>
        </p:txBody>
      </p:sp>
      <p:sp>
        <p:nvSpPr>
          <p:cNvPr id="171" name="Google Shape;171;p30"/>
          <p:cNvSpPr txBox="1"/>
          <p:nvPr>
            <p:ph idx="1" type="body"/>
          </p:nvPr>
        </p:nvSpPr>
        <p:spPr>
          <a:xfrm>
            <a:off x="311700" y="1266725"/>
            <a:ext cx="8520600" cy="288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2-person admin team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Faculty-focus &amp; student-focus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Growing program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Each department that implements ePortfolios means more faculty and student support is needed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Ongoing training of faculty implementing ePortfolios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Initial summer workshop with stipends attached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Workshops throughout the school year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Appointment to University Writing Council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Writing Center, Career Development Services, Library Learning Commons, HIPs on campus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Grant support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Interdependency: </a:t>
            </a:r>
            <a:r>
              <a:rPr lang="en"/>
              <a:t>Collaboration, Community, &amp; </a:t>
            </a:r>
            <a:r>
              <a:rPr lang="en"/>
              <a:t>Sustainability</a:t>
            </a:r>
            <a:endParaRPr/>
          </a:p>
        </p:txBody>
      </p:sp>
      <p:sp>
        <p:nvSpPr>
          <p:cNvPr id="73" name="Google Shape;73;p13"/>
          <p:cNvSpPr txBox="1"/>
          <p:nvPr>
            <p:ph idx="1" type="body"/>
          </p:nvPr>
        </p:nvSpPr>
        <p:spPr>
          <a:xfrm>
            <a:off x="311700" y="1842775"/>
            <a:ext cx="8520600" cy="27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200"/>
              <a:buFont typeface="Arial"/>
              <a:buChar char="●"/>
            </a:pPr>
            <a:r>
              <a:rPr lang="en" sz="22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Collaboration: Rely on and encourage each other to achieve goals</a:t>
            </a:r>
            <a:endParaRPr sz="22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200"/>
              <a:buFont typeface="Arial"/>
              <a:buChar char="●"/>
            </a:pPr>
            <a:r>
              <a:rPr lang="en" sz="22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Community: Foster relationships that benefit everyone involved</a:t>
            </a:r>
            <a:endParaRPr sz="22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200"/>
              <a:buFont typeface="Arial"/>
              <a:buChar char="●"/>
            </a:pPr>
            <a:r>
              <a:rPr lang="en" sz="22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Sustainability: Attainable when we have opportunities for collaboration and to be part of a supportive community at various levels of our work. </a:t>
            </a:r>
            <a:endParaRPr sz="22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1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Collaboration &amp; Interdependence: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Among the Writing Center Community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Megan</a:t>
            </a:r>
            <a:r>
              <a:rPr lang="en" sz="3200"/>
              <a:t>: Collaboration &amp; Interdependence Among the Writing Center Community</a:t>
            </a:r>
            <a:endParaRPr/>
          </a:p>
        </p:txBody>
      </p:sp>
      <p:sp>
        <p:nvSpPr>
          <p:cNvPr id="182" name="Google Shape;182;p32"/>
          <p:cNvSpPr txBox="1"/>
          <p:nvPr>
            <p:ph idx="1" type="body"/>
          </p:nvPr>
        </p:nvSpPr>
        <p:spPr>
          <a:xfrm>
            <a:off x="311700" y="1583750"/>
            <a:ext cx="8520600" cy="298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Social Media Groups 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Place for questions and support 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Information about upcoming writing center related events 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Professional Organizations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Professional development options 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Conferences 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IWCA Mentoring Program 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Beth: Collaboration &amp; Interdependence Among the Writing Center Community</a:t>
            </a:r>
            <a:endParaRPr sz="3200"/>
          </a:p>
        </p:txBody>
      </p:sp>
      <p:sp>
        <p:nvSpPr>
          <p:cNvPr id="188" name="Google Shape;188;p33"/>
          <p:cNvSpPr txBox="1"/>
          <p:nvPr>
            <p:ph idx="1" type="body"/>
          </p:nvPr>
        </p:nvSpPr>
        <p:spPr>
          <a:xfrm>
            <a:off x="311700" y="1593550"/>
            <a:ext cx="8520600" cy="33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OWCA group mentoring program re-envisioning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Gather input from past mentor matching participants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Collaboration with committee members on every step:</a:t>
            </a:r>
            <a:endParaRPr sz="22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Research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Program development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Registration process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Training/support for group facilitators</a:t>
            </a:r>
            <a:endParaRPr sz="20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 u="sng">
                <a:solidFill>
                  <a:schemeClr val="hlink"/>
                </a:solidFill>
                <a:hlinkClick r:id="rId3"/>
              </a:rPr>
              <a:t>OWCA’s Group Mentoring Page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Register to join a Mentoring Group</a:t>
            </a:r>
            <a:endParaRPr sz="22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Elle</a:t>
            </a:r>
            <a:r>
              <a:rPr lang="en" sz="3200"/>
              <a:t>: Collaboration &amp; Interdependence Among the Writing Center Community</a:t>
            </a:r>
            <a:endParaRPr sz="3200"/>
          </a:p>
        </p:txBody>
      </p:sp>
      <p:sp>
        <p:nvSpPr>
          <p:cNvPr id="194" name="Google Shape;194;p34"/>
          <p:cNvSpPr txBox="1"/>
          <p:nvPr>
            <p:ph idx="1" type="body"/>
          </p:nvPr>
        </p:nvSpPr>
        <p:spPr>
          <a:xfrm>
            <a:off x="311700" y="1593550"/>
            <a:ext cx="8520600" cy="297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Meeting for officers of WC organizations</a:t>
            </a:r>
            <a:endParaRPr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Met with other treasurers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Professional Orgs</a:t>
            </a:r>
            <a:endParaRPr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GSOLE Conference committee (website &amp; exhibitors)</a:t>
            </a:r>
            <a:endParaRPr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IWCA &amp; SWCA SIGs</a:t>
            </a:r>
            <a:endParaRPr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Conference presentations that lead to publications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Invited speakers for tutor training</a:t>
            </a:r>
            <a:endParaRPr sz="2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Embracing Interdependence</a:t>
            </a:r>
            <a:endParaRPr sz="3200"/>
          </a:p>
        </p:txBody>
      </p:sp>
      <p:sp>
        <p:nvSpPr>
          <p:cNvPr id="200" name="Google Shape;200;p35"/>
          <p:cNvSpPr txBox="1"/>
          <p:nvPr>
            <p:ph idx="1" type="body"/>
          </p:nvPr>
        </p:nvSpPr>
        <p:spPr>
          <a:xfrm>
            <a:off x="311700" y="2163425"/>
            <a:ext cx="8520600" cy="240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By fostering collaboration, creating community, and embracing sustainability, we’re able to better serve our students and better support each other</a:t>
            </a:r>
            <a:endParaRPr sz="2200">
              <a:solidFill>
                <a:srgbClr val="222222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6"/>
          <p:cNvSpPr txBox="1"/>
          <p:nvPr>
            <p:ph type="title"/>
          </p:nvPr>
        </p:nvSpPr>
        <p:spPr>
          <a:xfrm>
            <a:off x="286350" y="1017075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200"/>
              <a:t>Questions?</a:t>
            </a:r>
            <a:endParaRPr sz="4200"/>
          </a:p>
        </p:txBody>
      </p:sp>
      <p:pic>
        <p:nvPicPr>
          <p:cNvPr descr="Online Writing Centers Association" id="206" name="Google Shape;206;p36"/>
          <p:cNvPicPr preferRelativeResize="0"/>
          <p:nvPr/>
        </p:nvPicPr>
        <p:blipFill rotWithShape="1">
          <a:blip r:embed="rId3">
            <a:alphaModFix/>
          </a:blip>
          <a:srcRect b="4406" l="23316" r="23918" t="6203"/>
          <a:stretch/>
        </p:blipFill>
        <p:spPr>
          <a:xfrm>
            <a:off x="3057225" y="1851075"/>
            <a:ext cx="3029550" cy="285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Interdependency: Highlighted During COVID</a:t>
            </a:r>
            <a:endParaRPr/>
          </a:p>
        </p:txBody>
      </p:sp>
      <p:sp>
        <p:nvSpPr>
          <p:cNvPr id="79" name="Google Shape;79;p1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200"/>
              <a:buFont typeface="Arial"/>
              <a:buChar char="●"/>
            </a:pPr>
            <a:r>
              <a:rPr lang="en" sz="2200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Collaboration, community, and sustainability are inclusivity practices</a:t>
            </a:r>
            <a:endParaRPr sz="2200">
              <a:solidFill>
                <a:srgbClr val="222222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200"/>
              <a:buFont typeface="Arial"/>
              <a:buChar char="●"/>
            </a:pPr>
            <a:r>
              <a:rPr lang="en" sz="2200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COVID practices that should continue as the pandemic ends and into the future</a:t>
            </a:r>
            <a:endParaRPr sz="2200">
              <a:solidFill>
                <a:srgbClr val="222222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Local Context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Megan’s Context: Old Dominion University Writing Center</a:t>
            </a:r>
            <a:endParaRPr sz="3200"/>
          </a:p>
        </p:txBody>
      </p:sp>
      <p:sp>
        <p:nvSpPr>
          <p:cNvPr id="90" name="Google Shape;90;p1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In-person &amp; online writing center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Staffed by English graduate students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Serve undergraduate and graduate students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Offers 1:1 support (in-person, online synchronous and asynchronous), workshops, class visits, graduate student writing groups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Beth’s Context: Walden University Writing Center</a:t>
            </a:r>
            <a:endParaRPr/>
          </a:p>
        </p:txBody>
      </p:sp>
      <p:sp>
        <p:nvSpPr>
          <p:cNvPr id="96" name="Google Shape;96;p1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Entirely online writing center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Full-time professional writing instructors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Primarily serves graduate students in the social sciences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Offers traditional OWC services (1:1 paper review </a:t>
            </a:r>
            <a:r>
              <a:rPr lang="en"/>
              <a:t>appointments</a:t>
            </a:r>
            <a:r>
              <a:rPr lang="en"/>
              <a:t>, course visits, email/chat, blog), along with more WAC-oriented work (webinars, residencies, faculty support)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Elle’</a:t>
            </a:r>
            <a:r>
              <a:rPr lang="en" sz="3200"/>
              <a:t>s Context: Old Dominion University ePortfolio Studio</a:t>
            </a:r>
            <a:endParaRPr sz="3200"/>
          </a:p>
        </p:txBody>
      </p:sp>
      <p:sp>
        <p:nvSpPr>
          <p:cNvPr id="102" name="Google Shape;102;p1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Digital composition lab focusing on ePortfolios and digital tools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Staffed by mostly undergraduate students in varied disciplines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Serves undergraduate and graduate students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Offers 1:1 support (in-person, online synchronous and asynchronous), workshops, class visits, open studio working sessions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Collaboration &amp; Interdependence: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Among Tutors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/>
              <a:t>Megan</a:t>
            </a:r>
            <a:r>
              <a:rPr lang="en" sz="3300"/>
              <a:t>: Collaboration &amp; Interdependence Among Tutors</a:t>
            </a:r>
            <a:endParaRPr sz="3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Tutors work on teams throughout the semester for flex hours. Each team is in charge of some aspect of our writing center. 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Tutors interact on slack channel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Available to answer each other’s questions during shifts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Help each other when technology issues arise and respond to student inquiries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Tutors co-plan &amp; co-facilitate faculty requested workshops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