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EB Garamond" panose="00000500000000000000" pitchFamily="2" charset="0"/>
      <p:regular r:id="rId14"/>
      <p:bold r:id="rId15"/>
      <p:italic r:id="rId16"/>
      <p:boldItalic r:id="rId17"/>
    </p:embeddedFont>
    <p:embeddedFont>
      <p:font typeface="Lora"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s0vmxuh0527DZGS4ZeA0DrkVM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61" name="Google Shape;61;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2021/9/26</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166" name="Google Shape;166;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2021/9/26</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178" name="Google Shape;178;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2021/9/26</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71" name="Google Shape;71;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2021/9/26</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95" name="Google Shape;95;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2021/9/26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106" name="Google Shape;106;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2021/9/26</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
        <p:nvSpPr>
          <p:cNvPr id="115" name="Google Shape;115;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2021/9/26</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I need to introduce V and SCT a little bit. </a:t>
            </a:r>
            <a:endParaRPr/>
          </a:p>
          <a:p>
            <a:pPr marL="0" lvl="0" indent="0" algn="l" rtl="0">
              <a:spcBef>
                <a:spcPts val="0"/>
              </a:spcBef>
              <a:spcAft>
                <a:spcPts val="0"/>
              </a:spcAft>
              <a:buNone/>
            </a:pPr>
            <a:r>
              <a:rPr lang="en-US"/>
              <a:t>And then introduce “mediation” a little bit. </a:t>
            </a:r>
            <a:endParaRPr/>
          </a:p>
          <a:p>
            <a:pPr marL="0" lvl="0" indent="0" algn="l" rtl="0">
              <a:spcBef>
                <a:spcPts val="0"/>
              </a:spcBef>
              <a:spcAft>
                <a:spcPts val="0"/>
              </a:spcAft>
              <a:buNone/>
            </a:pPr>
            <a:r>
              <a:rPr lang="en-US"/>
              <a:t>Conclusion:</a:t>
            </a:r>
            <a:endParaRPr/>
          </a:p>
          <a:p>
            <a:pPr marL="0" lvl="0" indent="0" algn="l" rtl="0">
              <a:spcBef>
                <a:spcPts val="0"/>
              </a:spcBef>
              <a:spcAft>
                <a:spcPts val="0"/>
              </a:spcAft>
              <a:buNone/>
            </a:pPr>
            <a:r>
              <a:rPr lang="en-US"/>
              <a:t>The quality of the interaction, mediation matter because it affect how students regulate。 </a:t>
            </a:r>
            <a:endParaRPr/>
          </a:p>
        </p:txBody>
      </p:sp>
      <p:sp>
        <p:nvSpPr>
          <p:cNvPr id="124" name="Google Shape;1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125" name="Google Shape;125;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2021/9/26</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I need to introduce V and SCT a little bit. </a:t>
            </a:r>
            <a:endParaRPr/>
          </a:p>
          <a:p>
            <a:pPr marL="0" lvl="0" indent="0" algn="l" rtl="0">
              <a:spcBef>
                <a:spcPts val="0"/>
              </a:spcBef>
              <a:spcAft>
                <a:spcPts val="0"/>
              </a:spcAft>
              <a:buNone/>
            </a:pPr>
            <a:r>
              <a:rPr lang="en-US"/>
              <a:t>And then introduce “mediation” a little bit. </a:t>
            </a:r>
            <a:endParaRPr/>
          </a:p>
          <a:p>
            <a:pPr marL="0" lvl="0" indent="0" algn="l" rtl="0">
              <a:spcBef>
                <a:spcPts val="0"/>
              </a:spcBef>
              <a:spcAft>
                <a:spcPts val="0"/>
              </a:spcAft>
              <a:buNone/>
            </a:pPr>
            <a:r>
              <a:rPr lang="en-US"/>
              <a:t>Conclusion:</a:t>
            </a:r>
            <a:endParaRPr/>
          </a:p>
          <a:p>
            <a:pPr marL="0" lvl="0" indent="0" algn="l" rtl="0">
              <a:spcBef>
                <a:spcPts val="0"/>
              </a:spcBef>
              <a:spcAft>
                <a:spcPts val="0"/>
              </a:spcAft>
              <a:buNone/>
            </a:pPr>
            <a:r>
              <a:rPr lang="en-US"/>
              <a:t>The quality of the interaction, mediation matter because it affect how students regulate。 </a:t>
            </a:r>
            <a:endParaRPr/>
          </a:p>
        </p:txBody>
      </p:sp>
      <p:sp>
        <p:nvSpPr>
          <p:cNvPr id="135" name="Google Shape;13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
        <p:nvSpPr>
          <p:cNvPr id="136" name="Google Shape;136;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2021/9/26</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I need to introduce V and SCT a little bit. </a:t>
            </a:r>
            <a:endParaRPr/>
          </a:p>
          <a:p>
            <a:pPr marL="0" lvl="0" indent="0" algn="l" rtl="0">
              <a:spcBef>
                <a:spcPts val="0"/>
              </a:spcBef>
              <a:spcAft>
                <a:spcPts val="0"/>
              </a:spcAft>
              <a:buNone/>
            </a:pPr>
            <a:r>
              <a:rPr lang="en-US"/>
              <a:t>And then introduce “mediation” a little bit. </a:t>
            </a:r>
            <a:endParaRPr/>
          </a:p>
          <a:p>
            <a:pPr marL="0" lvl="0" indent="0" algn="l" rtl="0">
              <a:spcBef>
                <a:spcPts val="0"/>
              </a:spcBef>
              <a:spcAft>
                <a:spcPts val="0"/>
              </a:spcAft>
              <a:buNone/>
            </a:pPr>
            <a:r>
              <a:rPr lang="en-US"/>
              <a:t>Conclusion:</a:t>
            </a:r>
            <a:endParaRPr/>
          </a:p>
          <a:p>
            <a:pPr marL="0" lvl="0" indent="0" algn="l" rtl="0">
              <a:spcBef>
                <a:spcPts val="0"/>
              </a:spcBef>
              <a:spcAft>
                <a:spcPts val="0"/>
              </a:spcAft>
              <a:buNone/>
            </a:pPr>
            <a:r>
              <a:rPr lang="en-US"/>
              <a:t>The quality of the interaction, mediation matter because it affect how students regulate。 </a:t>
            </a:r>
            <a:endParaRPr/>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146" name="Google Shape;146;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2021/9/26</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
        <p:nvSpPr>
          <p:cNvPr id="157" name="Google Shape;157;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2021/9/26</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bg>
      <p:bgPr>
        <a:solidFill>
          <a:schemeClr val="lt1">
            <a:alpha val="29803"/>
          </a:schemeClr>
        </a:solidFill>
        <a:effectLst/>
      </p:bgPr>
    </p:bg>
    <p:spTree>
      <p:nvGrpSpPr>
        <p:cNvPr id="1" name="Shape 14"/>
        <p:cNvGrpSpPr/>
        <p:nvPr/>
      </p:nvGrpSpPr>
      <p:grpSpPr>
        <a:xfrm>
          <a:off x="0" y="0"/>
          <a:ext cx="0" cy="0"/>
          <a:chOff x="0" y="0"/>
          <a:chExt cx="0" cy="0"/>
        </a:xfrm>
      </p:grpSpPr>
      <p:sp>
        <p:nvSpPr>
          <p:cNvPr id="15" name="Google Shape;15;p13"/>
          <p:cNvSpPr/>
          <p:nvPr/>
        </p:nvSpPr>
        <p:spPr>
          <a:xfrm>
            <a:off x="0" y="914400"/>
            <a:ext cx="12192000" cy="5029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13"/>
          <p:cNvSpPr/>
          <p:nvPr/>
        </p:nvSpPr>
        <p:spPr>
          <a:xfrm>
            <a:off x="763425" y="2818150"/>
            <a:ext cx="6207001" cy="25718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13"/>
          <p:cNvSpPr txBox="1">
            <a:spLocks noGrp="1"/>
          </p:cNvSpPr>
          <p:nvPr>
            <p:ph type="title"/>
          </p:nvPr>
        </p:nvSpPr>
        <p:spPr>
          <a:xfrm>
            <a:off x="1108430" y="3277472"/>
            <a:ext cx="5651293" cy="108630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5DC9B"/>
              </a:buClr>
              <a:buSzPts val="8800"/>
              <a:buFont typeface="Arial"/>
              <a:buNone/>
              <a:defRPr sz="8800" b="1" i="0">
                <a:solidFill>
                  <a:srgbClr val="C5DC9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3"/>
          <p:cNvSpPr>
            <a:spLocks noGrp="1"/>
          </p:cNvSpPr>
          <p:nvPr>
            <p:ph type="pic" idx="2"/>
          </p:nvPr>
        </p:nvSpPr>
        <p:spPr>
          <a:xfrm>
            <a:off x="5923125" y="0"/>
            <a:ext cx="6268875" cy="6858000"/>
          </a:xfrm>
          <a:prstGeom prst="rect">
            <a:avLst/>
          </a:prstGeom>
          <a:solidFill>
            <a:schemeClr val="lt2"/>
          </a:solidFill>
          <a:ln>
            <a:noFill/>
          </a:ln>
        </p:spPr>
      </p:sp>
      <p:sp>
        <p:nvSpPr>
          <p:cNvPr id="19" name="Google Shape;19;p13"/>
          <p:cNvSpPr txBox="1">
            <a:spLocks noGrp="1"/>
          </p:cNvSpPr>
          <p:nvPr>
            <p:ph type="body" idx="1"/>
          </p:nvPr>
        </p:nvSpPr>
        <p:spPr>
          <a:xfrm>
            <a:off x="1108430" y="4450080"/>
            <a:ext cx="5651294" cy="607103"/>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500"/>
              </a:spcBef>
              <a:spcAft>
                <a:spcPts val="0"/>
              </a:spcAft>
              <a:buSzPts val="2400"/>
              <a:buNone/>
              <a:defRPr sz="2400" b="0"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
  <p:cSld name="标题和内容 ">
    <p:bg>
      <p:bgPr>
        <a:solidFill>
          <a:schemeClr val="lt2">
            <a:alpha val="40000"/>
          </a:schemeClr>
        </a:solidFill>
        <a:effectLst/>
      </p:bgPr>
    </p:bg>
    <p:spTree>
      <p:nvGrpSpPr>
        <p:cNvPr id="1" name="Shape 20"/>
        <p:cNvGrpSpPr/>
        <p:nvPr/>
      </p:nvGrpSpPr>
      <p:grpSpPr>
        <a:xfrm>
          <a:off x="0" y="0"/>
          <a:ext cx="0" cy="0"/>
          <a:chOff x="0" y="0"/>
          <a:chExt cx="0" cy="0"/>
        </a:xfrm>
      </p:grpSpPr>
      <p:sp>
        <p:nvSpPr>
          <p:cNvPr id="21" name="Google Shape;21;p14"/>
          <p:cNvSpPr/>
          <p:nvPr/>
        </p:nvSpPr>
        <p:spPr>
          <a:xfrm>
            <a:off x="0" y="0"/>
            <a:ext cx="12192000" cy="9863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 name="Google Shape;22;p14"/>
          <p:cNvSpPr/>
          <p:nvPr/>
        </p:nvSpPr>
        <p:spPr>
          <a:xfrm>
            <a:off x="350520" y="279792"/>
            <a:ext cx="11475720" cy="986305"/>
          </a:xfrm>
          <a:prstGeom prst="rect">
            <a:avLst/>
          </a:prstGeom>
          <a:solidFill>
            <a:schemeClr val="dk2"/>
          </a:solidFill>
          <a:ln>
            <a:noFill/>
          </a:ln>
        </p:spPr>
        <p:txBody>
          <a:bodyPr spcFirstLastPara="1" wrap="square" lIns="182875" tIns="182875" rIns="182875" bIns="45700" anchor="ctr" anchorCtr="0">
            <a:noAutofit/>
          </a:bodyPr>
          <a:lstStyle/>
          <a:p>
            <a:pPr marL="0" marR="0" lvl="0" indent="0" algn="l" rtl="0">
              <a:spcBef>
                <a:spcPts val="0"/>
              </a:spcBef>
              <a:spcAft>
                <a:spcPts val="0"/>
              </a:spcAft>
              <a:buNone/>
            </a:pPr>
            <a:endParaRPr sz="2400" b="1">
              <a:solidFill>
                <a:schemeClr val="lt1"/>
              </a:solidFill>
              <a:latin typeface="Arial"/>
              <a:ea typeface="Arial"/>
              <a:cs typeface="Arial"/>
              <a:sym typeface="Arial"/>
            </a:endParaRPr>
          </a:p>
        </p:txBody>
      </p:sp>
      <p:sp>
        <p:nvSpPr>
          <p:cNvPr id="23" name="Google Shape;23;p14"/>
          <p:cNvSpPr txBox="1">
            <a:spLocks noGrp="1"/>
          </p:cNvSpPr>
          <p:nvPr>
            <p:ph type="title"/>
          </p:nvPr>
        </p:nvSpPr>
        <p:spPr>
          <a:xfrm>
            <a:off x="639413" y="483440"/>
            <a:ext cx="10904438" cy="583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2"/>
              </a:buClr>
              <a:buSzPts val="2400"/>
              <a:buFont typeface="Arial"/>
              <a:buNone/>
              <a:defRPr sz="2400" b="1" i="0">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4"/>
          <p:cNvSpPr txBox="1">
            <a:spLocks noGrp="1"/>
          </p:cNvSpPr>
          <p:nvPr>
            <p:ph type="ftr" idx="11"/>
          </p:nvPr>
        </p:nvSpPr>
        <p:spPr>
          <a:xfrm>
            <a:off x="639247" y="6356350"/>
            <a:ext cx="751415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sldNum" idx="12"/>
          </p:nvPr>
        </p:nvSpPr>
        <p:spPr>
          <a:xfrm>
            <a:off x="11011711" y="6356349"/>
            <a:ext cx="5321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A898A"/>
                </a:solidFill>
                <a:latin typeface="Arial"/>
                <a:ea typeface="Arial"/>
                <a:cs typeface="Arial"/>
                <a:sym typeface="Arial"/>
              </a:defRPr>
            </a:lvl1pPr>
            <a:lvl2pPr marL="0" lvl="1" indent="0" algn="r">
              <a:spcBef>
                <a:spcPts val="0"/>
              </a:spcBef>
              <a:buNone/>
              <a:defRPr sz="900">
                <a:solidFill>
                  <a:srgbClr val="8A898A"/>
                </a:solidFill>
                <a:latin typeface="Arial"/>
                <a:ea typeface="Arial"/>
                <a:cs typeface="Arial"/>
                <a:sym typeface="Arial"/>
              </a:defRPr>
            </a:lvl2pPr>
            <a:lvl3pPr marL="0" lvl="2" indent="0" algn="r">
              <a:spcBef>
                <a:spcPts val="0"/>
              </a:spcBef>
              <a:buNone/>
              <a:defRPr sz="900">
                <a:solidFill>
                  <a:srgbClr val="8A898A"/>
                </a:solidFill>
                <a:latin typeface="Arial"/>
                <a:ea typeface="Arial"/>
                <a:cs typeface="Arial"/>
                <a:sym typeface="Arial"/>
              </a:defRPr>
            </a:lvl3pPr>
            <a:lvl4pPr marL="0" lvl="3" indent="0" algn="r">
              <a:spcBef>
                <a:spcPts val="0"/>
              </a:spcBef>
              <a:buNone/>
              <a:defRPr sz="900">
                <a:solidFill>
                  <a:srgbClr val="8A898A"/>
                </a:solidFill>
                <a:latin typeface="Arial"/>
                <a:ea typeface="Arial"/>
                <a:cs typeface="Arial"/>
                <a:sym typeface="Arial"/>
              </a:defRPr>
            </a:lvl4pPr>
            <a:lvl5pPr marL="0" lvl="4" indent="0" algn="r">
              <a:spcBef>
                <a:spcPts val="0"/>
              </a:spcBef>
              <a:buNone/>
              <a:defRPr sz="900">
                <a:solidFill>
                  <a:srgbClr val="8A898A"/>
                </a:solidFill>
                <a:latin typeface="Arial"/>
                <a:ea typeface="Arial"/>
                <a:cs typeface="Arial"/>
                <a:sym typeface="Arial"/>
              </a:defRPr>
            </a:lvl5pPr>
            <a:lvl6pPr marL="0" lvl="5" indent="0" algn="r">
              <a:spcBef>
                <a:spcPts val="0"/>
              </a:spcBef>
              <a:buNone/>
              <a:defRPr sz="900">
                <a:solidFill>
                  <a:srgbClr val="8A898A"/>
                </a:solidFill>
                <a:latin typeface="Arial"/>
                <a:ea typeface="Arial"/>
                <a:cs typeface="Arial"/>
                <a:sym typeface="Arial"/>
              </a:defRPr>
            </a:lvl6pPr>
            <a:lvl7pPr marL="0" lvl="6" indent="0" algn="r">
              <a:spcBef>
                <a:spcPts val="0"/>
              </a:spcBef>
              <a:buNone/>
              <a:defRPr sz="900">
                <a:solidFill>
                  <a:srgbClr val="8A898A"/>
                </a:solidFill>
                <a:latin typeface="Arial"/>
                <a:ea typeface="Arial"/>
                <a:cs typeface="Arial"/>
                <a:sym typeface="Arial"/>
              </a:defRPr>
            </a:lvl7pPr>
            <a:lvl8pPr marL="0" lvl="7" indent="0" algn="r">
              <a:spcBef>
                <a:spcPts val="0"/>
              </a:spcBef>
              <a:buNone/>
              <a:defRPr sz="900">
                <a:solidFill>
                  <a:srgbClr val="8A898A"/>
                </a:solidFill>
                <a:latin typeface="Arial"/>
                <a:ea typeface="Arial"/>
                <a:cs typeface="Arial"/>
                <a:sym typeface="Arial"/>
              </a:defRPr>
            </a:lvl8pPr>
            <a:lvl9pPr marL="0" lvl="8" indent="0" algn="r">
              <a:spcBef>
                <a:spcPts val="0"/>
              </a:spcBef>
              <a:buNone/>
              <a:defRPr sz="900">
                <a:solidFill>
                  <a:srgbClr val="8A89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14"/>
          <p:cNvSpPr txBox="1">
            <a:spLocks noGrp="1"/>
          </p:cNvSpPr>
          <p:nvPr>
            <p:ph type="body" idx="1"/>
          </p:nvPr>
        </p:nvSpPr>
        <p:spPr>
          <a:xfrm>
            <a:off x="638986" y="1470025"/>
            <a:ext cx="10904865" cy="4706938"/>
          </a:xfrm>
          <a:prstGeom prst="rect">
            <a:avLst/>
          </a:prstGeom>
          <a:noFill/>
          <a:ln>
            <a:noFill/>
          </a:ln>
        </p:spPr>
        <p:txBody>
          <a:bodyPr spcFirstLastPara="1" wrap="square" lIns="91425" tIns="45700" rIns="91425" bIns="45700" anchor="t" anchorCtr="0">
            <a:normAutofit/>
          </a:bodyPr>
          <a:lstStyle>
            <a:lvl1pPr marL="457200" lvl="0" indent="-323850" algn="l">
              <a:lnSpc>
                <a:spcPct val="150000"/>
              </a:lnSpc>
              <a:spcBef>
                <a:spcPts val="1500"/>
              </a:spcBef>
              <a:spcAft>
                <a:spcPts val="0"/>
              </a:spcAft>
              <a:buSzPts val="1500"/>
              <a:buChar char="▪"/>
              <a:defRPr>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图片和字幕">
  <p:cSld name="图片和字幕">
    <p:bg>
      <p:bgPr>
        <a:solidFill>
          <a:schemeClr val="lt2">
            <a:alpha val="40000"/>
          </a:schemeClr>
        </a:solidFill>
        <a:effectLst/>
      </p:bgPr>
    </p:bg>
    <p:spTree>
      <p:nvGrpSpPr>
        <p:cNvPr id="1" name="Shape 27"/>
        <p:cNvGrpSpPr/>
        <p:nvPr/>
      </p:nvGrpSpPr>
      <p:grpSpPr>
        <a:xfrm>
          <a:off x="0" y="0"/>
          <a:ext cx="0" cy="0"/>
          <a:chOff x="0" y="0"/>
          <a:chExt cx="0" cy="0"/>
        </a:xfrm>
      </p:grpSpPr>
      <p:sp>
        <p:nvSpPr>
          <p:cNvPr id="28" name="Google Shape;28;p15"/>
          <p:cNvSpPr/>
          <p:nvPr/>
        </p:nvSpPr>
        <p:spPr>
          <a:xfrm>
            <a:off x="0" y="914400"/>
            <a:ext cx="12192000" cy="5029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 name="Google Shape;29;p15"/>
          <p:cNvSpPr/>
          <p:nvPr/>
        </p:nvSpPr>
        <p:spPr>
          <a:xfrm>
            <a:off x="5951621" y="1803214"/>
            <a:ext cx="6240379" cy="32528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15"/>
          <p:cNvSpPr txBox="1">
            <a:spLocks noGrp="1"/>
          </p:cNvSpPr>
          <p:nvPr>
            <p:ph type="sldNum" idx="12"/>
          </p:nvPr>
        </p:nvSpPr>
        <p:spPr>
          <a:xfrm>
            <a:off x="10904706" y="6356350"/>
            <a:ext cx="44909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A898A"/>
                </a:solidFill>
                <a:latin typeface="Arial"/>
                <a:ea typeface="Arial"/>
                <a:cs typeface="Arial"/>
                <a:sym typeface="Arial"/>
              </a:defRPr>
            </a:lvl1pPr>
            <a:lvl2pPr marL="0" lvl="1" indent="0" algn="r">
              <a:spcBef>
                <a:spcPts val="0"/>
              </a:spcBef>
              <a:buNone/>
              <a:defRPr sz="900">
                <a:solidFill>
                  <a:srgbClr val="8A898A"/>
                </a:solidFill>
                <a:latin typeface="Arial"/>
                <a:ea typeface="Arial"/>
                <a:cs typeface="Arial"/>
                <a:sym typeface="Arial"/>
              </a:defRPr>
            </a:lvl2pPr>
            <a:lvl3pPr marL="0" lvl="2" indent="0" algn="r">
              <a:spcBef>
                <a:spcPts val="0"/>
              </a:spcBef>
              <a:buNone/>
              <a:defRPr sz="900">
                <a:solidFill>
                  <a:srgbClr val="8A898A"/>
                </a:solidFill>
                <a:latin typeface="Arial"/>
                <a:ea typeface="Arial"/>
                <a:cs typeface="Arial"/>
                <a:sym typeface="Arial"/>
              </a:defRPr>
            </a:lvl3pPr>
            <a:lvl4pPr marL="0" lvl="3" indent="0" algn="r">
              <a:spcBef>
                <a:spcPts val="0"/>
              </a:spcBef>
              <a:buNone/>
              <a:defRPr sz="900">
                <a:solidFill>
                  <a:srgbClr val="8A898A"/>
                </a:solidFill>
                <a:latin typeface="Arial"/>
                <a:ea typeface="Arial"/>
                <a:cs typeface="Arial"/>
                <a:sym typeface="Arial"/>
              </a:defRPr>
            </a:lvl4pPr>
            <a:lvl5pPr marL="0" lvl="4" indent="0" algn="r">
              <a:spcBef>
                <a:spcPts val="0"/>
              </a:spcBef>
              <a:buNone/>
              <a:defRPr sz="900">
                <a:solidFill>
                  <a:srgbClr val="8A898A"/>
                </a:solidFill>
                <a:latin typeface="Arial"/>
                <a:ea typeface="Arial"/>
                <a:cs typeface="Arial"/>
                <a:sym typeface="Arial"/>
              </a:defRPr>
            </a:lvl5pPr>
            <a:lvl6pPr marL="0" lvl="5" indent="0" algn="r">
              <a:spcBef>
                <a:spcPts val="0"/>
              </a:spcBef>
              <a:buNone/>
              <a:defRPr sz="900">
                <a:solidFill>
                  <a:srgbClr val="8A898A"/>
                </a:solidFill>
                <a:latin typeface="Arial"/>
                <a:ea typeface="Arial"/>
                <a:cs typeface="Arial"/>
                <a:sym typeface="Arial"/>
              </a:defRPr>
            </a:lvl6pPr>
            <a:lvl7pPr marL="0" lvl="6" indent="0" algn="r">
              <a:spcBef>
                <a:spcPts val="0"/>
              </a:spcBef>
              <a:buNone/>
              <a:defRPr sz="900">
                <a:solidFill>
                  <a:srgbClr val="8A898A"/>
                </a:solidFill>
                <a:latin typeface="Arial"/>
                <a:ea typeface="Arial"/>
                <a:cs typeface="Arial"/>
                <a:sym typeface="Arial"/>
              </a:defRPr>
            </a:lvl7pPr>
            <a:lvl8pPr marL="0" lvl="7" indent="0" algn="r">
              <a:spcBef>
                <a:spcPts val="0"/>
              </a:spcBef>
              <a:buNone/>
              <a:defRPr sz="900">
                <a:solidFill>
                  <a:srgbClr val="8A898A"/>
                </a:solidFill>
                <a:latin typeface="Arial"/>
                <a:ea typeface="Arial"/>
                <a:cs typeface="Arial"/>
                <a:sym typeface="Arial"/>
              </a:defRPr>
            </a:lvl8pPr>
            <a:lvl9pPr marL="0" lvl="8" indent="0" algn="r">
              <a:spcBef>
                <a:spcPts val="0"/>
              </a:spcBef>
              <a:buNone/>
              <a:defRPr sz="900">
                <a:solidFill>
                  <a:srgbClr val="8A89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15"/>
          <p:cNvSpPr txBox="1">
            <a:spLocks noGrp="1"/>
          </p:cNvSpPr>
          <p:nvPr>
            <p:ph type="title"/>
          </p:nvPr>
        </p:nvSpPr>
        <p:spPr>
          <a:xfrm>
            <a:off x="6494545" y="2028031"/>
            <a:ext cx="5058209" cy="583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2"/>
              </a:buClr>
              <a:buSzPts val="2400"/>
              <a:buFont typeface="Arial"/>
              <a:buNone/>
              <a:defRPr sz="2400" b="1" i="0">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a:spLocks noGrp="1"/>
          </p:cNvSpPr>
          <p:nvPr>
            <p:ph type="pic" idx="2"/>
          </p:nvPr>
        </p:nvSpPr>
        <p:spPr>
          <a:xfrm>
            <a:off x="542925" y="0"/>
            <a:ext cx="5408696" cy="6858000"/>
          </a:xfrm>
          <a:prstGeom prst="rect">
            <a:avLst/>
          </a:prstGeom>
          <a:solidFill>
            <a:schemeClr val="lt2"/>
          </a:solidFill>
          <a:ln>
            <a:noFill/>
          </a:ln>
        </p:spPr>
      </p:sp>
      <p:sp>
        <p:nvSpPr>
          <p:cNvPr id="34" name="Google Shape;34;p15"/>
          <p:cNvSpPr txBox="1">
            <a:spLocks noGrp="1"/>
          </p:cNvSpPr>
          <p:nvPr>
            <p:ph type="body" idx="1"/>
          </p:nvPr>
        </p:nvSpPr>
        <p:spPr>
          <a:xfrm>
            <a:off x="6494463" y="2611438"/>
            <a:ext cx="5058209" cy="2165350"/>
          </a:xfrm>
          <a:prstGeom prst="rect">
            <a:avLst/>
          </a:prstGeom>
          <a:noFill/>
          <a:ln>
            <a:noFill/>
          </a:ln>
        </p:spPr>
        <p:txBody>
          <a:bodyPr spcFirstLastPara="1" wrap="square" lIns="91425" tIns="45700" rIns="91425" bIns="45700" anchor="t" anchorCtr="0">
            <a:normAutofit/>
          </a:bodyPr>
          <a:lstStyle>
            <a:lvl1pPr marL="457200" lvl="0" indent="-323850" algn="l">
              <a:lnSpc>
                <a:spcPct val="150000"/>
              </a:lnSpc>
              <a:spcBef>
                <a:spcPts val="1500"/>
              </a:spcBef>
              <a:spcAft>
                <a:spcPts val="0"/>
              </a:spcAft>
              <a:buSzPts val="1500"/>
              <a:buChar char="▪"/>
              <a:defRPr>
                <a:solidFill>
                  <a:schemeClr val="lt1"/>
                </a:solidFill>
                <a:latin typeface="Arial"/>
                <a:ea typeface="Arial"/>
                <a:cs typeface="Arial"/>
                <a:sym typeface="Arial"/>
              </a:defRPr>
            </a:lvl1pPr>
            <a:lvl2pPr marL="914400" lvl="1" indent="-323850" algn="l">
              <a:lnSpc>
                <a:spcPct val="90000"/>
              </a:lnSpc>
              <a:spcBef>
                <a:spcPts val="500"/>
              </a:spcBef>
              <a:spcAft>
                <a:spcPts val="0"/>
              </a:spcAft>
              <a:buSzPts val="1500"/>
              <a:buChar char="▪"/>
              <a:defRPr>
                <a:solidFill>
                  <a:schemeClr val="lt1"/>
                </a:solidFill>
              </a:defRPr>
            </a:lvl2pPr>
            <a:lvl3pPr marL="1371600" lvl="2" indent="-317500" algn="l">
              <a:lnSpc>
                <a:spcPct val="90000"/>
              </a:lnSpc>
              <a:spcBef>
                <a:spcPts val="500"/>
              </a:spcBef>
              <a:spcAft>
                <a:spcPts val="0"/>
              </a:spcAft>
              <a:buSzPts val="1400"/>
              <a:buChar char="▪"/>
              <a:defRPr>
                <a:solidFill>
                  <a:schemeClr val="lt1"/>
                </a:solidFill>
              </a:defRPr>
            </a:lvl3pPr>
            <a:lvl4pPr marL="1828800" lvl="3" indent="-317500" algn="l">
              <a:lnSpc>
                <a:spcPct val="90000"/>
              </a:lnSpc>
              <a:spcBef>
                <a:spcPts val="500"/>
              </a:spcBef>
              <a:spcAft>
                <a:spcPts val="0"/>
              </a:spcAft>
              <a:buSzPts val="1400"/>
              <a:buChar char="▪"/>
              <a:defRPr>
                <a:solidFill>
                  <a:schemeClr val="lt1"/>
                </a:solidFill>
              </a:defRPr>
            </a:lvl4pPr>
            <a:lvl5pPr marL="2286000" lvl="4" indent="-317500" algn="l">
              <a:lnSpc>
                <a:spcPct val="90000"/>
              </a:lnSpc>
              <a:spcBef>
                <a:spcPts val="500"/>
              </a:spcBef>
              <a:spcAft>
                <a:spcPts val="0"/>
              </a:spcAft>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项内容 ">
  <p:cSld name="2 项内容 ">
    <p:bg>
      <p:bgPr>
        <a:solidFill>
          <a:schemeClr val="lt2">
            <a:alpha val="40000"/>
          </a:schemeClr>
        </a:solidFill>
        <a:effectLst/>
      </p:bgPr>
    </p:bg>
    <p:spTree>
      <p:nvGrpSpPr>
        <p:cNvPr id="1" name="Shape 35"/>
        <p:cNvGrpSpPr/>
        <p:nvPr/>
      </p:nvGrpSpPr>
      <p:grpSpPr>
        <a:xfrm>
          <a:off x="0" y="0"/>
          <a:ext cx="0" cy="0"/>
          <a:chOff x="0" y="0"/>
          <a:chExt cx="0" cy="0"/>
        </a:xfrm>
      </p:grpSpPr>
      <p:sp>
        <p:nvSpPr>
          <p:cNvPr id="36" name="Google Shape;36;p16"/>
          <p:cNvSpPr/>
          <p:nvPr/>
        </p:nvSpPr>
        <p:spPr>
          <a:xfrm>
            <a:off x="0" y="5871694"/>
            <a:ext cx="12192000" cy="9863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16"/>
          <p:cNvSpPr/>
          <p:nvPr/>
        </p:nvSpPr>
        <p:spPr>
          <a:xfrm>
            <a:off x="4921026" y="0"/>
            <a:ext cx="7189694"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 name="Google Shape;38;p16"/>
          <p:cNvSpPr txBox="1">
            <a:spLocks noGrp="1"/>
          </p:cNvSpPr>
          <p:nvPr>
            <p:ph type="sldNum" idx="12"/>
          </p:nvPr>
        </p:nvSpPr>
        <p:spPr>
          <a:xfrm>
            <a:off x="11103659" y="6356350"/>
            <a:ext cx="44909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Arial"/>
                <a:ea typeface="Arial"/>
                <a:cs typeface="Arial"/>
                <a:sym typeface="Arial"/>
              </a:defRPr>
            </a:lvl1pPr>
            <a:lvl2pPr marL="0" lvl="1" indent="0" algn="r">
              <a:spcBef>
                <a:spcPts val="0"/>
              </a:spcBef>
              <a:buNone/>
              <a:defRPr sz="900">
                <a:solidFill>
                  <a:schemeClr val="lt1"/>
                </a:solidFill>
                <a:latin typeface="Arial"/>
                <a:ea typeface="Arial"/>
                <a:cs typeface="Arial"/>
                <a:sym typeface="Arial"/>
              </a:defRPr>
            </a:lvl2pPr>
            <a:lvl3pPr marL="0" lvl="2" indent="0" algn="r">
              <a:spcBef>
                <a:spcPts val="0"/>
              </a:spcBef>
              <a:buNone/>
              <a:defRPr sz="900">
                <a:solidFill>
                  <a:schemeClr val="lt1"/>
                </a:solidFill>
                <a:latin typeface="Arial"/>
                <a:ea typeface="Arial"/>
                <a:cs typeface="Arial"/>
                <a:sym typeface="Arial"/>
              </a:defRPr>
            </a:lvl3pPr>
            <a:lvl4pPr marL="0" lvl="3" indent="0" algn="r">
              <a:spcBef>
                <a:spcPts val="0"/>
              </a:spcBef>
              <a:buNone/>
              <a:defRPr sz="900">
                <a:solidFill>
                  <a:schemeClr val="lt1"/>
                </a:solidFill>
                <a:latin typeface="Arial"/>
                <a:ea typeface="Arial"/>
                <a:cs typeface="Arial"/>
                <a:sym typeface="Arial"/>
              </a:defRPr>
            </a:lvl4pPr>
            <a:lvl5pPr marL="0" lvl="4" indent="0" algn="r">
              <a:spcBef>
                <a:spcPts val="0"/>
              </a:spcBef>
              <a:buNone/>
              <a:defRPr sz="900">
                <a:solidFill>
                  <a:schemeClr val="lt1"/>
                </a:solidFill>
                <a:latin typeface="Arial"/>
                <a:ea typeface="Arial"/>
                <a:cs typeface="Arial"/>
                <a:sym typeface="Arial"/>
              </a:defRPr>
            </a:lvl5pPr>
            <a:lvl6pPr marL="0" lvl="5" indent="0" algn="r">
              <a:spcBef>
                <a:spcPts val="0"/>
              </a:spcBef>
              <a:buNone/>
              <a:defRPr sz="900">
                <a:solidFill>
                  <a:schemeClr val="lt1"/>
                </a:solidFill>
                <a:latin typeface="Arial"/>
                <a:ea typeface="Arial"/>
                <a:cs typeface="Arial"/>
                <a:sym typeface="Arial"/>
              </a:defRPr>
            </a:lvl6pPr>
            <a:lvl7pPr marL="0" lvl="6" indent="0" algn="r">
              <a:spcBef>
                <a:spcPts val="0"/>
              </a:spcBef>
              <a:buNone/>
              <a:defRPr sz="900">
                <a:solidFill>
                  <a:schemeClr val="lt1"/>
                </a:solidFill>
                <a:latin typeface="Arial"/>
                <a:ea typeface="Arial"/>
                <a:cs typeface="Arial"/>
                <a:sym typeface="Arial"/>
              </a:defRPr>
            </a:lvl7pPr>
            <a:lvl8pPr marL="0" lvl="7" indent="0" algn="r">
              <a:spcBef>
                <a:spcPts val="0"/>
              </a:spcBef>
              <a:buNone/>
              <a:defRPr sz="900">
                <a:solidFill>
                  <a:schemeClr val="lt1"/>
                </a:solidFill>
                <a:latin typeface="Arial"/>
                <a:ea typeface="Arial"/>
                <a:cs typeface="Arial"/>
                <a:sym typeface="Arial"/>
              </a:defRPr>
            </a:lvl8pPr>
            <a:lvl9pPr marL="0" lvl="8" indent="0" algn="r">
              <a:spcBef>
                <a:spcPts val="0"/>
              </a:spcBef>
              <a:buNone/>
              <a:defRPr sz="9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16"/>
          <p:cNvSpPr txBox="1">
            <a:spLocks noGrp="1"/>
          </p:cNvSpPr>
          <p:nvPr>
            <p:ph type="title"/>
          </p:nvPr>
        </p:nvSpPr>
        <p:spPr>
          <a:xfrm>
            <a:off x="6761117" y="681037"/>
            <a:ext cx="4791637" cy="583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2"/>
              </a:buClr>
              <a:buSzPts val="2400"/>
              <a:buFont typeface="Arial"/>
              <a:buNone/>
              <a:defRPr sz="2400" b="1" i="0">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6"/>
          <p:cNvSpPr>
            <a:spLocks noGrp="1"/>
          </p:cNvSpPr>
          <p:nvPr>
            <p:ph type="pic" idx="2"/>
          </p:nvPr>
        </p:nvSpPr>
        <p:spPr>
          <a:xfrm>
            <a:off x="542925" y="571500"/>
            <a:ext cx="5553075" cy="5715000"/>
          </a:xfrm>
          <a:prstGeom prst="rect">
            <a:avLst/>
          </a:prstGeom>
          <a:solidFill>
            <a:schemeClr val="lt2"/>
          </a:solidFill>
          <a:ln>
            <a:noFill/>
          </a:ln>
        </p:spPr>
      </p:sp>
      <p:sp>
        <p:nvSpPr>
          <p:cNvPr id="41" name="Google Shape;41;p16"/>
          <p:cNvSpPr txBox="1">
            <a:spLocks noGrp="1"/>
          </p:cNvSpPr>
          <p:nvPr>
            <p:ph type="ftr" idx="11"/>
          </p:nvPr>
        </p:nvSpPr>
        <p:spPr>
          <a:xfrm>
            <a:off x="542925"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6761117" y="1265238"/>
            <a:ext cx="4791637" cy="4911725"/>
          </a:xfrm>
          <a:prstGeom prst="rect">
            <a:avLst/>
          </a:prstGeom>
          <a:noFill/>
          <a:ln>
            <a:noFill/>
          </a:ln>
        </p:spPr>
        <p:txBody>
          <a:bodyPr spcFirstLastPara="1" wrap="square" lIns="91425" tIns="45700" rIns="91425" bIns="45700" anchor="t" anchorCtr="0">
            <a:normAutofit/>
          </a:bodyPr>
          <a:lstStyle>
            <a:lvl1pPr marL="457200" lvl="0" indent="-323850" algn="l">
              <a:lnSpc>
                <a:spcPct val="150000"/>
              </a:lnSpc>
              <a:spcBef>
                <a:spcPts val="1500"/>
              </a:spcBef>
              <a:spcAft>
                <a:spcPts val="0"/>
              </a:spcAft>
              <a:buSzPts val="1500"/>
              <a:buChar char="▪"/>
              <a:defRPr>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1500"/>
              <a:buNone/>
              <a:defRPr>
                <a:solidFill>
                  <a:schemeClr val="lt1"/>
                </a:solidFill>
              </a:defRPr>
            </a:lvl2pPr>
            <a:lvl3pPr marL="1371600" lvl="2" indent="-317500" algn="l">
              <a:lnSpc>
                <a:spcPct val="90000"/>
              </a:lnSpc>
              <a:spcBef>
                <a:spcPts val="500"/>
              </a:spcBef>
              <a:spcAft>
                <a:spcPts val="0"/>
              </a:spcAft>
              <a:buSzPts val="1400"/>
              <a:buChar char="▪"/>
              <a:defRPr>
                <a:solidFill>
                  <a:schemeClr val="lt1"/>
                </a:solidFill>
              </a:defRPr>
            </a:lvl3pPr>
            <a:lvl4pPr marL="1828800" lvl="3" indent="-317500" algn="l">
              <a:lnSpc>
                <a:spcPct val="90000"/>
              </a:lnSpc>
              <a:spcBef>
                <a:spcPts val="500"/>
              </a:spcBef>
              <a:spcAft>
                <a:spcPts val="0"/>
              </a:spcAft>
              <a:buSzPts val="1400"/>
              <a:buChar char="▪"/>
              <a:defRPr>
                <a:solidFill>
                  <a:schemeClr val="lt1"/>
                </a:solidFill>
              </a:defRPr>
            </a:lvl4pPr>
            <a:lvl5pPr marL="2286000" lvl="4" indent="-317500" algn="l">
              <a:lnSpc>
                <a:spcPct val="90000"/>
              </a:lnSpc>
              <a:spcBef>
                <a:spcPts val="500"/>
              </a:spcBef>
              <a:spcAft>
                <a:spcPts val="0"/>
              </a:spcAft>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p:cSld name="比较">
    <p:bg>
      <p:bgPr>
        <a:solidFill>
          <a:schemeClr val="lt2">
            <a:alpha val="40000"/>
          </a:schemeClr>
        </a:solidFill>
        <a:effectLst/>
      </p:bgPr>
    </p:bg>
    <p:spTree>
      <p:nvGrpSpPr>
        <p:cNvPr id="1" name="Shape 43"/>
        <p:cNvGrpSpPr/>
        <p:nvPr/>
      </p:nvGrpSpPr>
      <p:grpSpPr>
        <a:xfrm>
          <a:off x="0" y="0"/>
          <a:ext cx="0" cy="0"/>
          <a:chOff x="0" y="0"/>
          <a:chExt cx="0" cy="0"/>
        </a:xfrm>
      </p:grpSpPr>
      <p:sp>
        <p:nvSpPr>
          <p:cNvPr id="44" name="Google Shape;44;p17"/>
          <p:cNvSpPr/>
          <p:nvPr/>
        </p:nvSpPr>
        <p:spPr>
          <a:xfrm>
            <a:off x="0" y="0"/>
            <a:ext cx="12192000" cy="9863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17"/>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7"/>
          <p:cNvSpPr txBox="1">
            <a:spLocks noGrp="1"/>
          </p:cNvSpPr>
          <p:nvPr>
            <p:ph type="sldNum" idx="12"/>
          </p:nvPr>
        </p:nvSpPr>
        <p:spPr>
          <a:xfrm>
            <a:off x="10904706" y="6356350"/>
            <a:ext cx="44909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A898A"/>
                </a:solidFill>
                <a:latin typeface="Arial"/>
                <a:ea typeface="Arial"/>
                <a:cs typeface="Arial"/>
                <a:sym typeface="Arial"/>
              </a:defRPr>
            </a:lvl1pPr>
            <a:lvl2pPr marL="0" lvl="1" indent="0" algn="r">
              <a:spcBef>
                <a:spcPts val="0"/>
              </a:spcBef>
              <a:buNone/>
              <a:defRPr sz="900">
                <a:solidFill>
                  <a:srgbClr val="8A898A"/>
                </a:solidFill>
                <a:latin typeface="Arial"/>
                <a:ea typeface="Arial"/>
                <a:cs typeface="Arial"/>
                <a:sym typeface="Arial"/>
              </a:defRPr>
            </a:lvl2pPr>
            <a:lvl3pPr marL="0" lvl="2" indent="0" algn="r">
              <a:spcBef>
                <a:spcPts val="0"/>
              </a:spcBef>
              <a:buNone/>
              <a:defRPr sz="900">
                <a:solidFill>
                  <a:srgbClr val="8A898A"/>
                </a:solidFill>
                <a:latin typeface="Arial"/>
                <a:ea typeface="Arial"/>
                <a:cs typeface="Arial"/>
                <a:sym typeface="Arial"/>
              </a:defRPr>
            </a:lvl3pPr>
            <a:lvl4pPr marL="0" lvl="3" indent="0" algn="r">
              <a:spcBef>
                <a:spcPts val="0"/>
              </a:spcBef>
              <a:buNone/>
              <a:defRPr sz="900">
                <a:solidFill>
                  <a:srgbClr val="8A898A"/>
                </a:solidFill>
                <a:latin typeface="Arial"/>
                <a:ea typeface="Arial"/>
                <a:cs typeface="Arial"/>
                <a:sym typeface="Arial"/>
              </a:defRPr>
            </a:lvl4pPr>
            <a:lvl5pPr marL="0" lvl="4" indent="0" algn="r">
              <a:spcBef>
                <a:spcPts val="0"/>
              </a:spcBef>
              <a:buNone/>
              <a:defRPr sz="900">
                <a:solidFill>
                  <a:srgbClr val="8A898A"/>
                </a:solidFill>
                <a:latin typeface="Arial"/>
                <a:ea typeface="Arial"/>
                <a:cs typeface="Arial"/>
                <a:sym typeface="Arial"/>
              </a:defRPr>
            </a:lvl5pPr>
            <a:lvl6pPr marL="0" lvl="5" indent="0" algn="r">
              <a:spcBef>
                <a:spcPts val="0"/>
              </a:spcBef>
              <a:buNone/>
              <a:defRPr sz="900">
                <a:solidFill>
                  <a:srgbClr val="8A898A"/>
                </a:solidFill>
                <a:latin typeface="Arial"/>
                <a:ea typeface="Arial"/>
                <a:cs typeface="Arial"/>
                <a:sym typeface="Arial"/>
              </a:defRPr>
            </a:lvl6pPr>
            <a:lvl7pPr marL="0" lvl="6" indent="0" algn="r">
              <a:spcBef>
                <a:spcPts val="0"/>
              </a:spcBef>
              <a:buNone/>
              <a:defRPr sz="900">
                <a:solidFill>
                  <a:srgbClr val="8A898A"/>
                </a:solidFill>
                <a:latin typeface="Arial"/>
                <a:ea typeface="Arial"/>
                <a:cs typeface="Arial"/>
                <a:sym typeface="Arial"/>
              </a:defRPr>
            </a:lvl7pPr>
            <a:lvl8pPr marL="0" lvl="7" indent="0" algn="r">
              <a:spcBef>
                <a:spcPts val="0"/>
              </a:spcBef>
              <a:buNone/>
              <a:defRPr sz="900">
                <a:solidFill>
                  <a:srgbClr val="8A898A"/>
                </a:solidFill>
                <a:latin typeface="Arial"/>
                <a:ea typeface="Arial"/>
                <a:cs typeface="Arial"/>
                <a:sym typeface="Arial"/>
              </a:defRPr>
            </a:lvl8pPr>
            <a:lvl9pPr marL="0" lvl="8" indent="0" algn="r">
              <a:spcBef>
                <a:spcPts val="0"/>
              </a:spcBef>
              <a:buNone/>
              <a:defRPr sz="900">
                <a:solidFill>
                  <a:srgbClr val="8A89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17"/>
          <p:cNvSpPr/>
          <p:nvPr/>
        </p:nvSpPr>
        <p:spPr>
          <a:xfrm>
            <a:off x="350520" y="279792"/>
            <a:ext cx="11475720" cy="986305"/>
          </a:xfrm>
          <a:prstGeom prst="rect">
            <a:avLst/>
          </a:prstGeom>
          <a:solidFill>
            <a:schemeClr val="dk2"/>
          </a:solidFill>
          <a:ln>
            <a:noFill/>
          </a:ln>
        </p:spPr>
        <p:txBody>
          <a:bodyPr spcFirstLastPara="1" wrap="square" lIns="182875" tIns="182875" rIns="182875" bIns="45700" anchor="ctr" anchorCtr="0">
            <a:noAutofit/>
          </a:bodyPr>
          <a:lstStyle/>
          <a:p>
            <a:pPr marL="0" marR="0" lvl="0" indent="0" algn="l" rtl="0">
              <a:spcBef>
                <a:spcPts val="0"/>
              </a:spcBef>
              <a:spcAft>
                <a:spcPts val="0"/>
              </a:spcAft>
              <a:buNone/>
            </a:pPr>
            <a:endParaRPr sz="2400" b="1">
              <a:solidFill>
                <a:schemeClr val="lt1"/>
              </a:solidFill>
              <a:latin typeface="Arial"/>
              <a:ea typeface="Arial"/>
              <a:cs typeface="Arial"/>
              <a:sym typeface="Arial"/>
            </a:endParaRPr>
          </a:p>
        </p:txBody>
      </p:sp>
      <p:sp>
        <p:nvSpPr>
          <p:cNvPr id="48" name="Google Shape;48;p17"/>
          <p:cNvSpPr txBox="1">
            <a:spLocks noGrp="1"/>
          </p:cNvSpPr>
          <p:nvPr>
            <p:ph type="title"/>
          </p:nvPr>
        </p:nvSpPr>
        <p:spPr>
          <a:xfrm>
            <a:off x="639413" y="483440"/>
            <a:ext cx="10904438" cy="583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2"/>
              </a:buClr>
              <a:buSzPts val="2400"/>
              <a:buFont typeface="Arial"/>
              <a:buNone/>
              <a:defRPr sz="2400" b="1" i="0">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7"/>
          <p:cNvSpPr txBox="1">
            <a:spLocks noGrp="1"/>
          </p:cNvSpPr>
          <p:nvPr>
            <p:ph type="body" idx="1"/>
          </p:nvPr>
        </p:nvSpPr>
        <p:spPr>
          <a:xfrm>
            <a:off x="838201" y="2038570"/>
            <a:ext cx="5042646" cy="703135"/>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500"/>
              </a:spcBef>
              <a:spcAft>
                <a:spcPts val="0"/>
              </a:spcAft>
              <a:buSzPts val="1800"/>
              <a:buNone/>
              <a:defRPr sz="1800" b="1" i="0" cap="none">
                <a:solidFill>
                  <a:srgbClr val="769A35"/>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7"/>
          <p:cNvSpPr txBox="1">
            <a:spLocks noGrp="1"/>
          </p:cNvSpPr>
          <p:nvPr>
            <p:ph type="body" idx="2"/>
          </p:nvPr>
        </p:nvSpPr>
        <p:spPr>
          <a:xfrm>
            <a:off x="6501205" y="2038570"/>
            <a:ext cx="5042646" cy="703135"/>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500"/>
              </a:spcBef>
              <a:spcAft>
                <a:spcPts val="0"/>
              </a:spcAft>
              <a:buSzPts val="1800"/>
              <a:buNone/>
              <a:defRPr sz="1800" b="1" i="0" cap="none">
                <a:solidFill>
                  <a:srgbClr val="769A35"/>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51" name="Google Shape;51;p17"/>
          <p:cNvCxnSpPr/>
          <p:nvPr/>
        </p:nvCxnSpPr>
        <p:spPr>
          <a:xfrm>
            <a:off x="6167716" y="1613647"/>
            <a:ext cx="0" cy="4904068"/>
          </a:xfrm>
          <a:prstGeom prst="straightConnector1">
            <a:avLst/>
          </a:prstGeom>
          <a:noFill/>
          <a:ln w="9525" cap="flat" cmpd="sng">
            <a:solidFill>
              <a:srgbClr val="E5E5F0"/>
            </a:solidFill>
            <a:prstDash val="solid"/>
            <a:miter lim="800000"/>
            <a:headEnd type="none" w="sm" len="sm"/>
            <a:tailEnd type="none" w="sm" len="sm"/>
          </a:ln>
        </p:spPr>
      </p:cxnSp>
      <p:sp>
        <p:nvSpPr>
          <p:cNvPr id="52" name="Google Shape;52;p17"/>
          <p:cNvSpPr txBox="1">
            <a:spLocks noGrp="1"/>
          </p:cNvSpPr>
          <p:nvPr>
            <p:ph type="body" idx="3"/>
          </p:nvPr>
        </p:nvSpPr>
        <p:spPr>
          <a:xfrm>
            <a:off x="838200" y="2894471"/>
            <a:ext cx="5041900" cy="3093579"/>
          </a:xfrm>
          <a:prstGeom prst="rect">
            <a:avLst/>
          </a:prstGeom>
          <a:noFill/>
          <a:ln>
            <a:noFill/>
          </a:ln>
        </p:spPr>
        <p:txBody>
          <a:bodyPr spcFirstLastPara="1" wrap="square" lIns="91425" tIns="45700" rIns="91425" bIns="45700" anchor="t" anchorCtr="0">
            <a:normAutofit/>
          </a:bodyPr>
          <a:lstStyle>
            <a:lvl1pPr marL="457200" lvl="0" indent="-323850" algn="l">
              <a:lnSpc>
                <a:spcPct val="150000"/>
              </a:lnSpc>
              <a:spcBef>
                <a:spcPts val="1500"/>
              </a:spcBef>
              <a:spcAft>
                <a:spcPts val="0"/>
              </a:spcAft>
              <a:buSzPts val="1500"/>
              <a:buChar char="▪"/>
              <a:defRPr>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7"/>
          <p:cNvSpPr txBox="1">
            <a:spLocks noGrp="1"/>
          </p:cNvSpPr>
          <p:nvPr>
            <p:ph type="body" idx="4"/>
          </p:nvPr>
        </p:nvSpPr>
        <p:spPr>
          <a:xfrm>
            <a:off x="6501205" y="2894471"/>
            <a:ext cx="5041900" cy="3093579"/>
          </a:xfrm>
          <a:prstGeom prst="rect">
            <a:avLst/>
          </a:prstGeom>
          <a:noFill/>
          <a:ln>
            <a:noFill/>
          </a:ln>
        </p:spPr>
        <p:txBody>
          <a:bodyPr spcFirstLastPara="1" wrap="square" lIns="91425" tIns="45700" rIns="91425" bIns="45700" anchor="t" anchorCtr="0">
            <a:normAutofit/>
          </a:bodyPr>
          <a:lstStyle>
            <a:lvl1pPr marL="457200" lvl="0" indent="-323850" algn="l">
              <a:lnSpc>
                <a:spcPct val="150000"/>
              </a:lnSpc>
              <a:spcBef>
                <a:spcPts val="1500"/>
              </a:spcBef>
              <a:spcAft>
                <a:spcPts val="0"/>
              </a:spcAft>
              <a:buSzPts val="1500"/>
              <a:buChar char="▪"/>
              <a:defRPr>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bg>
      <p:bgPr>
        <a:solidFill>
          <a:schemeClr val="accent4">
            <a:alpha val="40000"/>
          </a:schemeClr>
        </a:solidFill>
        <a:effectLst/>
      </p:bgPr>
    </p:bg>
    <p:spTree>
      <p:nvGrpSpPr>
        <p:cNvPr id="1" name="Shape 54"/>
        <p:cNvGrpSpPr/>
        <p:nvPr/>
      </p:nvGrpSpPr>
      <p:grpSpPr>
        <a:xfrm>
          <a:off x="0" y="0"/>
          <a:ext cx="0" cy="0"/>
          <a:chOff x="0" y="0"/>
          <a:chExt cx="0" cy="0"/>
        </a:xfrm>
      </p:grpSpPr>
      <p:sp>
        <p:nvSpPr>
          <p:cNvPr id="55" name="Google Shape;55;p18"/>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sldNum" idx="12"/>
          </p:nvPr>
        </p:nvSpPr>
        <p:spPr>
          <a:xfrm>
            <a:off x="10904706" y="6356350"/>
            <a:ext cx="44909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A898A"/>
                </a:solidFill>
                <a:latin typeface="Arial"/>
                <a:ea typeface="Arial"/>
                <a:cs typeface="Arial"/>
                <a:sym typeface="Arial"/>
              </a:defRPr>
            </a:lvl1pPr>
            <a:lvl2pPr marL="0" lvl="1" indent="0" algn="r">
              <a:spcBef>
                <a:spcPts val="0"/>
              </a:spcBef>
              <a:buNone/>
              <a:defRPr sz="900">
                <a:solidFill>
                  <a:srgbClr val="8A898A"/>
                </a:solidFill>
                <a:latin typeface="Arial"/>
                <a:ea typeface="Arial"/>
                <a:cs typeface="Arial"/>
                <a:sym typeface="Arial"/>
              </a:defRPr>
            </a:lvl2pPr>
            <a:lvl3pPr marL="0" lvl="2" indent="0" algn="r">
              <a:spcBef>
                <a:spcPts val="0"/>
              </a:spcBef>
              <a:buNone/>
              <a:defRPr sz="900">
                <a:solidFill>
                  <a:srgbClr val="8A898A"/>
                </a:solidFill>
                <a:latin typeface="Arial"/>
                <a:ea typeface="Arial"/>
                <a:cs typeface="Arial"/>
                <a:sym typeface="Arial"/>
              </a:defRPr>
            </a:lvl3pPr>
            <a:lvl4pPr marL="0" lvl="3" indent="0" algn="r">
              <a:spcBef>
                <a:spcPts val="0"/>
              </a:spcBef>
              <a:buNone/>
              <a:defRPr sz="900">
                <a:solidFill>
                  <a:srgbClr val="8A898A"/>
                </a:solidFill>
                <a:latin typeface="Arial"/>
                <a:ea typeface="Arial"/>
                <a:cs typeface="Arial"/>
                <a:sym typeface="Arial"/>
              </a:defRPr>
            </a:lvl4pPr>
            <a:lvl5pPr marL="0" lvl="4" indent="0" algn="r">
              <a:spcBef>
                <a:spcPts val="0"/>
              </a:spcBef>
              <a:buNone/>
              <a:defRPr sz="900">
                <a:solidFill>
                  <a:srgbClr val="8A898A"/>
                </a:solidFill>
                <a:latin typeface="Arial"/>
                <a:ea typeface="Arial"/>
                <a:cs typeface="Arial"/>
                <a:sym typeface="Arial"/>
              </a:defRPr>
            </a:lvl5pPr>
            <a:lvl6pPr marL="0" lvl="5" indent="0" algn="r">
              <a:spcBef>
                <a:spcPts val="0"/>
              </a:spcBef>
              <a:buNone/>
              <a:defRPr sz="900">
                <a:solidFill>
                  <a:srgbClr val="8A898A"/>
                </a:solidFill>
                <a:latin typeface="Arial"/>
                <a:ea typeface="Arial"/>
                <a:cs typeface="Arial"/>
                <a:sym typeface="Arial"/>
              </a:defRPr>
            </a:lvl6pPr>
            <a:lvl7pPr marL="0" lvl="6" indent="0" algn="r">
              <a:spcBef>
                <a:spcPts val="0"/>
              </a:spcBef>
              <a:buNone/>
              <a:defRPr sz="900">
                <a:solidFill>
                  <a:srgbClr val="8A898A"/>
                </a:solidFill>
                <a:latin typeface="Arial"/>
                <a:ea typeface="Arial"/>
                <a:cs typeface="Arial"/>
                <a:sym typeface="Arial"/>
              </a:defRPr>
            </a:lvl7pPr>
            <a:lvl8pPr marL="0" lvl="7" indent="0" algn="r">
              <a:spcBef>
                <a:spcPts val="0"/>
              </a:spcBef>
              <a:buNone/>
              <a:defRPr sz="900">
                <a:solidFill>
                  <a:srgbClr val="8A898A"/>
                </a:solidFill>
                <a:latin typeface="Arial"/>
                <a:ea typeface="Arial"/>
                <a:cs typeface="Arial"/>
                <a:sym typeface="Arial"/>
              </a:defRPr>
            </a:lvl8pPr>
            <a:lvl9pPr marL="0" lvl="8" indent="0" algn="r">
              <a:spcBef>
                <a:spcPts val="0"/>
              </a:spcBef>
              <a:buNone/>
              <a:defRPr sz="900">
                <a:solidFill>
                  <a:srgbClr val="8A89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50000"/>
              </a:lnSpc>
              <a:spcBef>
                <a:spcPts val="1500"/>
              </a:spcBef>
              <a:spcAft>
                <a:spcPts val="0"/>
              </a:spcAft>
              <a:buClr>
                <a:srgbClr val="AACC6C"/>
              </a:buClr>
              <a:buSzPts val="1500"/>
              <a:buFont typeface="Noto Sans Symbols"/>
              <a:buChar char="▪"/>
              <a:defRPr sz="1500" b="0" i="0" u="none" strike="noStrike" cap="none">
                <a:solidFill>
                  <a:schemeClr val="dk1"/>
                </a:solidFill>
                <a:latin typeface="Arial"/>
                <a:ea typeface="Arial"/>
                <a:cs typeface="Arial"/>
                <a:sym typeface="Arial"/>
              </a:defRPr>
            </a:lvl1pPr>
            <a:lvl2pPr marL="914400" marR="0" lvl="1" indent="-323850" algn="l" rtl="0">
              <a:lnSpc>
                <a:spcPct val="90000"/>
              </a:lnSpc>
              <a:spcBef>
                <a:spcPts val="500"/>
              </a:spcBef>
              <a:spcAft>
                <a:spcPts val="0"/>
              </a:spcAft>
              <a:buClr>
                <a:srgbClr val="AACC6C"/>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rgbClr val="AACC6C"/>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rgbClr val="AACC6C"/>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rgbClr val="AACC6C"/>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A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sldNum" idx="12"/>
          </p:nvPr>
        </p:nvSpPr>
        <p:spPr>
          <a:xfrm>
            <a:off x="10904706" y="6356350"/>
            <a:ext cx="44909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A898A"/>
                </a:solidFill>
                <a:latin typeface="Arial"/>
                <a:ea typeface="Arial"/>
                <a:cs typeface="Arial"/>
                <a:sym typeface="Arial"/>
              </a:defRPr>
            </a:lvl1pPr>
            <a:lvl2pPr marL="0" marR="0" lvl="1" indent="0" algn="r" rtl="0">
              <a:spcBef>
                <a:spcPts val="0"/>
              </a:spcBef>
              <a:buNone/>
              <a:defRPr sz="900" b="0" i="0" u="none" strike="noStrike" cap="none">
                <a:solidFill>
                  <a:srgbClr val="8A898A"/>
                </a:solidFill>
                <a:latin typeface="Arial"/>
                <a:ea typeface="Arial"/>
                <a:cs typeface="Arial"/>
                <a:sym typeface="Arial"/>
              </a:defRPr>
            </a:lvl2pPr>
            <a:lvl3pPr marL="0" marR="0" lvl="2" indent="0" algn="r" rtl="0">
              <a:spcBef>
                <a:spcPts val="0"/>
              </a:spcBef>
              <a:buNone/>
              <a:defRPr sz="900" b="0" i="0" u="none" strike="noStrike" cap="none">
                <a:solidFill>
                  <a:srgbClr val="8A898A"/>
                </a:solidFill>
                <a:latin typeface="Arial"/>
                <a:ea typeface="Arial"/>
                <a:cs typeface="Arial"/>
                <a:sym typeface="Arial"/>
              </a:defRPr>
            </a:lvl3pPr>
            <a:lvl4pPr marL="0" marR="0" lvl="3" indent="0" algn="r" rtl="0">
              <a:spcBef>
                <a:spcPts val="0"/>
              </a:spcBef>
              <a:buNone/>
              <a:defRPr sz="900" b="0" i="0" u="none" strike="noStrike" cap="none">
                <a:solidFill>
                  <a:srgbClr val="8A898A"/>
                </a:solidFill>
                <a:latin typeface="Arial"/>
                <a:ea typeface="Arial"/>
                <a:cs typeface="Arial"/>
                <a:sym typeface="Arial"/>
              </a:defRPr>
            </a:lvl4pPr>
            <a:lvl5pPr marL="0" marR="0" lvl="4" indent="0" algn="r" rtl="0">
              <a:spcBef>
                <a:spcPts val="0"/>
              </a:spcBef>
              <a:buNone/>
              <a:defRPr sz="900" b="0" i="0" u="none" strike="noStrike" cap="none">
                <a:solidFill>
                  <a:srgbClr val="8A898A"/>
                </a:solidFill>
                <a:latin typeface="Arial"/>
                <a:ea typeface="Arial"/>
                <a:cs typeface="Arial"/>
                <a:sym typeface="Arial"/>
              </a:defRPr>
            </a:lvl5pPr>
            <a:lvl6pPr marL="0" marR="0" lvl="5" indent="0" algn="r" rtl="0">
              <a:spcBef>
                <a:spcPts val="0"/>
              </a:spcBef>
              <a:buNone/>
              <a:defRPr sz="900" b="0" i="0" u="none" strike="noStrike" cap="none">
                <a:solidFill>
                  <a:srgbClr val="8A898A"/>
                </a:solidFill>
                <a:latin typeface="Arial"/>
                <a:ea typeface="Arial"/>
                <a:cs typeface="Arial"/>
                <a:sym typeface="Arial"/>
              </a:defRPr>
            </a:lvl6pPr>
            <a:lvl7pPr marL="0" marR="0" lvl="6" indent="0" algn="r" rtl="0">
              <a:spcBef>
                <a:spcPts val="0"/>
              </a:spcBef>
              <a:buNone/>
              <a:defRPr sz="900" b="0" i="0" u="none" strike="noStrike" cap="none">
                <a:solidFill>
                  <a:srgbClr val="8A898A"/>
                </a:solidFill>
                <a:latin typeface="Arial"/>
                <a:ea typeface="Arial"/>
                <a:cs typeface="Arial"/>
                <a:sym typeface="Arial"/>
              </a:defRPr>
            </a:lvl7pPr>
            <a:lvl8pPr marL="0" marR="0" lvl="7" indent="0" algn="r" rtl="0">
              <a:spcBef>
                <a:spcPts val="0"/>
              </a:spcBef>
              <a:buNone/>
              <a:defRPr sz="900" b="0" i="0" u="none" strike="noStrike" cap="none">
                <a:solidFill>
                  <a:srgbClr val="8A898A"/>
                </a:solidFill>
                <a:latin typeface="Arial"/>
                <a:ea typeface="Arial"/>
                <a:cs typeface="Arial"/>
                <a:sym typeface="Arial"/>
              </a:defRPr>
            </a:lvl8pPr>
            <a:lvl9pPr marL="0" marR="0" lvl="8" indent="0" algn="r" rtl="0">
              <a:spcBef>
                <a:spcPts val="0"/>
              </a:spcBef>
              <a:buNone/>
              <a:defRPr sz="900" b="0" i="0" u="none" strike="noStrike" cap="none">
                <a:solidFill>
                  <a:srgbClr val="8A89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title"/>
          </p:nvPr>
        </p:nvSpPr>
        <p:spPr>
          <a:xfrm>
            <a:off x="764668" y="2798204"/>
            <a:ext cx="6220523" cy="21381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5DC9B"/>
              </a:buClr>
              <a:buSzPts val="2800"/>
              <a:buFont typeface="Arial"/>
              <a:buNone/>
            </a:pPr>
            <a:r>
              <a:rPr lang="en-US" sz="2800"/>
              <a:t>Promoting ESL Students’ Writing Development in Online Synchronous Tutoring: a Dynamic Assessment Approach</a:t>
            </a:r>
            <a:endParaRPr sz="2800"/>
          </a:p>
        </p:txBody>
      </p:sp>
      <p:pic>
        <p:nvPicPr>
          <p:cNvPr id="64" name="Google Shape;64;p1" descr="Person in video call"/>
          <p:cNvPicPr preferRelativeResize="0"/>
          <p:nvPr/>
        </p:nvPicPr>
        <p:blipFill rotWithShape="1">
          <a:blip r:embed="rId3">
            <a:alphaModFix/>
          </a:blip>
          <a:srcRect l="12589" r="26168" b="2"/>
          <a:stretch/>
        </p:blipFill>
        <p:spPr>
          <a:xfrm>
            <a:off x="5920854" y="10"/>
            <a:ext cx="6268875" cy="6857990"/>
          </a:xfrm>
          <a:custGeom>
            <a:avLst/>
            <a:gdLst/>
            <a:ahLst/>
            <a:cxnLst/>
            <a:rect l="l" t="t" r="r" b="b"/>
            <a:pathLst>
              <a:path w="6268875" h="6858000" extrusionOk="0">
                <a:moveTo>
                  <a:pt x="0" y="0"/>
                </a:moveTo>
                <a:lnTo>
                  <a:pt x="6268875" y="0"/>
                </a:lnTo>
                <a:lnTo>
                  <a:pt x="6268875" y="6858000"/>
                </a:lnTo>
                <a:lnTo>
                  <a:pt x="0" y="6858000"/>
                </a:lnTo>
                <a:lnTo>
                  <a:pt x="0" y="5389964"/>
                </a:lnTo>
                <a:lnTo>
                  <a:pt x="1047301" y="5389964"/>
                </a:lnTo>
                <a:lnTo>
                  <a:pt x="1047301" y="2814404"/>
                </a:lnTo>
                <a:lnTo>
                  <a:pt x="0" y="2814404"/>
                </a:lnTo>
                <a:close/>
              </a:path>
            </a:pathLst>
          </a:custGeom>
          <a:noFill/>
          <a:ln>
            <a:noFill/>
          </a:ln>
        </p:spPr>
      </p:pic>
      <p:sp>
        <p:nvSpPr>
          <p:cNvPr id="65" name="Google Shape;65;p1"/>
          <p:cNvSpPr txBox="1"/>
          <p:nvPr/>
        </p:nvSpPr>
        <p:spPr>
          <a:xfrm>
            <a:off x="764668" y="5363884"/>
            <a:ext cx="6220522" cy="607103"/>
          </a:xfrm>
          <a:prstGeom prst="rect">
            <a:avLst/>
          </a:prstGeom>
          <a:solidFill>
            <a:srgbClr val="282C47"/>
          </a:solidFill>
          <a:ln>
            <a:noFill/>
          </a:ln>
        </p:spPr>
        <p:txBody>
          <a:bodyPr spcFirstLastPara="1" wrap="square" lIns="91425" tIns="45700" rIns="91425" bIns="45700" anchor="ctr" anchorCtr="0">
            <a:normAutofit/>
          </a:bodyPr>
          <a:lstStyle/>
          <a:p>
            <a:pPr marL="0" marR="0" lvl="0" indent="0" algn="l" rtl="0">
              <a:lnSpc>
                <a:spcPct val="150000"/>
              </a:lnSpc>
              <a:spcBef>
                <a:spcPts val="0"/>
              </a:spcBef>
              <a:spcAft>
                <a:spcPts val="0"/>
              </a:spcAft>
              <a:buClr>
                <a:srgbClr val="AACC6C"/>
              </a:buClr>
              <a:buSzPts val="1400"/>
              <a:buFont typeface="Noto Sans Symbols"/>
              <a:buNone/>
            </a:pPr>
            <a:endParaRPr sz="1400" b="0" i="0" u="none" strike="noStrike" cap="none">
              <a:solidFill>
                <a:schemeClr val="lt1"/>
              </a:solidFill>
              <a:latin typeface="Times New Roman"/>
              <a:ea typeface="Times New Roman"/>
              <a:cs typeface="Times New Roman"/>
              <a:sym typeface="Times New Roman"/>
            </a:endParaRPr>
          </a:p>
        </p:txBody>
      </p:sp>
      <p:sp>
        <p:nvSpPr>
          <p:cNvPr id="66" name="Google Shape;66;p1"/>
          <p:cNvSpPr txBox="1"/>
          <p:nvPr/>
        </p:nvSpPr>
        <p:spPr>
          <a:xfrm>
            <a:off x="764668" y="4950252"/>
            <a:ext cx="593331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Arial"/>
                <a:ea typeface="Arial"/>
                <a:cs typeface="Arial"/>
                <a:sym typeface="Arial"/>
              </a:rPr>
              <a:t>Ruge Zhao</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rqz5183@psu.edu</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The Pennsylvania State University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title"/>
          </p:nvPr>
        </p:nvSpPr>
        <p:spPr>
          <a:xfrm>
            <a:off x="6761117" y="405636"/>
            <a:ext cx="5112333" cy="859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1800"/>
              <a:buFont typeface="Arial"/>
              <a:buNone/>
            </a:pPr>
            <a:r>
              <a:rPr lang="en-US" sz="1800"/>
              <a:t>Discussion: benefits and drawbacks</a:t>
            </a:r>
            <a:endParaRPr/>
          </a:p>
        </p:txBody>
      </p:sp>
      <p:pic>
        <p:nvPicPr>
          <p:cNvPr id="169" name="Google Shape;169;p10" descr="Person in video call"/>
          <p:cNvPicPr preferRelativeResize="0"/>
          <p:nvPr/>
        </p:nvPicPr>
        <p:blipFill rotWithShape="1">
          <a:blip r:embed="rId3">
            <a:alphaModFix/>
          </a:blip>
          <a:srcRect l="10659" r="24240" b="2"/>
          <a:stretch/>
        </p:blipFill>
        <p:spPr>
          <a:xfrm>
            <a:off x="542925" y="578375"/>
            <a:ext cx="5553075" cy="5715000"/>
          </a:xfrm>
          <a:prstGeom prst="rect">
            <a:avLst/>
          </a:prstGeom>
          <a:noFill/>
          <a:ln>
            <a:noFill/>
          </a:ln>
        </p:spPr>
      </p:pic>
      <p:sp>
        <p:nvSpPr>
          <p:cNvPr id="170" name="Google Shape;170;p10"/>
          <p:cNvSpPr txBox="1"/>
          <p:nvPr/>
        </p:nvSpPr>
        <p:spPr>
          <a:xfrm>
            <a:off x="6913517" y="1417639"/>
            <a:ext cx="4791637" cy="184807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50000"/>
              </a:lnSpc>
              <a:spcBef>
                <a:spcPts val="0"/>
              </a:spcBef>
              <a:spcAft>
                <a:spcPts val="0"/>
              </a:spcAft>
              <a:buClr>
                <a:srgbClr val="AACC6C"/>
              </a:buClr>
              <a:buSzPts val="1500"/>
              <a:buFont typeface="Noto Sans Symbols"/>
              <a:buChar char="▪"/>
            </a:pPr>
            <a:r>
              <a:rPr lang="en-US" sz="1500">
                <a:solidFill>
                  <a:schemeClr val="lt1"/>
                </a:solidFill>
                <a:latin typeface="Arial"/>
                <a:ea typeface="Arial"/>
                <a:cs typeface="Arial"/>
                <a:sym typeface="Arial"/>
              </a:rPr>
              <a:t>Individual difference</a:t>
            </a:r>
            <a:endParaRPr sz="1500">
              <a:solidFill>
                <a:schemeClr val="lt1"/>
              </a:solidFill>
              <a:latin typeface="Arial"/>
              <a:ea typeface="Arial"/>
              <a:cs typeface="Arial"/>
              <a:sym typeface="Arial"/>
            </a:endParaRPr>
          </a:p>
          <a:p>
            <a:pPr marL="228600" marR="0" lvl="0" indent="-228600" algn="l" rtl="0">
              <a:lnSpc>
                <a:spcPct val="150000"/>
              </a:lnSpc>
              <a:spcBef>
                <a:spcPts val="1500"/>
              </a:spcBef>
              <a:spcAft>
                <a:spcPts val="0"/>
              </a:spcAft>
              <a:buClr>
                <a:srgbClr val="AACC6C"/>
              </a:buClr>
              <a:buSzPts val="1500"/>
              <a:buFont typeface="Noto Sans Symbols"/>
              <a:buChar char="▪"/>
            </a:pPr>
            <a:r>
              <a:rPr lang="en-US" sz="1500">
                <a:solidFill>
                  <a:schemeClr val="lt1"/>
                </a:solidFill>
                <a:latin typeface="Arial"/>
                <a:ea typeface="Arial"/>
                <a:cs typeface="Arial"/>
                <a:sym typeface="Arial"/>
              </a:rPr>
              <a:t>Rapport: tutoring is a relationship</a:t>
            </a:r>
            <a:endParaRPr/>
          </a:p>
          <a:p>
            <a:pPr marL="228600" marR="0" lvl="0" indent="-228600" algn="l" rtl="0">
              <a:lnSpc>
                <a:spcPct val="150000"/>
              </a:lnSpc>
              <a:spcBef>
                <a:spcPts val="1500"/>
              </a:spcBef>
              <a:spcAft>
                <a:spcPts val="0"/>
              </a:spcAft>
              <a:buClr>
                <a:srgbClr val="AACC6C"/>
              </a:buClr>
              <a:buSzPts val="1500"/>
              <a:buFont typeface="Noto Sans Symbols"/>
              <a:buChar char="▪"/>
            </a:pPr>
            <a:r>
              <a:rPr lang="en-US" sz="1500">
                <a:solidFill>
                  <a:schemeClr val="lt1"/>
                </a:solidFill>
                <a:latin typeface="Arial"/>
                <a:ea typeface="Arial"/>
                <a:cs typeface="Arial"/>
                <a:sym typeface="Arial"/>
              </a:rPr>
              <a:t>ESL Students’ autonomy and development </a:t>
            </a:r>
            <a:endParaRPr/>
          </a:p>
          <a:p>
            <a:pPr marL="457200" marR="0" lvl="1" indent="0" algn="l" rtl="0">
              <a:lnSpc>
                <a:spcPct val="90000"/>
              </a:lnSpc>
              <a:spcBef>
                <a:spcPts val="500"/>
              </a:spcBef>
              <a:spcAft>
                <a:spcPts val="0"/>
              </a:spcAft>
              <a:buClr>
                <a:srgbClr val="AACC6C"/>
              </a:buClr>
              <a:buSzPts val="1500"/>
              <a:buFont typeface="Noto Sans Symbols"/>
              <a:buNone/>
            </a:pPr>
            <a:endParaRPr sz="1500" b="0" i="0" u="none" strike="noStrike" cap="none">
              <a:solidFill>
                <a:schemeClr val="lt1"/>
              </a:solidFill>
              <a:latin typeface="Arial"/>
              <a:ea typeface="Arial"/>
              <a:cs typeface="Arial"/>
              <a:sym typeface="Arial"/>
            </a:endParaRPr>
          </a:p>
          <a:p>
            <a:pPr marL="457200" marR="0" lvl="1" indent="0" algn="l" rtl="0">
              <a:lnSpc>
                <a:spcPct val="90000"/>
              </a:lnSpc>
              <a:spcBef>
                <a:spcPts val="500"/>
              </a:spcBef>
              <a:spcAft>
                <a:spcPts val="0"/>
              </a:spcAft>
              <a:buClr>
                <a:srgbClr val="AACC6C"/>
              </a:buClr>
              <a:buSzPts val="1500"/>
              <a:buFont typeface="Noto Sans Symbols"/>
              <a:buNone/>
            </a:pPr>
            <a:endParaRPr sz="1500" b="0" i="0" u="none" strike="noStrike" cap="none">
              <a:solidFill>
                <a:schemeClr val="lt1"/>
              </a:solidFill>
              <a:latin typeface="Arial"/>
              <a:ea typeface="Arial"/>
              <a:cs typeface="Arial"/>
              <a:sym typeface="Arial"/>
            </a:endParaRPr>
          </a:p>
        </p:txBody>
      </p:sp>
      <p:sp>
        <p:nvSpPr>
          <p:cNvPr id="171" name="Google Shape;171;p10"/>
          <p:cNvSpPr txBox="1"/>
          <p:nvPr/>
        </p:nvSpPr>
        <p:spPr>
          <a:xfrm>
            <a:off x="6913517" y="3707077"/>
            <a:ext cx="4791637" cy="1848076"/>
          </a:xfrm>
          <a:prstGeom prst="rect">
            <a:avLst/>
          </a:prstGeom>
          <a:noFill/>
          <a:ln>
            <a:noFill/>
          </a:ln>
        </p:spPr>
        <p:txBody>
          <a:bodyPr spcFirstLastPara="1" wrap="square" lIns="91425" tIns="45700" rIns="91425" bIns="45700" anchor="t" anchorCtr="0">
            <a:normAutofit/>
          </a:bodyPr>
          <a:lstStyle/>
          <a:p>
            <a:pPr marL="228600" marR="0" lvl="0" indent="-133350" algn="l" rtl="0">
              <a:lnSpc>
                <a:spcPct val="150000"/>
              </a:lnSpc>
              <a:spcBef>
                <a:spcPts val="0"/>
              </a:spcBef>
              <a:spcAft>
                <a:spcPts val="0"/>
              </a:spcAft>
              <a:buClr>
                <a:srgbClr val="AACC6C"/>
              </a:buClr>
              <a:buSzPts val="1500"/>
              <a:buFont typeface="Noto Sans Symbols"/>
              <a:buNone/>
            </a:pPr>
            <a:endParaRPr sz="1500">
              <a:solidFill>
                <a:schemeClr val="lt1"/>
              </a:solidFill>
              <a:latin typeface="Arial"/>
              <a:ea typeface="Arial"/>
              <a:cs typeface="Arial"/>
              <a:sym typeface="Arial"/>
            </a:endParaRPr>
          </a:p>
          <a:p>
            <a:pPr marL="457200" marR="0" lvl="1" indent="0" algn="l" rtl="0">
              <a:lnSpc>
                <a:spcPct val="90000"/>
              </a:lnSpc>
              <a:spcBef>
                <a:spcPts val="500"/>
              </a:spcBef>
              <a:spcAft>
                <a:spcPts val="0"/>
              </a:spcAft>
              <a:buClr>
                <a:srgbClr val="AACC6C"/>
              </a:buClr>
              <a:buSzPts val="1500"/>
              <a:buFont typeface="Noto Sans Symbols"/>
              <a:buNone/>
            </a:pPr>
            <a:endParaRPr sz="1500" b="0" i="0" u="none" strike="noStrike" cap="none">
              <a:solidFill>
                <a:schemeClr val="lt1"/>
              </a:solidFill>
              <a:latin typeface="Arial"/>
              <a:ea typeface="Arial"/>
              <a:cs typeface="Arial"/>
              <a:sym typeface="Arial"/>
            </a:endParaRPr>
          </a:p>
        </p:txBody>
      </p:sp>
      <p:sp>
        <p:nvSpPr>
          <p:cNvPr id="172" name="Google Shape;172;p10"/>
          <p:cNvSpPr txBox="1"/>
          <p:nvPr/>
        </p:nvSpPr>
        <p:spPr>
          <a:xfrm>
            <a:off x="6913517" y="4043960"/>
            <a:ext cx="4791637" cy="1848076"/>
          </a:xfrm>
          <a:prstGeom prst="rect">
            <a:avLst/>
          </a:prstGeom>
          <a:noFill/>
          <a:ln>
            <a:noFill/>
          </a:ln>
        </p:spPr>
        <p:txBody>
          <a:bodyPr spcFirstLastPara="1" wrap="square" lIns="91425" tIns="45700" rIns="91425" bIns="45700" anchor="t" anchorCtr="0">
            <a:normAutofit/>
          </a:bodyPr>
          <a:lstStyle/>
          <a:p>
            <a:pPr marL="228600" marR="0" lvl="0" indent="-133350" algn="l" rtl="0">
              <a:lnSpc>
                <a:spcPct val="150000"/>
              </a:lnSpc>
              <a:spcBef>
                <a:spcPts val="0"/>
              </a:spcBef>
              <a:spcAft>
                <a:spcPts val="0"/>
              </a:spcAft>
              <a:buClr>
                <a:srgbClr val="AACC6C"/>
              </a:buClr>
              <a:buSzPts val="1500"/>
              <a:buFont typeface="Noto Sans Symbols"/>
              <a:buNone/>
            </a:pPr>
            <a:endParaRPr sz="1500">
              <a:solidFill>
                <a:schemeClr val="lt1"/>
              </a:solidFill>
              <a:latin typeface="Arial"/>
              <a:ea typeface="Arial"/>
              <a:cs typeface="Arial"/>
              <a:sym typeface="Arial"/>
            </a:endParaRPr>
          </a:p>
          <a:p>
            <a:pPr marL="457200" marR="0" lvl="1" indent="0" algn="l" rtl="0">
              <a:lnSpc>
                <a:spcPct val="90000"/>
              </a:lnSpc>
              <a:spcBef>
                <a:spcPts val="500"/>
              </a:spcBef>
              <a:spcAft>
                <a:spcPts val="0"/>
              </a:spcAft>
              <a:buClr>
                <a:srgbClr val="AACC6C"/>
              </a:buClr>
              <a:buSzPts val="1500"/>
              <a:buFont typeface="Noto Sans Symbols"/>
              <a:buNone/>
            </a:pPr>
            <a:endParaRPr sz="1500" b="0" i="0" u="none" strike="noStrike" cap="none">
              <a:solidFill>
                <a:schemeClr val="lt1"/>
              </a:solidFill>
              <a:latin typeface="Arial"/>
              <a:ea typeface="Arial"/>
              <a:cs typeface="Arial"/>
              <a:sym typeface="Arial"/>
            </a:endParaRPr>
          </a:p>
        </p:txBody>
      </p:sp>
      <p:sp>
        <p:nvSpPr>
          <p:cNvPr id="173" name="Google Shape;173;p10"/>
          <p:cNvSpPr txBox="1"/>
          <p:nvPr/>
        </p:nvSpPr>
        <p:spPr>
          <a:xfrm>
            <a:off x="6913517" y="3954584"/>
            <a:ext cx="4791637" cy="438661"/>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50000"/>
              </a:lnSpc>
              <a:spcBef>
                <a:spcPts val="0"/>
              </a:spcBef>
              <a:spcAft>
                <a:spcPts val="0"/>
              </a:spcAft>
              <a:buClr>
                <a:srgbClr val="AACC6C"/>
              </a:buClr>
              <a:buSzPts val="1500"/>
              <a:buFont typeface="Noto Sans Symbols"/>
              <a:buChar char="▪"/>
            </a:pPr>
            <a:r>
              <a:rPr lang="en-US" sz="1500">
                <a:solidFill>
                  <a:schemeClr val="lt1"/>
                </a:solidFill>
                <a:latin typeface="Arial"/>
                <a:ea typeface="Arial"/>
                <a:cs typeface="Arial"/>
                <a:sym typeface="Arial"/>
              </a:rPr>
              <a:t>Can be challenging for novice tutors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txBox="1">
            <a:spLocks noGrp="1"/>
          </p:cNvSpPr>
          <p:nvPr>
            <p:ph type="title"/>
          </p:nvPr>
        </p:nvSpPr>
        <p:spPr>
          <a:xfrm>
            <a:off x="639413" y="483440"/>
            <a:ext cx="10904438" cy="583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2400"/>
              <a:buFont typeface="Arial"/>
              <a:buNone/>
            </a:pPr>
            <a:r>
              <a:rPr lang="en-US"/>
              <a:t>Reference</a:t>
            </a:r>
            <a:endParaRPr/>
          </a:p>
        </p:txBody>
      </p:sp>
      <p:sp>
        <p:nvSpPr>
          <p:cNvPr id="181" name="Google Shape;181;p11"/>
          <p:cNvSpPr txBox="1"/>
          <p:nvPr/>
        </p:nvSpPr>
        <p:spPr>
          <a:xfrm>
            <a:off x="330009" y="1244411"/>
            <a:ext cx="11426561" cy="56135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AACC6C"/>
              </a:buClr>
              <a:buSzPts val="1200"/>
              <a:buFont typeface="Noto Sans Symbols"/>
              <a:buNone/>
            </a:pPr>
            <a:r>
              <a:rPr lang="en-US" sz="1200" b="0" i="0">
                <a:solidFill>
                  <a:srgbClr val="2E414F"/>
                </a:solidFill>
                <a:latin typeface="Roboto"/>
                <a:ea typeface="Roboto"/>
                <a:cs typeface="Roboto"/>
                <a:sym typeface="Roboto"/>
              </a:rPr>
              <a:t>Harris, M., &amp; Silva, T. (1993). Tutoring ESL Students: Issues and Options. </a:t>
            </a:r>
            <a:r>
              <a:rPr lang="en-US" sz="1200" b="0" i="1">
                <a:solidFill>
                  <a:srgbClr val="2E414F"/>
                </a:solidFill>
                <a:latin typeface="Roboto"/>
                <a:ea typeface="Roboto"/>
                <a:cs typeface="Roboto"/>
                <a:sym typeface="Roboto"/>
              </a:rPr>
              <a:t>College Composition and Communication, 44</a:t>
            </a:r>
            <a:r>
              <a:rPr lang="en-US" sz="1200" b="0" i="0">
                <a:solidFill>
                  <a:srgbClr val="2E414F"/>
                </a:solidFill>
                <a:latin typeface="Roboto"/>
                <a:ea typeface="Roboto"/>
                <a:cs typeface="Roboto"/>
                <a:sym typeface="Roboto"/>
              </a:rPr>
              <a:t>, 525-537.</a:t>
            </a:r>
            <a:endParaRPr/>
          </a:p>
          <a:p>
            <a:pPr marL="0" marR="0" lvl="0" indent="0" algn="l" rtl="0">
              <a:lnSpc>
                <a:spcPct val="150000"/>
              </a:lnSpc>
              <a:spcBef>
                <a:spcPts val="1500"/>
              </a:spcBef>
              <a:spcAft>
                <a:spcPts val="0"/>
              </a:spcAft>
              <a:buClr>
                <a:srgbClr val="AACC6C"/>
              </a:buClr>
              <a:buSzPts val="1200"/>
              <a:buFont typeface="Noto Sans Symbols"/>
              <a:buNone/>
            </a:pPr>
            <a:r>
              <a:rPr lang="en-US" sz="1200">
                <a:solidFill>
                  <a:schemeClr val="dk1"/>
                </a:solidFill>
                <a:latin typeface="Arial"/>
                <a:ea typeface="Arial"/>
                <a:cs typeface="Arial"/>
                <a:sym typeface="Arial"/>
              </a:rPr>
              <a:t>Johnson, K.E., Verity, D.P., &amp; Childs, S.S. (2020) Praxis-oriented pedagogy and the development of L2 novice teacher expertise. </a:t>
            </a:r>
            <a:r>
              <a:rPr lang="en-US" sz="1200" i="1">
                <a:solidFill>
                  <a:schemeClr val="dk1"/>
                </a:solidFill>
                <a:latin typeface="Arial"/>
                <a:ea typeface="Arial"/>
                <a:cs typeface="Arial"/>
                <a:sym typeface="Arial"/>
              </a:rPr>
              <a:t>The European Journal of Applied Linguistics and TEFL. 9</a:t>
            </a:r>
            <a:r>
              <a:rPr lang="en-US" sz="1200">
                <a:solidFill>
                  <a:schemeClr val="dk1"/>
                </a:solidFill>
                <a:latin typeface="Arial"/>
                <a:ea typeface="Arial"/>
                <a:cs typeface="Arial"/>
                <a:sym typeface="Arial"/>
              </a:rPr>
              <a:t>(2) 3-23.</a:t>
            </a:r>
            <a:endParaRPr sz="1200">
              <a:solidFill>
                <a:srgbClr val="000000"/>
              </a:solidFill>
              <a:latin typeface="Arial"/>
              <a:ea typeface="Arial"/>
              <a:cs typeface="Arial"/>
              <a:sym typeface="Arial"/>
            </a:endParaRPr>
          </a:p>
          <a:p>
            <a:pPr marL="0" marR="0" lvl="0" indent="0" algn="l" rtl="0">
              <a:lnSpc>
                <a:spcPct val="150000"/>
              </a:lnSpc>
              <a:spcBef>
                <a:spcPts val="1500"/>
              </a:spcBef>
              <a:spcAft>
                <a:spcPts val="0"/>
              </a:spcAft>
              <a:buClr>
                <a:srgbClr val="AACC6C"/>
              </a:buClr>
              <a:buSzPts val="1200"/>
              <a:buFont typeface="Noto Sans Symbols"/>
              <a:buNone/>
            </a:pPr>
            <a:r>
              <a:rPr lang="en-US" sz="1200">
                <a:solidFill>
                  <a:srgbClr val="000000"/>
                </a:solidFill>
                <a:latin typeface="Arial"/>
                <a:ea typeface="Arial"/>
                <a:cs typeface="Arial"/>
                <a:sym typeface="Arial"/>
              </a:rPr>
              <a:t>Lantolf, J. P., &amp; Poehner, M. E. (2014). </a:t>
            </a:r>
            <a:r>
              <a:rPr lang="en-US" sz="1200" i="1">
                <a:solidFill>
                  <a:srgbClr val="000000"/>
                </a:solidFill>
                <a:latin typeface="Arial"/>
                <a:ea typeface="Arial"/>
                <a:cs typeface="Arial"/>
                <a:sym typeface="Arial"/>
              </a:rPr>
              <a:t>Sociocultural theory and the pedagogical imperative in L2 education: Vygotskian praxis and the research/practice divide</a:t>
            </a:r>
            <a:r>
              <a:rPr lang="en-US" sz="1200">
                <a:solidFill>
                  <a:srgbClr val="000000"/>
                </a:solidFill>
                <a:latin typeface="Arial"/>
                <a:ea typeface="Arial"/>
                <a:cs typeface="Arial"/>
                <a:sym typeface="Arial"/>
              </a:rPr>
              <a:t>. Routledge</a:t>
            </a:r>
            <a:endParaRPr sz="1200" b="0" i="0">
              <a:solidFill>
                <a:srgbClr val="2E414F"/>
              </a:solidFill>
              <a:latin typeface="Roboto"/>
              <a:ea typeface="Roboto"/>
              <a:cs typeface="Roboto"/>
              <a:sym typeface="Roboto"/>
            </a:endParaRPr>
          </a:p>
          <a:p>
            <a:pPr marL="0" marR="0" lvl="0" indent="0" algn="l" rtl="0">
              <a:lnSpc>
                <a:spcPct val="150000"/>
              </a:lnSpc>
              <a:spcBef>
                <a:spcPts val="1500"/>
              </a:spcBef>
              <a:spcAft>
                <a:spcPts val="0"/>
              </a:spcAft>
              <a:buClr>
                <a:srgbClr val="AACC6C"/>
              </a:buClr>
              <a:buSzPts val="1200"/>
              <a:buFont typeface="Noto Sans Symbols"/>
              <a:buNone/>
            </a:pPr>
            <a:r>
              <a:rPr lang="en-US" sz="1200" b="0" i="0" u="none" strike="noStrike">
                <a:solidFill>
                  <a:srgbClr val="000000"/>
                </a:solidFill>
                <a:latin typeface="Arial"/>
                <a:ea typeface="Arial"/>
                <a:cs typeface="Arial"/>
                <a:sym typeface="Arial"/>
              </a:rPr>
              <a:t>Nordlof, J. (2014)  Vygotsky, Scaffolding, and the Role of Theory in Writing Center Work. </a:t>
            </a:r>
            <a:r>
              <a:rPr lang="en-US" sz="1200" b="0" i="1" u="none" strike="noStrike">
                <a:solidFill>
                  <a:srgbClr val="000000"/>
                </a:solidFill>
                <a:latin typeface="Arial"/>
                <a:ea typeface="Arial"/>
                <a:cs typeface="Arial"/>
                <a:sym typeface="Arial"/>
              </a:rPr>
              <a:t>The Writing Center Journal</a:t>
            </a:r>
            <a:r>
              <a:rPr lang="en-US" sz="1200" i="1">
                <a:solidFill>
                  <a:srgbClr val="000000"/>
                </a:solidFill>
                <a:latin typeface="Arial"/>
                <a:ea typeface="Arial"/>
                <a:cs typeface="Arial"/>
                <a:sym typeface="Arial"/>
              </a:rPr>
              <a:t>, </a:t>
            </a:r>
            <a:r>
              <a:rPr lang="en-US" sz="1200" b="0" i="1" u="none" strike="noStrike">
                <a:solidFill>
                  <a:srgbClr val="000000"/>
                </a:solidFill>
                <a:latin typeface="Arial"/>
                <a:ea typeface="Arial"/>
                <a:cs typeface="Arial"/>
                <a:sym typeface="Arial"/>
              </a:rPr>
              <a:t>34</a:t>
            </a:r>
            <a:r>
              <a:rPr lang="en-US" sz="1200" b="0" u="none" strike="noStrike">
                <a:solidFill>
                  <a:srgbClr val="000000"/>
                </a:solidFill>
                <a:latin typeface="Arial"/>
                <a:ea typeface="Arial"/>
                <a:cs typeface="Arial"/>
                <a:sym typeface="Arial"/>
              </a:rPr>
              <a:t>(1</a:t>
            </a:r>
            <a:r>
              <a:rPr lang="en-US" sz="1200">
                <a:solidFill>
                  <a:srgbClr val="000000"/>
                </a:solidFill>
                <a:latin typeface="Arial"/>
                <a:ea typeface="Arial"/>
                <a:cs typeface="Arial"/>
                <a:sym typeface="Arial"/>
              </a:rPr>
              <a:t>)</a:t>
            </a:r>
            <a:r>
              <a:rPr lang="en-US" sz="1200" b="0" i="0" u="none" strike="noStrike">
                <a:solidFill>
                  <a:srgbClr val="000000"/>
                </a:solidFill>
                <a:latin typeface="Arial"/>
                <a:ea typeface="Arial"/>
                <a:cs typeface="Arial"/>
                <a:sym typeface="Arial"/>
              </a:rPr>
              <a:t>, 45-64</a:t>
            </a:r>
            <a:endParaRPr sz="1200" b="0" i="0">
              <a:solidFill>
                <a:srgbClr val="2E414F"/>
              </a:solidFill>
              <a:latin typeface="Roboto"/>
              <a:ea typeface="Roboto"/>
              <a:cs typeface="Roboto"/>
              <a:sym typeface="Roboto"/>
            </a:endParaRPr>
          </a:p>
          <a:p>
            <a:pPr marL="0" marR="0" lvl="0" indent="0" algn="l" rtl="0">
              <a:lnSpc>
                <a:spcPct val="150000"/>
              </a:lnSpc>
              <a:spcBef>
                <a:spcPts val="1500"/>
              </a:spcBef>
              <a:spcAft>
                <a:spcPts val="0"/>
              </a:spcAft>
              <a:buClr>
                <a:srgbClr val="AACC6C"/>
              </a:buClr>
              <a:buSzPts val="1200"/>
              <a:buFont typeface="Noto Sans Symbols"/>
              <a:buNone/>
            </a:pPr>
            <a:r>
              <a:rPr lang="en-US" sz="1200">
                <a:solidFill>
                  <a:srgbClr val="000000"/>
                </a:solidFill>
                <a:latin typeface="Arial"/>
                <a:ea typeface="Arial"/>
                <a:cs typeface="Arial"/>
                <a:sym typeface="Arial"/>
              </a:rPr>
              <a:t>Poehner, M. E. (2018). Probing and Provoking L2 development: The Objects of mediation in Dynamic assessment and mediated development. In Lantolf, J. P. and Poehner, M. E. with Swain, M. (Eds.), </a:t>
            </a:r>
            <a:r>
              <a:rPr lang="en-US" sz="1200" i="1">
                <a:solidFill>
                  <a:srgbClr val="000000"/>
                </a:solidFill>
                <a:latin typeface="Arial"/>
                <a:ea typeface="Arial"/>
                <a:cs typeface="Arial"/>
                <a:sym typeface="Arial"/>
              </a:rPr>
              <a:t>The Routledge Handbook of Sociocultural Theory and Second Language Development </a:t>
            </a:r>
            <a:r>
              <a:rPr lang="en-US" sz="1200">
                <a:solidFill>
                  <a:srgbClr val="000000"/>
                </a:solidFill>
                <a:latin typeface="Arial"/>
                <a:ea typeface="Arial"/>
                <a:cs typeface="Arial"/>
                <a:sym typeface="Arial"/>
              </a:rPr>
              <a:t>(pp.249-265). Routledge.</a:t>
            </a:r>
            <a:endParaRPr sz="1200">
              <a:solidFill>
                <a:schemeClr val="dk1"/>
              </a:solidFill>
              <a:latin typeface="Arial"/>
              <a:ea typeface="Arial"/>
              <a:cs typeface="Arial"/>
              <a:sym typeface="Arial"/>
            </a:endParaRPr>
          </a:p>
          <a:p>
            <a:pPr marL="0" marR="0" lvl="0" indent="0" algn="l" rtl="0">
              <a:lnSpc>
                <a:spcPct val="150000"/>
              </a:lnSpc>
              <a:spcBef>
                <a:spcPts val="1500"/>
              </a:spcBef>
              <a:spcAft>
                <a:spcPts val="0"/>
              </a:spcAft>
              <a:buClr>
                <a:srgbClr val="AACC6C"/>
              </a:buClr>
              <a:buSzPts val="1200"/>
              <a:buFont typeface="Noto Sans Symbols"/>
              <a:buNone/>
            </a:pPr>
            <a:r>
              <a:rPr lang="en-US" sz="1200">
                <a:solidFill>
                  <a:srgbClr val="000000"/>
                </a:solidFill>
                <a:latin typeface="Arial"/>
                <a:ea typeface="Arial"/>
                <a:cs typeface="Arial"/>
                <a:sym typeface="Arial"/>
              </a:rPr>
              <a:t>Rahimi, M., Kushki, A., &amp; Nassaji, H. (2015). Diagnostic and Developmental Potentials of Dynamic Assessment for L2 writing. </a:t>
            </a:r>
            <a:r>
              <a:rPr lang="en-US" sz="1200" i="1">
                <a:solidFill>
                  <a:srgbClr val="000000"/>
                </a:solidFill>
                <a:latin typeface="Arial"/>
                <a:ea typeface="Arial"/>
                <a:cs typeface="Arial"/>
                <a:sym typeface="Arial"/>
              </a:rPr>
              <a:t>Language and Sociocultural Theory</a:t>
            </a:r>
            <a:endParaRPr/>
          </a:p>
          <a:p>
            <a:pPr marL="0" marR="0" lvl="0" indent="0" algn="l" rtl="0">
              <a:lnSpc>
                <a:spcPct val="150000"/>
              </a:lnSpc>
              <a:spcBef>
                <a:spcPts val="1500"/>
              </a:spcBef>
              <a:spcAft>
                <a:spcPts val="0"/>
              </a:spcAft>
              <a:buClr>
                <a:srgbClr val="AACC6C"/>
              </a:buClr>
              <a:buSzPts val="1200"/>
              <a:buFont typeface="Noto Sans Symbols"/>
              <a:buNone/>
            </a:pPr>
            <a:r>
              <a:rPr lang="en-US" sz="1200" b="0" i="0">
                <a:solidFill>
                  <a:schemeClr val="dk1"/>
                </a:solidFill>
                <a:latin typeface="Arial"/>
                <a:ea typeface="Arial"/>
                <a:cs typeface="Arial"/>
                <a:sym typeface="Arial"/>
              </a:rPr>
              <a:t>Rahimi, M., Kushki, A., &amp; Nassaji, H. (2015). Diagnostic and Developmental Potentials of Dynamic Assessment for L2 writing. </a:t>
            </a:r>
            <a:r>
              <a:rPr lang="en-US" sz="1200" b="0" i="1">
                <a:solidFill>
                  <a:schemeClr val="dk1"/>
                </a:solidFill>
                <a:latin typeface="Arial"/>
                <a:ea typeface="Arial"/>
                <a:cs typeface="Arial"/>
                <a:sym typeface="Arial"/>
              </a:rPr>
              <a:t>Language and Sociocultural Theory</a:t>
            </a:r>
            <a:r>
              <a:rPr lang="en-US" sz="1200" b="0" i="0">
                <a:solidFill>
                  <a:schemeClr val="dk1"/>
                </a:solidFill>
                <a:latin typeface="Arial"/>
                <a:ea typeface="Arial"/>
                <a:cs typeface="Arial"/>
                <a:sym typeface="Arial"/>
              </a:rPr>
              <a:t>, </a:t>
            </a:r>
            <a:r>
              <a:rPr lang="en-US" sz="1200" b="0">
                <a:solidFill>
                  <a:schemeClr val="dk1"/>
                </a:solidFill>
                <a:latin typeface="Arial"/>
                <a:ea typeface="Arial"/>
                <a:cs typeface="Arial"/>
                <a:sym typeface="Arial"/>
              </a:rPr>
              <a:t>2</a:t>
            </a:r>
            <a:r>
              <a:rPr lang="en-US" sz="1200" b="0" i="0">
                <a:solidFill>
                  <a:schemeClr val="dk1"/>
                </a:solidFill>
                <a:latin typeface="Arial"/>
                <a:ea typeface="Arial"/>
                <a:cs typeface="Arial"/>
                <a:sym typeface="Arial"/>
              </a:rPr>
              <a:t>(2), 185–208. </a:t>
            </a:r>
            <a:endParaRPr sz="1200" i="1">
              <a:solidFill>
                <a:schemeClr val="dk1"/>
              </a:solidFill>
              <a:latin typeface="Arial"/>
              <a:ea typeface="Arial"/>
              <a:cs typeface="Arial"/>
              <a:sym typeface="Arial"/>
            </a:endParaRPr>
          </a:p>
          <a:p>
            <a:pPr marL="0" marR="0" lvl="0" indent="0" algn="l" rtl="0">
              <a:lnSpc>
                <a:spcPct val="150000"/>
              </a:lnSpc>
              <a:spcBef>
                <a:spcPts val="1500"/>
              </a:spcBef>
              <a:spcAft>
                <a:spcPts val="0"/>
              </a:spcAft>
              <a:buClr>
                <a:srgbClr val="AACC6C"/>
              </a:buClr>
              <a:buSzPts val="1200"/>
              <a:buFont typeface="Noto Sans Symbols"/>
              <a:buNone/>
            </a:pPr>
            <a:r>
              <a:rPr lang="en-US" sz="1200">
                <a:solidFill>
                  <a:schemeClr val="dk1"/>
                </a:solidFill>
                <a:latin typeface="Arial"/>
                <a:ea typeface="Arial"/>
                <a:cs typeface="Arial"/>
                <a:sym typeface="Arial"/>
              </a:rPr>
              <a:t>Vygotsky, L. S. (1978). </a:t>
            </a:r>
            <a:r>
              <a:rPr lang="en-US" sz="1200" i="1">
                <a:solidFill>
                  <a:schemeClr val="dk1"/>
                </a:solidFill>
                <a:latin typeface="Arial"/>
                <a:ea typeface="Arial"/>
                <a:cs typeface="Arial"/>
                <a:sym typeface="Arial"/>
              </a:rPr>
              <a:t>Mind in society. The development of higher psychological processes</a:t>
            </a:r>
            <a:r>
              <a:rPr lang="en-US" sz="1200">
                <a:solidFill>
                  <a:schemeClr val="dk1"/>
                </a:solidFill>
                <a:latin typeface="Arial"/>
                <a:ea typeface="Arial"/>
                <a:cs typeface="Arial"/>
                <a:sym typeface="Arial"/>
              </a:rPr>
              <a:t>. Cambridge, MA: Harvard University Press.</a:t>
            </a:r>
            <a:endParaRPr/>
          </a:p>
          <a:p>
            <a:pPr marL="0" marR="0" lvl="0" indent="0" algn="l" rtl="0">
              <a:lnSpc>
                <a:spcPct val="150000"/>
              </a:lnSpc>
              <a:spcBef>
                <a:spcPts val="1500"/>
              </a:spcBef>
              <a:spcAft>
                <a:spcPts val="0"/>
              </a:spcAft>
              <a:buClr>
                <a:srgbClr val="AACC6C"/>
              </a:buClr>
              <a:buSzPts val="1200"/>
              <a:buFont typeface="Noto Sans Symbols"/>
              <a:buNone/>
            </a:pPr>
            <a:endParaRPr sz="1200">
              <a:solidFill>
                <a:srgbClr val="000000"/>
              </a:solidFill>
              <a:latin typeface="Arial"/>
              <a:ea typeface="Arial"/>
              <a:cs typeface="Arial"/>
              <a:sym typeface="Arial"/>
            </a:endParaRPr>
          </a:p>
          <a:p>
            <a:pPr marL="0" marR="0" lvl="0" indent="0" algn="l" rtl="0">
              <a:lnSpc>
                <a:spcPct val="150000"/>
              </a:lnSpc>
              <a:spcBef>
                <a:spcPts val="1500"/>
              </a:spcBef>
              <a:spcAft>
                <a:spcPts val="0"/>
              </a:spcAft>
              <a:buClr>
                <a:srgbClr val="AACC6C"/>
              </a:buClr>
              <a:buSzPts val="1200"/>
              <a:buFont typeface="Noto Sans Symbols"/>
              <a:buNone/>
            </a:pPr>
            <a:endParaRPr sz="1200">
              <a:solidFill>
                <a:srgbClr val="000000"/>
              </a:solidFill>
              <a:latin typeface="Arial"/>
              <a:ea typeface="Arial"/>
              <a:cs typeface="Arial"/>
              <a:sym typeface="Arial"/>
            </a:endParaRPr>
          </a:p>
          <a:p>
            <a:pPr marL="0" marR="0" lvl="0" indent="0" algn="l" rtl="0">
              <a:lnSpc>
                <a:spcPct val="150000"/>
              </a:lnSpc>
              <a:spcBef>
                <a:spcPts val="1500"/>
              </a:spcBef>
              <a:spcAft>
                <a:spcPts val="0"/>
              </a:spcAft>
              <a:buClr>
                <a:srgbClr val="AACC6C"/>
              </a:buClr>
              <a:buSzPts val="1200"/>
              <a:buFont typeface="Noto Sans Symbols"/>
              <a:buNone/>
            </a:pPr>
            <a:endParaRPr sz="12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639413" y="483440"/>
            <a:ext cx="10904438" cy="583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2400"/>
              <a:buFont typeface="Arial"/>
              <a:buNone/>
            </a:pPr>
            <a:r>
              <a:rPr lang="en-US"/>
              <a:t>Agenda</a:t>
            </a:r>
            <a:endParaRPr/>
          </a:p>
        </p:txBody>
      </p:sp>
      <p:grpSp>
        <p:nvGrpSpPr>
          <p:cNvPr id="74" name="Google Shape;74;p2"/>
          <p:cNvGrpSpPr/>
          <p:nvPr/>
        </p:nvGrpSpPr>
        <p:grpSpPr>
          <a:xfrm>
            <a:off x="638986" y="1471978"/>
            <a:ext cx="10904865" cy="4704981"/>
            <a:chOff x="0" y="1953"/>
            <a:chExt cx="10904865" cy="4704981"/>
          </a:xfrm>
        </p:grpSpPr>
        <p:sp>
          <p:nvSpPr>
            <p:cNvPr id="75" name="Google Shape;75;p2"/>
            <p:cNvSpPr/>
            <p:nvPr/>
          </p:nvSpPr>
          <p:spPr>
            <a:xfrm>
              <a:off x="0" y="1953"/>
              <a:ext cx="10904865" cy="990111"/>
            </a:xfrm>
            <a:prstGeom prst="roundRect">
              <a:avLst>
                <a:gd name="adj" fmla="val 10000"/>
              </a:avLst>
            </a:prstGeom>
            <a:solidFill>
              <a:srgbClr val="CFD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descr="question mark"/>
            <p:cNvSpPr/>
            <p:nvPr/>
          </p:nvSpPr>
          <p:spPr>
            <a:xfrm>
              <a:off x="299508" y="224728"/>
              <a:ext cx="544561" cy="544561"/>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43579" y="1953"/>
              <a:ext cx="9761285" cy="9901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txBox="1"/>
            <p:nvPr/>
          </p:nvSpPr>
          <p:spPr>
            <a:xfrm>
              <a:off x="1143579" y="1953"/>
              <a:ext cx="9761285" cy="990111"/>
            </a:xfrm>
            <a:prstGeom prst="rect">
              <a:avLst/>
            </a:prstGeom>
            <a:noFill/>
            <a:ln>
              <a:noFill/>
            </a:ln>
          </p:spPr>
          <p:txBody>
            <a:bodyPr spcFirstLastPara="1" wrap="square" lIns="104775" tIns="104775" rIns="104775" bIns="10477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ESL writing tutoring: The context</a:t>
              </a:r>
              <a:endParaRPr sz="2000">
                <a:solidFill>
                  <a:schemeClr val="dk1"/>
                </a:solidFill>
                <a:latin typeface="Arial"/>
                <a:ea typeface="Arial"/>
                <a:cs typeface="Arial"/>
                <a:sym typeface="Arial"/>
              </a:endParaRPr>
            </a:p>
          </p:txBody>
        </p:sp>
        <p:sp>
          <p:nvSpPr>
            <p:cNvPr id="79" name="Google Shape;79;p2"/>
            <p:cNvSpPr/>
            <p:nvPr/>
          </p:nvSpPr>
          <p:spPr>
            <a:xfrm>
              <a:off x="0" y="1239593"/>
              <a:ext cx="10904865" cy="990111"/>
            </a:xfrm>
            <a:prstGeom prst="roundRect">
              <a:avLst>
                <a:gd name="adj" fmla="val 10000"/>
              </a:avLst>
            </a:prstGeom>
            <a:solidFill>
              <a:srgbClr val="CFD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descr="gears in brain"/>
            <p:cNvSpPr/>
            <p:nvPr/>
          </p:nvSpPr>
          <p:spPr>
            <a:xfrm>
              <a:off x="299508" y="1462368"/>
              <a:ext cx="544561" cy="544561"/>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43579" y="1239593"/>
              <a:ext cx="9761285" cy="9901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txBox="1"/>
            <p:nvPr/>
          </p:nvSpPr>
          <p:spPr>
            <a:xfrm>
              <a:off x="1143579" y="1239593"/>
              <a:ext cx="9761285" cy="990111"/>
            </a:xfrm>
            <a:prstGeom prst="rect">
              <a:avLst/>
            </a:prstGeom>
            <a:noFill/>
            <a:ln>
              <a:noFill/>
            </a:ln>
          </p:spPr>
          <p:txBody>
            <a:bodyPr spcFirstLastPara="1" wrap="square" lIns="104775" tIns="104775" rIns="104775" bIns="10477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A Vygotskian socio-cultural perspective: ESL writing tutoring as a dialogic mediation</a:t>
              </a:r>
              <a:endParaRPr sz="2000">
                <a:solidFill>
                  <a:schemeClr val="dk1"/>
                </a:solidFill>
                <a:latin typeface="Arial"/>
                <a:ea typeface="Arial"/>
                <a:cs typeface="Arial"/>
                <a:sym typeface="Arial"/>
              </a:endParaRPr>
            </a:p>
          </p:txBody>
        </p:sp>
        <p:sp>
          <p:nvSpPr>
            <p:cNvPr id="83" name="Google Shape;83;p2"/>
            <p:cNvSpPr/>
            <p:nvPr/>
          </p:nvSpPr>
          <p:spPr>
            <a:xfrm>
              <a:off x="0" y="2477232"/>
              <a:ext cx="10904865" cy="990111"/>
            </a:xfrm>
            <a:prstGeom prst="roundRect">
              <a:avLst>
                <a:gd name="adj" fmla="val 10000"/>
              </a:avLst>
            </a:prstGeom>
            <a:solidFill>
              <a:srgbClr val="CFD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descr="Instructor"/>
            <p:cNvSpPr/>
            <p:nvPr/>
          </p:nvSpPr>
          <p:spPr>
            <a:xfrm>
              <a:off x="299508" y="2700008"/>
              <a:ext cx="544561" cy="544561"/>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43579" y="2477232"/>
              <a:ext cx="9761285" cy="9901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txBox="1"/>
            <p:nvPr/>
          </p:nvSpPr>
          <p:spPr>
            <a:xfrm>
              <a:off x="1143579" y="2477232"/>
              <a:ext cx="9761285" cy="990111"/>
            </a:xfrm>
            <a:prstGeom prst="rect">
              <a:avLst/>
            </a:prstGeom>
            <a:noFill/>
            <a:ln>
              <a:noFill/>
            </a:ln>
          </p:spPr>
          <p:txBody>
            <a:bodyPr spcFirstLastPara="1" wrap="square" lIns="104775" tIns="104775" rIns="104775" bIns="10477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Pedagogy: Dynamic assessment-informed tutoring practice</a:t>
              </a:r>
              <a:endParaRPr sz="2000">
                <a:solidFill>
                  <a:schemeClr val="dk1"/>
                </a:solidFill>
                <a:latin typeface="Arial"/>
                <a:ea typeface="Arial"/>
                <a:cs typeface="Arial"/>
                <a:sym typeface="Arial"/>
              </a:endParaRPr>
            </a:p>
          </p:txBody>
        </p:sp>
        <p:sp>
          <p:nvSpPr>
            <p:cNvPr id="87" name="Google Shape;87;p2"/>
            <p:cNvSpPr/>
            <p:nvPr/>
          </p:nvSpPr>
          <p:spPr>
            <a:xfrm>
              <a:off x="0" y="3716823"/>
              <a:ext cx="10904865" cy="990111"/>
            </a:xfrm>
            <a:prstGeom prst="roundRect">
              <a:avLst>
                <a:gd name="adj" fmla="val 10000"/>
              </a:avLst>
            </a:prstGeom>
            <a:solidFill>
              <a:srgbClr val="CFD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descr="chat bubbles"/>
            <p:cNvSpPr/>
            <p:nvPr/>
          </p:nvSpPr>
          <p:spPr>
            <a:xfrm>
              <a:off x="307001" y="4004982"/>
              <a:ext cx="544561" cy="544561"/>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43579" y="3714872"/>
              <a:ext cx="9761285" cy="9901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txBox="1"/>
            <p:nvPr/>
          </p:nvSpPr>
          <p:spPr>
            <a:xfrm>
              <a:off x="1143579" y="3714872"/>
              <a:ext cx="9761285" cy="990111"/>
            </a:xfrm>
            <a:prstGeom prst="rect">
              <a:avLst/>
            </a:prstGeom>
            <a:noFill/>
            <a:ln>
              <a:noFill/>
            </a:ln>
          </p:spPr>
          <p:txBody>
            <a:bodyPr spcFirstLastPara="1" wrap="square" lIns="104775" tIns="104775" rIns="104775" bIns="104775" anchor="ctr" anchorCtr="0">
              <a:noAutofit/>
            </a:bodyPr>
            <a:lstStyle/>
            <a:p>
              <a:pPr marL="0" marR="0" lvl="0" indent="0" algn="l" rtl="0">
                <a:lnSpc>
                  <a:spcPct val="90000"/>
                </a:lnSpc>
                <a:spcBef>
                  <a:spcPts val="0"/>
                </a:spcBef>
                <a:spcAft>
                  <a:spcPts val="0"/>
                </a:spcAft>
                <a:buClr>
                  <a:srgbClr val="221B23"/>
                </a:buClr>
                <a:buSzPts val="2000"/>
                <a:buFont typeface="Arial"/>
                <a:buNone/>
              </a:pPr>
              <a:r>
                <a:rPr lang="en-US" sz="2000">
                  <a:solidFill>
                    <a:srgbClr val="221B23"/>
                  </a:solidFill>
                  <a:latin typeface="Arial"/>
                  <a:ea typeface="Arial"/>
                  <a:cs typeface="Arial"/>
                  <a:sym typeface="Arial"/>
                </a:rPr>
                <a:t>Discussion: </a:t>
              </a:r>
              <a:r>
                <a:rPr lang="en-US" sz="2000">
                  <a:solidFill>
                    <a:schemeClr val="dk1"/>
                  </a:solidFill>
                  <a:latin typeface="Arial"/>
                  <a:ea typeface="Arial"/>
                  <a:cs typeface="Arial"/>
                  <a:sym typeface="Arial"/>
                </a:rPr>
                <a:t>benefits and drawbacks</a:t>
              </a:r>
              <a:endParaRPr sz="2000">
                <a:solidFill>
                  <a:srgbClr val="221B23"/>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6494545" y="176746"/>
            <a:ext cx="5058209" cy="58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Arial"/>
              <a:buNone/>
            </a:pPr>
            <a:r>
              <a:rPr lang="en-US">
                <a:solidFill>
                  <a:schemeClr val="dk1"/>
                </a:solidFill>
              </a:rPr>
              <a:t>ESL writing tutoring</a:t>
            </a:r>
            <a:endParaRPr/>
          </a:p>
        </p:txBody>
      </p:sp>
      <p:sp>
        <p:nvSpPr>
          <p:cNvPr id="98" name="Google Shape;98;p3"/>
          <p:cNvSpPr txBox="1">
            <a:spLocks noGrp="1"/>
          </p:cNvSpPr>
          <p:nvPr>
            <p:ph type="body" idx="1"/>
          </p:nvPr>
        </p:nvSpPr>
        <p:spPr>
          <a:xfrm>
            <a:off x="5951621" y="1813811"/>
            <a:ext cx="6240379" cy="323038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en-US" sz="2000">
                <a:solidFill>
                  <a:schemeClr val="lt1"/>
                </a:solidFill>
              </a:rPr>
              <a:t>I tutored first-year ESL students once a week via zoom for 13 weeks throughout a semester</a:t>
            </a:r>
            <a:endParaRPr/>
          </a:p>
          <a:p>
            <a:pPr marL="228600" lvl="0" indent="-228600" algn="l" rtl="0">
              <a:lnSpc>
                <a:spcPct val="150000"/>
              </a:lnSpc>
              <a:spcBef>
                <a:spcPts val="1500"/>
              </a:spcBef>
              <a:spcAft>
                <a:spcPts val="0"/>
              </a:spcAft>
              <a:buSzPts val="2000"/>
              <a:buChar char="▪"/>
            </a:pPr>
            <a:r>
              <a:rPr lang="en-US" sz="2000">
                <a:solidFill>
                  <a:schemeClr val="lt1"/>
                </a:solidFill>
              </a:rPr>
              <a:t>Question: How to promote ESL writers' writing learning and development in online tutoring</a:t>
            </a:r>
            <a:endParaRPr sz="1600"/>
          </a:p>
          <a:p>
            <a:pPr marL="685800" lvl="1" indent="-127000" algn="l" rtl="0">
              <a:lnSpc>
                <a:spcPct val="90000"/>
              </a:lnSpc>
              <a:spcBef>
                <a:spcPts val="500"/>
              </a:spcBef>
              <a:spcAft>
                <a:spcPts val="0"/>
              </a:spcAft>
              <a:buSzPts val="1600"/>
              <a:buNone/>
            </a:pPr>
            <a:endParaRPr sz="1600"/>
          </a:p>
        </p:txBody>
      </p:sp>
      <p:pic>
        <p:nvPicPr>
          <p:cNvPr id="99" name="Google Shape;99;p3" descr="city"/>
          <p:cNvPicPr preferRelativeResize="0">
            <a:picLocks noGrp="1"/>
          </p:cNvPicPr>
          <p:nvPr>
            <p:ph type="pic" idx="2"/>
          </p:nvPr>
        </p:nvPicPr>
        <p:blipFill rotWithShape="1">
          <a:blip r:embed="rId3">
            <a:alphaModFix/>
          </a:blip>
          <a:srcRect/>
          <a:stretch/>
        </p:blipFill>
        <p:spPr>
          <a:xfrm>
            <a:off x="542925" y="0"/>
            <a:ext cx="5408696" cy="6858000"/>
          </a:xfrm>
          <a:prstGeom prst="rect">
            <a:avLst/>
          </a:prstGeom>
          <a:solidFill>
            <a:schemeClr val="lt2"/>
          </a:solidFill>
          <a:ln>
            <a:noFill/>
          </a:ln>
        </p:spPr>
      </p:pic>
      <p:sp>
        <p:nvSpPr>
          <p:cNvPr id="100" name="Google Shape;10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2021/9/26</a:t>
            </a:r>
            <a:endParaRPr/>
          </a:p>
        </p:txBody>
      </p:sp>
      <p:sp>
        <p:nvSpPr>
          <p:cNvPr id="101" name="Google Shape;101;p3"/>
          <p:cNvSpPr txBox="1"/>
          <p:nvPr/>
        </p:nvSpPr>
        <p:spPr>
          <a:xfrm>
            <a:off x="6096000" y="5304130"/>
            <a:ext cx="6240379" cy="129154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AACC6C"/>
              </a:buClr>
              <a:buSzPts val="1800"/>
              <a:buFont typeface="Noto Sans Symbols"/>
              <a:buNone/>
            </a:pPr>
            <a:endParaRPr sz="1800">
              <a:solidFill>
                <a:schemeClr val="dk1"/>
              </a:solidFill>
              <a:latin typeface="Arial"/>
              <a:ea typeface="Arial"/>
              <a:cs typeface="Arial"/>
              <a:sym typeface="Arial"/>
            </a:endParaRPr>
          </a:p>
          <a:p>
            <a:pPr marL="685800" marR="0" lvl="1" indent="-114300" algn="l" rtl="0">
              <a:lnSpc>
                <a:spcPct val="90000"/>
              </a:lnSpc>
              <a:spcBef>
                <a:spcPts val="500"/>
              </a:spcBef>
              <a:spcAft>
                <a:spcPts val="0"/>
              </a:spcAft>
              <a:buClr>
                <a:srgbClr val="AACC6C"/>
              </a:buClr>
              <a:buSzPts val="1800"/>
              <a:buFont typeface="Noto Sans Symbols"/>
              <a:buNone/>
            </a:pPr>
            <a:endParaRPr sz="1800" b="0" i="0" u="none" strike="noStrike" cap="none">
              <a:solidFill>
                <a:schemeClr val="dk1"/>
              </a:solidFill>
              <a:latin typeface="Arial"/>
              <a:ea typeface="Arial"/>
              <a:cs typeface="Arial"/>
              <a:sym typeface="Arial"/>
            </a:endParaRPr>
          </a:p>
          <a:p>
            <a:pPr marL="685800" marR="0" lvl="1" indent="-114300" algn="l" rtl="0">
              <a:lnSpc>
                <a:spcPct val="90000"/>
              </a:lnSpc>
              <a:spcBef>
                <a:spcPts val="500"/>
              </a:spcBef>
              <a:spcAft>
                <a:spcPts val="0"/>
              </a:spcAft>
              <a:buClr>
                <a:srgbClr val="AACC6C"/>
              </a:buClr>
              <a:buSzPts val="1800"/>
              <a:buFont typeface="Noto Sans Symbols"/>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213423" y="681037"/>
            <a:ext cx="5339331" cy="583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2400"/>
              <a:buFont typeface="Arial"/>
              <a:buNone/>
            </a:pPr>
            <a:r>
              <a:rPr lang="en-US"/>
              <a:t>ESL writing tutoring</a:t>
            </a:r>
            <a:endParaRPr/>
          </a:p>
        </p:txBody>
      </p:sp>
      <p:pic>
        <p:nvPicPr>
          <p:cNvPr id="109" name="Google Shape;109;p4" descr="quill and ink"/>
          <p:cNvPicPr preferRelativeResize="0"/>
          <p:nvPr/>
        </p:nvPicPr>
        <p:blipFill rotWithShape="1">
          <a:blip r:embed="rId3">
            <a:alphaModFix/>
          </a:blip>
          <a:srcRect l="2833" r="2" b="3"/>
          <a:stretch/>
        </p:blipFill>
        <p:spPr>
          <a:xfrm>
            <a:off x="542925" y="571500"/>
            <a:ext cx="5553075" cy="5715000"/>
          </a:xfrm>
          <a:prstGeom prst="rect">
            <a:avLst/>
          </a:prstGeom>
          <a:noFill/>
          <a:ln>
            <a:noFill/>
          </a:ln>
        </p:spPr>
      </p:pic>
      <p:sp>
        <p:nvSpPr>
          <p:cNvPr id="110" name="Google Shape;110;p4"/>
          <p:cNvSpPr txBox="1">
            <a:spLocks noGrp="1"/>
          </p:cNvSpPr>
          <p:nvPr>
            <p:ph type="body" idx="1"/>
          </p:nvPr>
        </p:nvSpPr>
        <p:spPr>
          <a:xfrm>
            <a:off x="6213423" y="1265238"/>
            <a:ext cx="5339331" cy="4911725"/>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800"/>
              <a:buChar char="▪"/>
            </a:pPr>
            <a:r>
              <a:rPr lang="en-US" sz="1800"/>
              <a:t>One-to-one writing tutoring provides significant learning opportunities where ESL writers receive individualized assistance on their rhetorical and language concerns (Harris &amp; Silva, 1993). </a:t>
            </a:r>
            <a:endParaRPr/>
          </a:p>
          <a:p>
            <a:pPr marL="742950" lvl="1" indent="-285750" algn="l" rtl="0">
              <a:lnSpc>
                <a:spcPct val="90000"/>
              </a:lnSpc>
              <a:spcBef>
                <a:spcPts val="500"/>
              </a:spcBef>
              <a:spcAft>
                <a:spcPts val="0"/>
              </a:spcAft>
              <a:buSzPts val="1800"/>
              <a:buFont typeface="Arial"/>
              <a:buChar char="•"/>
            </a:pPr>
            <a:r>
              <a:rPr lang="en-US" sz="1800"/>
              <a:t>Cultural preference: “contrastive rhetoric” </a:t>
            </a:r>
            <a:endParaRPr/>
          </a:p>
          <a:p>
            <a:pPr marL="742950" lvl="1" indent="-285750" algn="l" rtl="0">
              <a:lnSpc>
                <a:spcPct val="90000"/>
              </a:lnSpc>
              <a:spcBef>
                <a:spcPts val="500"/>
              </a:spcBef>
              <a:spcAft>
                <a:spcPts val="0"/>
              </a:spcAft>
              <a:buSzPts val="1800"/>
              <a:buFont typeface="Arial"/>
              <a:buChar char="•"/>
            </a:pPr>
            <a:r>
              <a:rPr lang="en-US" sz="1800"/>
              <a:t>Set the agenda: assessment: language proficiency or? writing skills</a:t>
            </a:r>
            <a:endParaRPr/>
          </a:p>
          <a:p>
            <a:pPr marL="742950" lvl="1" indent="-285750" algn="l" rtl="0">
              <a:lnSpc>
                <a:spcPct val="90000"/>
              </a:lnSpc>
              <a:spcBef>
                <a:spcPts val="500"/>
              </a:spcBef>
              <a:spcAft>
                <a:spcPts val="0"/>
              </a:spcAft>
              <a:buSzPts val="1800"/>
              <a:buFont typeface="Arial"/>
              <a:buChar char="•"/>
            </a:pPr>
            <a:r>
              <a:rPr lang="en-US" sz="1800"/>
              <a:t>Grammar: explicit rules?</a:t>
            </a:r>
            <a:endParaRPr/>
          </a:p>
          <a:p>
            <a:pPr marL="457200" lvl="1" indent="0" algn="l" rtl="0">
              <a:lnSpc>
                <a:spcPct val="90000"/>
              </a:lnSpc>
              <a:spcBef>
                <a:spcPts val="500"/>
              </a:spcBef>
              <a:spcAft>
                <a:spcPts val="0"/>
              </a:spcAft>
              <a:buSzPts val="1800"/>
              <a:buNone/>
            </a:pPr>
            <a:endParaRPr sz="1800"/>
          </a:p>
          <a:p>
            <a:pPr marL="457200" lvl="1" indent="0" algn="l" rtl="0">
              <a:lnSpc>
                <a:spcPct val="90000"/>
              </a:lnSpc>
              <a:spcBef>
                <a:spcPts val="500"/>
              </a:spcBef>
              <a:spcAft>
                <a:spcPts val="0"/>
              </a:spcAft>
              <a:buSzPts val="1800"/>
              <a:buNone/>
            </a:pPr>
            <a:endParaRPr sz="1800"/>
          </a:p>
          <a:p>
            <a:pPr marL="457200" lvl="1" indent="0" algn="l" rtl="0">
              <a:lnSpc>
                <a:spcPct val="90000"/>
              </a:lnSpc>
              <a:spcBef>
                <a:spcPts val="500"/>
              </a:spcBef>
              <a:spcAft>
                <a:spcPts val="0"/>
              </a:spcAft>
              <a:buSzPts val="1800"/>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a:t>2021/9/26</a:t>
            </a:r>
            <a:endParaRPr/>
          </a:p>
        </p:txBody>
      </p:sp>
      <p:sp>
        <p:nvSpPr>
          <p:cNvPr id="118" name="Google Shape;118;p5"/>
          <p:cNvSpPr txBox="1">
            <a:spLocks noGrp="1"/>
          </p:cNvSpPr>
          <p:nvPr>
            <p:ph type="title"/>
          </p:nvPr>
        </p:nvSpPr>
        <p:spPr>
          <a:xfrm>
            <a:off x="6494545" y="2028031"/>
            <a:ext cx="5058209" cy="583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2400"/>
              <a:buFont typeface="Arial"/>
              <a:buNone/>
            </a:pPr>
            <a:r>
              <a:rPr lang="en-US"/>
              <a:t>ESL writing tutoring</a:t>
            </a:r>
            <a:endParaRPr/>
          </a:p>
        </p:txBody>
      </p:sp>
      <p:pic>
        <p:nvPicPr>
          <p:cNvPr id="119" name="Google Shape;119;p5" descr="Books on a shelf"/>
          <p:cNvPicPr preferRelativeResize="0"/>
          <p:nvPr/>
        </p:nvPicPr>
        <p:blipFill rotWithShape="1">
          <a:blip r:embed="rId3">
            <a:alphaModFix/>
          </a:blip>
          <a:srcRect l="25244" r="22110" b="-1"/>
          <a:stretch/>
        </p:blipFill>
        <p:spPr>
          <a:xfrm>
            <a:off x="542925" y="10"/>
            <a:ext cx="5408696" cy="6857990"/>
          </a:xfrm>
          <a:prstGeom prst="rect">
            <a:avLst/>
          </a:prstGeom>
          <a:noFill/>
          <a:ln>
            <a:noFill/>
          </a:ln>
        </p:spPr>
      </p:pic>
      <p:sp>
        <p:nvSpPr>
          <p:cNvPr id="120" name="Google Shape;120;p5"/>
          <p:cNvSpPr txBox="1">
            <a:spLocks noGrp="1"/>
          </p:cNvSpPr>
          <p:nvPr>
            <p:ph type="body" idx="1"/>
          </p:nvPr>
        </p:nvSpPr>
        <p:spPr>
          <a:xfrm>
            <a:off x="6096000" y="2611438"/>
            <a:ext cx="5475183" cy="2165350"/>
          </a:xfrm>
          <a:prstGeom prst="rect">
            <a:avLst/>
          </a:prstGeom>
          <a:noFill/>
          <a:ln>
            <a:noFill/>
          </a:ln>
        </p:spPr>
        <p:txBody>
          <a:bodyPr spcFirstLastPara="1" wrap="square" lIns="91425" tIns="45700" rIns="91425" bIns="45700" anchor="t" anchorCtr="0">
            <a:normAutofit fontScale="92500" lnSpcReduction="20000"/>
          </a:bodyPr>
          <a:lstStyle/>
          <a:p>
            <a:pPr marL="228600" lvl="0" indent="-221456" algn="l" rtl="0">
              <a:lnSpc>
                <a:spcPct val="150000"/>
              </a:lnSpc>
              <a:spcBef>
                <a:spcPts val="0"/>
              </a:spcBef>
              <a:spcAft>
                <a:spcPts val="0"/>
              </a:spcAft>
              <a:buSzPct val="100000"/>
              <a:buChar char="▪"/>
            </a:pPr>
            <a:r>
              <a:rPr lang="en-US"/>
              <a:t>A need of theoretical conception that could explain and encompass the full range of successful practices if our goal in writing center work is to help students develop their skills on writing (Nordlof, 2014) </a:t>
            </a:r>
            <a:endParaRPr/>
          </a:p>
          <a:p>
            <a:pPr marL="685800" lvl="1" indent="-133350" algn="l" rtl="0">
              <a:lnSpc>
                <a:spcPct val="90000"/>
              </a:lnSpc>
              <a:spcBef>
                <a:spcPts val="500"/>
              </a:spcBef>
              <a:spcAft>
                <a:spcPts val="0"/>
              </a:spcAft>
              <a:buSzPct val="100000"/>
              <a:buNone/>
            </a:pPr>
            <a:endParaRPr/>
          </a:p>
          <a:p>
            <a:pPr marL="685800" lvl="1" indent="-133350" algn="l" rtl="0">
              <a:lnSpc>
                <a:spcPct val="90000"/>
              </a:lnSpc>
              <a:spcBef>
                <a:spcPts val="500"/>
              </a:spcBef>
              <a:spcAft>
                <a:spcPts val="0"/>
              </a:spcAft>
              <a:buSzPct val="100000"/>
              <a:buNone/>
            </a:pPr>
            <a:endParaRPr/>
          </a:p>
          <a:p>
            <a:pPr marL="685800" lvl="1" indent="-133350" algn="l" rtl="0">
              <a:lnSpc>
                <a:spcPct val="90000"/>
              </a:lnSpc>
              <a:spcBef>
                <a:spcPts val="500"/>
              </a:spcBef>
              <a:spcAft>
                <a:spcPts val="0"/>
              </a:spcAft>
              <a:buSzPct val="100000"/>
              <a:buNone/>
            </a:pPr>
            <a:endParaRPr/>
          </a:p>
          <a:p>
            <a:pPr marL="685800" lvl="1" indent="-133350" algn="l" rtl="0">
              <a:lnSpc>
                <a:spcPct val="90000"/>
              </a:lnSpc>
              <a:spcBef>
                <a:spcPts val="500"/>
              </a:spcBef>
              <a:spcAft>
                <a:spcPts val="0"/>
              </a:spcAft>
              <a:buSzPct val="100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639413" y="292308"/>
            <a:ext cx="10904438" cy="9668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2400"/>
              <a:buFont typeface="Arial"/>
              <a:buNone/>
            </a:pPr>
            <a:r>
              <a:rPr lang="en-US"/>
              <a:t>A Vygotskian socio-cultural perspective: ESL writing tutoring as a dialogic mediation</a:t>
            </a:r>
            <a:endParaRPr/>
          </a:p>
        </p:txBody>
      </p:sp>
      <p:sp>
        <p:nvSpPr>
          <p:cNvPr id="128" name="Google Shape;128;p6"/>
          <p:cNvSpPr txBox="1">
            <a:spLocks noGrp="1"/>
          </p:cNvSpPr>
          <p:nvPr>
            <p:ph type="body" idx="1"/>
          </p:nvPr>
        </p:nvSpPr>
        <p:spPr>
          <a:xfrm>
            <a:off x="838201" y="1557309"/>
            <a:ext cx="5042646" cy="703135"/>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SzPts val="1800"/>
              <a:buNone/>
            </a:pPr>
            <a:r>
              <a:rPr lang="en-US"/>
              <a:t>MEDIATION</a:t>
            </a:r>
            <a:endParaRPr/>
          </a:p>
        </p:txBody>
      </p:sp>
      <p:sp>
        <p:nvSpPr>
          <p:cNvPr id="129" name="Google Shape;129;p6"/>
          <p:cNvSpPr txBox="1">
            <a:spLocks noGrp="1"/>
          </p:cNvSpPr>
          <p:nvPr>
            <p:ph type="body" idx="2"/>
          </p:nvPr>
        </p:nvSpPr>
        <p:spPr>
          <a:xfrm>
            <a:off x="6501205" y="1557309"/>
            <a:ext cx="5042646" cy="703135"/>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150000"/>
              </a:lnSpc>
              <a:spcBef>
                <a:spcPts val="0"/>
              </a:spcBef>
              <a:spcAft>
                <a:spcPts val="0"/>
              </a:spcAft>
              <a:buSzPct val="100000"/>
              <a:buNone/>
            </a:pPr>
            <a:r>
              <a:rPr lang="en-US"/>
              <a:t>THE ZONE OF PROXIMAL DEVELOPMENT</a:t>
            </a:r>
            <a:endParaRPr/>
          </a:p>
        </p:txBody>
      </p:sp>
      <p:sp>
        <p:nvSpPr>
          <p:cNvPr id="130" name="Google Shape;130;p6"/>
          <p:cNvSpPr txBox="1">
            <a:spLocks noGrp="1"/>
          </p:cNvSpPr>
          <p:nvPr>
            <p:ph type="body" idx="4"/>
          </p:nvPr>
        </p:nvSpPr>
        <p:spPr>
          <a:xfrm>
            <a:off x="6501205" y="2722592"/>
            <a:ext cx="5041900" cy="3093579"/>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SzPct val="100000"/>
              <a:buChar char="▪"/>
            </a:pPr>
            <a:r>
              <a:rPr lang="en-US" sz="1800" b="0" i="0" u="none" strike="noStrike">
                <a:latin typeface="Arial"/>
                <a:ea typeface="Arial"/>
                <a:cs typeface="Arial"/>
                <a:sym typeface="Arial"/>
              </a:rPr>
              <a:t>“the distance between the actual developmental level as determined by independent problem solving and the level of potential development as determined through problem solving under adult guidance or in </a:t>
            </a:r>
            <a:r>
              <a:rPr lang="en-US" sz="2000" b="1" i="0" u="none" strike="noStrike">
                <a:latin typeface="Arial"/>
                <a:ea typeface="Arial"/>
                <a:cs typeface="Arial"/>
                <a:sym typeface="Arial"/>
              </a:rPr>
              <a:t>collaboration</a:t>
            </a:r>
            <a:r>
              <a:rPr lang="en-US" sz="1800" b="0" i="0" u="none" strike="noStrike">
                <a:latin typeface="Arial"/>
                <a:ea typeface="Arial"/>
                <a:cs typeface="Arial"/>
                <a:sym typeface="Arial"/>
              </a:rPr>
              <a:t> with more capable peers” (Vygotsky, 1978, p. 86).</a:t>
            </a:r>
            <a:endParaRPr sz="1600"/>
          </a:p>
          <a:p>
            <a:pPr marL="685800" lvl="1" indent="-134619" algn="l" rtl="0">
              <a:lnSpc>
                <a:spcPct val="90000"/>
              </a:lnSpc>
              <a:spcBef>
                <a:spcPts val="500"/>
              </a:spcBef>
              <a:spcAft>
                <a:spcPts val="0"/>
              </a:spcAft>
              <a:buSzPct val="100000"/>
              <a:buNone/>
            </a:pPr>
            <a:endParaRPr sz="1600"/>
          </a:p>
          <a:p>
            <a:pPr marL="685800" lvl="1" indent="-134619" algn="l" rtl="0">
              <a:lnSpc>
                <a:spcPct val="90000"/>
              </a:lnSpc>
              <a:spcBef>
                <a:spcPts val="500"/>
              </a:spcBef>
              <a:spcAft>
                <a:spcPts val="0"/>
              </a:spcAft>
              <a:buSzPct val="100000"/>
              <a:buNone/>
            </a:pPr>
            <a:endParaRPr sz="1600"/>
          </a:p>
          <a:p>
            <a:pPr marL="685800" lvl="1" indent="-134619" algn="l" rtl="0">
              <a:lnSpc>
                <a:spcPct val="90000"/>
              </a:lnSpc>
              <a:spcBef>
                <a:spcPts val="500"/>
              </a:spcBef>
              <a:spcAft>
                <a:spcPts val="0"/>
              </a:spcAft>
              <a:buSzPct val="100000"/>
              <a:buNone/>
            </a:pPr>
            <a:endParaRPr sz="1600"/>
          </a:p>
        </p:txBody>
      </p:sp>
      <p:sp>
        <p:nvSpPr>
          <p:cNvPr id="131" name="Google Shape;131;p6"/>
          <p:cNvSpPr txBox="1"/>
          <p:nvPr/>
        </p:nvSpPr>
        <p:spPr>
          <a:xfrm>
            <a:off x="648896" y="2255057"/>
            <a:ext cx="5041900" cy="410129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AACC6C"/>
              </a:buClr>
              <a:buSzPts val="1400"/>
              <a:buFont typeface="Noto Sans Symbols"/>
              <a:buNone/>
            </a:pPr>
            <a:endParaRPr sz="1400">
              <a:solidFill>
                <a:schemeClr val="dk1"/>
              </a:solidFill>
              <a:latin typeface="Arial"/>
              <a:ea typeface="Arial"/>
              <a:cs typeface="Arial"/>
              <a:sym typeface="Arial"/>
            </a:endParaRPr>
          </a:p>
          <a:p>
            <a:pPr marL="228600" marR="0" lvl="0" indent="-228600" algn="l" rtl="0">
              <a:lnSpc>
                <a:spcPct val="150000"/>
              </a:lnSpc>
              <a:spcBef>
                <a:spcPts val="1500"/>
              </a:spcBef>
              <a:spcAft>
                <a:spcPts val="0"/>
              </a:spcAft>
              <a:buClr>
                <a:srgbClr val="AACC6C"/>
              </a:buClr>
              <a:buSzPts val="1400"/>
              <a:buFont typeface="Noto Sans Symbols"/>
              <a:buChar char="▪"/>
            </a:pPr>
            <a:r>
              <a:rPr lang="en-US" sz="1400">
                <a:solidFill>
                  <a:schemeClr val="dk1"/>
                </a:solidFill>
                <a:latin typeface="Arial"/>
                <a:ea typeface="Arial"/>
                <a:cs typeface="Arial"/>
                <a:sym typeface="Arial"/>
              </a:rPr>
              <a:t>Humans‘ mental functioning is </a:t>
            </a:r>
            <a:r>
              <a:rPr lang="en-US" sz="1400" b="1">
                <a:solidFill>
                  <a:schemeClr val="dk1"/>
                </a:solidFill>
                <a:latin typeface="Arial"/>
                <a:ea typeface="Arial"/>
                <a:cs typeface="Arial"/>
                <a:sym typeface="Arial"/>
              </a:rPr>
              <a:t>mediated</a:t>
            </a:r>
            <a:r>
              <a:rPr lang="en-US" sz="1400">
                <a:solidFill>
                  <a:schemeClr val="dk1"/>
                </a:solidFill>
                <a:latin typeface="Arial"/>
                <a:ea typeface="Arial"/>
                <a:cs typeface="Arial"/>
                <a:sym typeface="Arial"/>
              </a:rPr>
              <a:t> by cultural </a:t>
            </a:r>
            <a:r>
              <a:rPr lang="en-US" sz="1400" b="0" i="0" u="none" strike="noStrike">
                <a:solidFill>
                  <a:schemeClr val="dk1"/>
                </a:solidFill>
                <a:latin typeface="Arial"/>
                <a:ea typeface="Arial"/>
                <a:cs typeface="Arial"/>
                <a:sym typeface="Arial"/>
              </a:rPr>
              <a:t>artifacts such as </a:t>
            </a:r>
            <a:r>
              <a:rPr lang="en-US" sz="1400">
                <a:solidFill>
                  <a:schemeClr val="dk1"/>
                </a:solidFill>
                <a:latin typeface="Arial"/>
                <a:ea typeface="Arial"/>
                <a:cs typeface="Arial"/>
                <a:sym typeface="Arial"/>
              </a:rPr>
              <a:t>language, literacy, numeracy,</a:t>
            </a:r>
            <a:r>
              <a:rPr lang="en-US">
                <a:solidFill>
                  <a:schemeClr val="dk1"/>
                </a:solidFill>
              </a:rPr>
              <a:t>etc</a:t>
            </a:r>
            <a:r>
              <a:rPr lang="en-US" sz="1400">
                <a:solidFill>
                  <a:schemeClr val="dk1"/>
                </a:solidFill>
                <a:latin typeface="Arial"/>
                <a:ea typeface="Arial"/>
                <a:cs typeface="Arial"/>
                <a:sym typeface="Arial"/>
              </a:rPr>
              <a:t>.</a:t>
            </a:r>
            <a:endParaRPr/>
          </a:p>
          <a:p>
            <a:pPr marL="228600" marR="0" lvl="0" indent="-228600" algn="l" rtl="0">
              <a:lnSpc>
                <a:spcPct val="150000"/>
              </a:lnSpc>
              <a:spcBef>
                <a:spcPts val="1500"/>
              </a:spcBef>
              <a:spcAft>
                <a:spcPts val="0"/>
              </a:spcAft>
              <a:buClr>
                <a:srgbClr val="AACC6C"/>
              </a:buClr>
              <a:buSzPts val="1400"/>
              <a:buFont typeface="Noto Sans Symbols"/>
              <a:buChar char="▪"/>
            </a:pPr>
            <a:r>
              <a:rPr lang="en-US" sz="1400" b="1">
                <a:solidFill>
                  <a:schemeClr val="dk1"/>
                </a:solidFill>
                <a:latin typeface="Arial"/>
                <a:ea typeface="Arial"/>
                <a:cs typeface="Arial"/>
                <a:sym typeface="Arial"/>
              </a:rPr>
              <a:t>Other-regulation: </a:t>
            </a:r>
            <a:r>
              <a:rPr lang="en-US" sz="1400">
                <a:solidFill>
                  <a:schemeClr val="dk1"/>
                </a:solidFill>
                <a:latin typeface="Arial"/>
                <a:ea typeface="Arial"/>
                <a:cs typeface="Arial"/>
                <a:sym typeface="Arial"/>
              </a:rPr>
              <a:t>describes mediation by people and can include explicit or implicit feedback on grammatical form, corrective comments on writing assignments, or guidance from an expert or teacher.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639413" y="292308"/>
            <a:ext cx="10904438" cy="9668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2400"/>
              <a:buFont typeface="Arial"/>
              <a:buNone/>
            </a:pPr>
            <a:r>
              <a:rPr lang="en-US"/>
              <a:t>A Vygotskian socio-cultural perspective: ESL writing tutoring as a dialogic mediation</a:t>
            </a:r>
            <a:endParaRPr/>
          </a:p>
        </p:txBody>
      </p:sp>
      <p:sp>
        <p:nvSpPr>
          <p:cNvPr id="139" name="Google Shape;139;p7"/>
          <p:cNvSpPr txBox="1">
            <a:spLocks noGrp="1"/>
          </p:cNvSpPr>
          <p:nvPr>
            <p:ph type="body" idx="1"/>
          </p:nvPr>
        </p:nvSpPr>
        <p:spPr>
          <a:xfrm>
            <a:off x="2405743" y="1337016"/>
            <a:ext cx="8271423" cy="703135"/>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SzPts val="1800"/>
              <a:buNone/>
            </a:pPr>
            <a:r>
              <a:rPr lang="en-US"/>
              <a:t>L2 DYNAMIC ASSESSMENT：</a:t>
            </a:r>
            <a:r>
              <a:rPr lang="en-US" sz="1800" b="1"/>
              <a:t>AN APPLICATION OF ZPD</a:t>
            </a:r>
            <a:endParaRPr/>
          </a:p>
        </p:txBody>
      </p:sp>
      <p:sp>
        <p:nvSpPr>
          <p:cNvPr id="140" name="Google Shape;140;p7"/>
          <p:cNvSpPr txBox="1"/>
          <p:nvPr/>
        </p:nvSpPr>
        <p:spPr>
          <a:xfrm>
            <a:off x="648896" y="2255057"/>
            <a:ext cx="5041900" cy="410129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AACC6C"/>
              </a:buClr>
              <a:buSzPts val="1400"/>
              <a:buFont typeface="Noto Sans Symbols"/>
              <a:buNone/>
            </a:pPr>
            <a:endParaRPr sz="1400">
              <a:solidFill>
                <a:schemeClr val="dk1"/>
              </a:solidFill>
              <a:latin typeface="Arial"/>
              <a:ea typeface="Arial"/>
              <a:cs typeface="Arial"/>
              <a:sym typeface="Arial"/>
            </a:endParaRPr>
          </a:p>
          <a:p>
            <a:pPr marL="228600" marR="0" lvl="0" indent="-228600" algn="l" rtl="0">
              <a:lnSpc>
                <a:spcPct val="150000"/>
              </a:lnSpc>
              <a:spcBef>
                <a:spcPts val="1500"/>
              </a:spcBef>
              <a:spcAft>
                <a:spcPts val="0"/>
              </a:spcAft>
              <a:buClr>
                <a:srgbClr val="AACC6C"/>
              </a:buClr>
              <a:buSzPts val="1400"/>
              <a:buFont typeface="Noto Sans Symbols"/>
              <a:buChar char="▪"/>
            </a:pPr>
            <a:r>
              <a:rPr lang="en-US" sz="1400">
                <a:solidFill>
                  <a:schemeClr val="dk1"/>
                </a:solidFill>
                <a:latin typeface="Arial"/>
                <a:ea typeface="Arial"/>
                <a:cs typeface="Arial"/>
                <a:sym typeface="Arial"/>
              </a:rPr>
              <a:t>Dynamic Assessment is the contingent mediator-learner interaction where mediator diagnose what the learners know and render mediation to expand their ability in a specific learning context. (Lantolf &amp; Poehner, 2014; Poehner, 2018)</a:t>
            </a:r>
            <a:endParaRPr/>
          </a:p>
          <a:p>
            <a:pPr marL="228600" marR="0" lvl="0" indent="-228600" algn="l" rtl="0">
              <a:lnSpc>
                <a:spcPct val="150000"/>
              </a:lnSpc>
              <a:spcBef>
                <a:spcPts val="1500"/>
              </a:spcBef>
              <a:spcAft>
                <a:spcPts val="0"/>
              </a:spcAft>
              <a:buClr>
                <a:srgbClr val="AACC6C"/>
              </a:buClr>
              <a:buSzPts val="1400"/>
              <a:buFont typeface="Noto Sans Symbols"/>
              <a:buChar char="▪"/>
            </a:pPr>
            <a:r>
              <a:rPr lang="en-US" sz="1400">
                <a:solidFill>
                  <a:schemeClr val="dk1"/>
                </a:solidFill>
                <a:latin typeface="Arial"/>
                <a:ea typeface="Arial"/>
                <a:cs typeface="Arial"/>
                <a:sym typeface="Arial"/>
              </a:rPr>
              <a:t>Forms of mediation can be offering prompts, models, feedback, leading questions, and other forms of support (Poehner, 2018).</a:t>
            </a:r>
            <a:endParaRPr/>
          </a:p>
          <a:p>
            <a:pPr marL="228600" marR="0" lvl="0" indent="-139700" algn="l" rtl="0">
              <a:lnSpc>
                <a:spcPct val="150000"/>
              </a:lnSpc>
              <a:spcBef>
                <a:spcPts val="1500"/>
              </a:spcBef>
              <a:spcAft>
                <a:spcPts val="0"/>
              </a:spcAft>
              <a:buClr>
                <a:srgbClr val="AACC6C"/>
              </a:buClr>
              <a:buSzPts val="1400"/>
              <a:buFont typeface="Noto Sans Symbols"/>
              <a:buNone/>
            </a:pPr>
            <a:endParaRPr sz="1400">
              <a:solidFill>
                <a:schemeClr val="dk1"/>
              </a:solidFill>
              <a:latin typeface="Arial"/>
              <a:ea typeface="Arial"/>
              <a:cs typeface="Arial"/>
              <a:sym typeface="Arial"/>
            </a:endParaRPr>
          </a:p>
        </p:txBody>
      </p:sp>
      <p:pic>
        <p:nvPicPr>
          <p:cNvPr id="141" name="Google Shape;141;p7" descr="Person reading book"/>
          <p:cNvPicPr preferRelativeResize="0">
            <a:picLocks noGrp="1"/>
          </p:cNvPicPr>
          <p:nvPr>
            <p:ph type="body" idx="4"/>
          </p:nvPr>
        </p:nvPicPr>
        <p:blipFill rotWithShape="1">
          <a:blip r:embed="rId3">
            <a:alphaModFix/>
          </a:blip>
          <a:srcRect/>
          <a:stretch/>
        </p:blipFill>
        <p:spPr>
          <a:xfrm>
            <a:off x="6702136" y="2392121"/>
            <a:ext cx="4639254" cy="30940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639413" y="292308"/>
            <a:ext cx="10904438" cy="9668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2400"/>
              <a:buFont typeface="Arial"/>
              <a:buNone/>
            </a:pPr>
            <a:r>
              <a:rPr lang="en-US"/>
              <a:t>A Vygotskian socio-cultural perspective: ESL writing tutoring as a dialogic mediation</a:t>
            </a:r>
            <a:endParaRPr/>
          </a:p>
        </p:txBody>
      </p:sp>
      <p:sp>
        <p:nvSpPr>
          <p:cNvPr id="149" name="Google Shape;149;p8"/>
          <p:cNvSpPr txBox="1">
            <a:spLocks noGrp="1"/>
          </p:cNvSpPr>
          <p:nvPr>
            <p:ph type="body" idx="1"/>
          </p:nvPr>
        </p:nvSpPr>
        <p:spPr>
          <a:xfrm>
            <a:off x="2213238" y="1151387"/>
            <a:ext cx="8271423" cy="703135"/>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SzPts val="1800"/>
              <a:buNone/>
            </a:pPr>
            <a:r>
              <a:rPr lang="en-US"/>
              <a:t>L2 DYNAMIC ASSESSMENT：</a:t>
            </a:r>
            <a:r>
              <a:rPr lang="en-US" sz="1800" b="1"/>
              <a:t>AN APPLICATION OF ZPD</a:t>
            </a:r>
            <a:endParaRPr/>
          </a:p>
        </p:txBody>
      </p:sp>
      <p:pic>
        <p:nvPicPr>
          <p:cNvPr id="150" name="Google Shape;150;p8" descr="Table 1: regulatory scale-implicit"/>
          <p:cNvPicPr preferRelativeResize="0"/>
          <p:nvPr/>
        </p:nvPicPr>
        <p:blipFill rotWithShape="1">
          <a:blip r:embed="rId3">
            <a:alphaModFix/>
          </a:blip>
          <a:srcRect/>
          <a:stretch/>
        </p:blipFill>
        <p:spPr>
          <a:xfrm>
            <a:off x="5854143" y="1713676"/>
            <a:ext cx="6223433" cy="5359209"/>
          </a:xfrm>
          <a:prstGeom prst="rect">
            <a:avLst/>
          </a:prstGeom>
          <a:noFill/>
          <a:ln>
            <a:noFill/>
          </a:ln>
        </p:spPr>
      </p:pic>
      <p:sp>
        <p:nvSpPr>
          <p:cNvPr id="151" name="Google Shape;151;p8"/>
          <p:cNvSpPr txBox="1"/>
          <p:nvPr/>
        </p:nvSpPr>
        <p:spPr>
          <a:xfrm>
            <a:off x="4281236" y="6524328"/>
            <a:ext cx="20677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a:solidFill>
                  <a:schemeClr val="dk1"/>
                </a:solidFill>
                <a:latin typeface="Lora"/>
                <a:ea typeface="Lora"/>
                <a:cs typeface="Lora"/>
                <a:sym typeface="Lora"/>
              </a:rPr>
              <a:t>Rahimi</a:t>
            </a:r>
            <a:r>
              <a:rPr lang="en-US" sz="1400">
                <a:solidFill>
                  <a:schemeClr val="dk1"/>
                </a:solidFill>
                <a:latin typeface="Lora"/>
                <a:ea typeface="Lora"/>
                <a:cs typeface="Lora"/>
                <a:sym typeface="Lora"/>
              </a:rPr>
              <a:t> et al</a:t>
            </a:r>
            <a:r>
              <a:rPr lang="en-US" sz="1400" b="0" i="0">
                <a:solidFill>
                  <a:schemeClr val="dk1"/>
                </a:solidFill>
                <a:latin typeface="Lora"/>
                <a:ea typeface="Lora"/>
                <a:cs typeface="Lora"/>
                <a:sym typeface="Lora"/>
              </a:rPr>
              <a:t> (2015)</a:t>
            </a:r>
            <a:endParaRPr sz="1400">
              <a:solidFill>
                <a:schemeClr val="dk1"/>
              </a:solidFill>
              <a:latin typeface="Arial"/>
              <a:ea typeface="Arial"/>
              <a:cs typeface="Arial"/>
              <a:sym typeface="Arial"/>
            </a:endParaRPr>
          </a:p>
        </p:txBody>
      </p:sp>
      <p:sp>
        <p:nvSpPr>
          <p:cNvPr id="152" name="Google Shape;152;p8"/>
          <p:cNvSpPr txBox="1"/>
          <p:nvPr/>
        </p:nvSpPr>
        <p:spPr>
          <a:xfrm>
            <a:off x="470141" y="1779119"/>
            <a:ext cx="5041900" cy="410129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AACC6C"/>
              </a:buClr>
              <a:buSzPts val="2000"/>
              <a:buFont typeface="Noto Sans Symbols"/>
              <a:buNone/>
            </a:pPr>
            <a:endParaRPr sz="2000">
              <a:solidFill>
                <a:schemeClr val="dk1"/>
              </a:solidFill>
              <a:latin typeface="EB Garamond"/>
              <a:ea typeface="EB Garamond"/>
              <a:cs typeface="EB Garamond"/>
              <a:sym typeface="EB Garamond"/>
            </a:endParaRPr>
          </a:p>
          <a:p>
            <a:pPr marL="228600" marR="0" lvl="0" indent="-228600" algn="l" rtl="0">
              <a:lnSpc>
                <a:spcPct val="150000"/>
              </a:lnSpc>
              <a:spcBef>
                <a:spcPts val="1500"/>
              </a:spcBef>
              <a:spcAft>
                <a:spcPts val="0"/>
              </a:spcAft>
              <a:buClr>
                <a:srgbClr val="AACC6C"/>
              </a:buClr>
              <a:buSzPts val="1400"/>
              <a:buFont typeface="Noto Sans Symbols"/>
              <a:buChar char="▪"/>
            </a:pPr>
            <a:r>
              <a:rPr lang="en-US" sz="1400">
                <a:solidFill>
                  <a:schemeClr val="dk1"/>
                </a:solidFill>
                <a:latin typeface="Arial"/>
                <a:ea typeface="Arial"/>
                <a:cs typeface="Arial"/>
                <a:sym typeface="Arial"/>
              </a:rPr>
              <a:t>Aljaafreh and Lantolf ’s (1994) study is the first study that illustrate tutors using hierarchical feedbacks from implicit to explicit in ESL writing tutoring. Mediation are graduated and contingent. </a:t>
            </a:r>
            <a:endParaRPr/>
          </a:p>
          <a:p>
            <a:pPr marL="228600" marR="0" lvl="0" indent="-139700" algn="l" rtl="0">
              <a:lnSpc>
                <a:spcPct val="150000"/>
              </a:lnSpc>
              <a:spcBef>
                <a:spcPts val="1500"/>
              </a:spcBef>
              <a:spcAft>
                <a:spcPts val="0"/>
              </a:spcAft>
              <a:buClr>
                <a:srgbClr val="AACC6C"/>
              </a:buClr>
              <a:buSzPts val="1400"/>
              <a:buFont typeface="Noto Sans Symbols"/>
              <a:buNone/>
            </a:pPr>
            <a:endParaRPr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6761117" y="405636"/>
            <a:ext cx="5112333" cy="859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1800"/>
              <a:buFont typeface="Arial"/>
              <a:buNone/>
            </a:pPr>
            <a:r>
              <a:rPr lang="en-US" sz="1800"/>
              <a:t>Pedagogy: Dynamic assessment-informed writing tutoring practice</a:t>
            </a:r>
            <a:endParaRPr/>
          </a:p>
        </p:txBody>
      </p:sp>
      <p:pic>
        <p:nvPicPr>
          <p:cNvPr id="160" name="Google Shape;160;p9" descr="Person in video call"/>
          <p:cNvPicPr preferRelativeResize="0"/>
          <p:nvPr/>
        </p:nvPicPr>
        <p:blipFill rotWithShape="1">
          <a:blip r:embed="rId3">
            <a:alphaModFix/>
          </a:blip>
          <a:srcRect l="10659" r="24240" b="2"/>
          <a:stretch/>
        </p:blipFill>
        <p:spPr>
          <a:xfrm>
            <a:off x="542925" y="578375"/>
            <a:ext cx="5553075" cy="5715000"/>
          </a:xfrm>
          <a:prstGeom prst="rect">
            <a:avLst/>
          </a:prstGeom>
          <a:noFill/>
          <a:ln>
            <a:noFill/>
          </a:ln>
        </p:spPr>
      </p:pic>
      <p:sp>
        <p:nvSpPr>
          <p:cNvPr id="161" name="Google Shape;161;p9"/>
          <p:cNvSpPr txBox="1">
            <a:spLocks noGrp="1"/>
          </p:cNvSpPr>
          <p:nvPr>
            <p:ph type="body" idx="1"/>
          </p:nvPr>
        </p:nvSpPr>
        <p:spPr>
          <a:xfrm>
            <a:off x="6761117" y="1265238"/>
            <a:ext cx="4791637" cy="4911725"/>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500"/>
              <a:buChar char="▪"/>
            </a:pPr>
            <a:r>
              <a:rPr lang="en-US"/>
              <a:t>Guidance and collaboration:</a:t>
            </a:r>
            <a:endParaRPr/>
          </a:p>
          <a:p>
            <a:pPr marL="742950" lvl="1" indent="-285750" algn="l" rtl="0">
              <a:lnSpc>
                <a:spcPct val="90000"/>
              </a:lnSpc>
              <a:spcBef>
                <a:spcPts val="500"/>
              </a:spcBef>
              <a:spcAft>
                <a:spcPts val="0"/>
              </a:spcAft>
              <a:buSzPts val="1500"/>
              <a:buFont typeface="Arial"/>
              <a:buChar char="•"/>
            </a:pPr>
            <a:r>
              <a:rPr lang="en-US"/>
              <a:t>Leading questions</a:t>
            </a:r>
            <a:endParaRPr/>
          </a:p>
          <a:p>
            <a:pPr marL="742950" lvl="1" indent="-285750" algn="l" rtl="0">
              <a:lnSpc>
                <a:spcPct val="90000"/>
              </a:lnSpc>
              <a:spcBef>
                <a:spcPts val="500"/>
              </a:spcBef>
              <a:spcAft>
                <a:spcPts val="0"/>
              </a:spcAft>
              <a:buSzPts val="1500"/>
              <a:buFont typeface="Arial"/>
              <a:buChar char="•"/>
            </a:pPr>
            <a:r>
              <a:rPr lang="en-US"/>
              <a:t>Open-ended questions</a:t>
            </a:r>
            <a:endParaRPr/>
          </a:p>
          <a:p>
            <a:pPr marL="742950" lvl="1" indent="-285750" algn="l" rtl="0">
              <a:lnSpc>
                <a:spcPct val="90000"/>
              </a:lnSpc>
              <a:spcBef>
                <a:spcPts val="500"/>
              </a:spcBef>
              <a:spcAft>
                <a:spcPts val="0"/>
              </a:spcAft>
              <a:buSzPts val="1500"/>
              <a:buFont typeface="Arial"/>
              <a:buChar char="•"/>
            </a:pPr>
            <a:r>
              <a:rPr lang="en-US"/>
              <a:t>“Tell me more about …”</a:t>
            </a:r>
            <a:endParaRPr/>
          </a:p>
          <a:p>
            <a:pPr marL="742950" lvl="1" indent="-285750" algn="l" rtl="0">
              <a:lnSpc>
                <a:spcPct val="90000"/>
              </a:lnSpc>
              <a:spcBef>
                <a:spcPts val="500"/>
              </a:spcBef>
              <a:spcAft>
                <a:spcPts val="0"/>
              </a:spcAft>
              <a:buSzPts val="1500"/>
              <a:buFont typeface="Arial"/>
              <a:buChar char="•"/>
            </a:pPr>
            <a:r>
              <a:rPr lang="en-US"/>
              <a:t>“Walk me through …”</a:t>
            </a:r>
            <a:endParaRPr/>
          </a:p>
          <a:p>
            <a:pPr marL="457200" lvl="1" indent="0" algn="l" rtl="0">
              <a:lnSpc>
                <a:spcPct val="90000"/>
              </a:lnSpc>
              <a:spcBef>
                <a:spcPts val="500"/>
              </a:spcBef>
              <a:spcAft>
                <a:spcPts val="0"/>
              </a:spcAft>
              <a:buSzPts val="1500"/>
              <a:buNone/>
            </a:pPr>
            <a:r>
              <a:rPr lang="en-US"/>
              <a:t>→ Assess where the students are</a:t>
            </a:r>
            <a:endParaRPr/>
          </a:p>
          <a:p>
            <a:pPr marL="457200" lvl="1" indent="0" algn="l" rtl="0">
              <a:lnSpc>
                <a:spcPct val="90000"/>
              </a:lnSpc>
              <a:spcBef>
                <a:spcPts val="500"/>
              </a:spcBef>
              <a:spcAft>
                <a:spcPts val="0"/>
              </a:spcAft>
              <a:buSzPts val="1500"/>
              <a:buNone/>
            </a:pPr>
            <a:r>
              <a:rPr lang="en-US"/>
              <a:t>→ Engineer participation (Johnson et al, 2020)</a:t>
            </a:r>
            <a:endParaRPr/>
          </a:p>
          <a:p>
            <a:pPr marL="228600" lvl="0" indent="-228600" algn="l" rtl="0">
              <a:lnSpc>
                <a:spcPct val="150000"/>
              </a:lnSpc>
              <a:spcBef>
                <a:spcPts val="1500"/>
              </a:spcBef>
              <a:spcAft>
                <a:spcPts val="0"/>
              </a:spcAft>
              <a:buSzPts val="1500"/>
              <a:buChar char="▪"/>
            </a:pPr>
            <a:r>
              <a:rPr lang="en-US"/>
              <a:t>Build on students’ responses</a:t>
            </a:r>
            <a:endParaRPr/>
          </a:p>
          <a:p>
            <a:pPr marL="742950" lvl="1" indent="-285750" algn="l" rtl="0">
              <a:lnSpc>
                <a:spcPct val="90000"/>
              </a:lnSpc>
              <a:spcBef>
                <a:spcPts val="500"/>
              </a:spcBef>
              <a:spcAft>
                <a:spcPts val="0"/>
              </a:spcAft>
              <a:buSzPts val="1500"/>
              <a:buFont typeface="Arial"/>
              <a:buChar char="•"/>
            </a:pPr>
            <a:r>
              <a:rPr lang="en-US"/>
              <a:t>Acknowledge their contribution</a:t>
            </a:r>
            <a:endParaRPr/>
          </a:p>
          <a:p>
            <a:pPr marL="742950" lvl="1" indent="-285750" algn="l" rtl="0">
              <a:lnSpc>
                <a:spcPct val="90000"/>
              </a:lnSpc>
              <a:spcBef>
                <a:spcPts val="500"/>
              </a:spcBef>
              <a:spcAft>
                <a:spcPts val="0"/>
              </a:spcAft>
              <a:buSzPts val="1500"/>
              <a:buFont typeface="Arial"/>
              <a:buChar char="•"/>
            </a:pPr>
            <a:r>
              <a:rPr lang="en-US"/>
              <a:t>Modeling</a:t>
            </a:r>
            <a:endParaRPr/>
          </a:p>
          <a:p>
            <a:pPr marL="742950" lvl="1" indent="-285750" algn="l" rtl="0">
              <a:lnSpc>
                <a:spcPct val="90000"/>
              </a:lnSpc>
              <a:spcBef>
                <a:spcPts val="500"/>
              </a:spcBef>
              <a:spcAft>
                <a:spcPts val="0"/>
              </a:spcAft>
              <a:buSzPts val="1500"/>
              <a:buFont typeface="Arial"/>
              <a:buChar char="•"/>
            </a:pPr>
            <a:r>
              <a:rPr lang="en-US"/>
              <a:t>Relate to what you are tutoring</a:t>
            </a:r>
            <a:endParaRPr/>
          </a:p>
          <a:p>
            <a:pPr marL="228600" lvl="0" indent="-228600" algn="l" rtl="0">
              <a:lnSpc>
                <a:spcPct val="150000"/>
              </a:lnSpc>
              <a:spcBef>
                <a:spcPts val="1500"/>
              </a:spcBef>
              <a:spcAft>
                <a:spcPts val="0"/>
              </a:spcAft>
              <a:buSzPts val="1500"/>
              <a:buChar char="▪"/>
            </a:pPr>
            <a:r>
              <a:rPr lang="en-US"/>
              <a:t>Provide guidance from implicit to explicit and be flexible!</a:t>
            </a:r>
            <a:endParaRPr/>
          </a:p>
          <a:p>
            <a:pPr marL="457200" lvl="1" indent="0" algn="l" rtl="0">
              <a:lnSpc>
                <a:spcPct val="90000"/>
              </a:lnSpc>
              <a:spcBef>
                <a:spcPts val="500"/>
              </a:spcBef>
              <a:spcAft>
                <a:spcPts val="0"/>
              </a:spcAft>
              <a:buSzPts val="1500"/>
              <a:buNone/>
            </a:pPr>
            <a:endParaRPr/>
          </a:p>
          <a:p>
            <a:pPr marL="457200" lvl="1" indent="0" algn="l" rtl="0">
              <a:lnSpc>
                <a:spcPct val="90000"/>
              </a:lnSpc>
              <a:spcBef>
                <a:spcPts val="500"/>
              </a:spcBef>
              <a:spcAft>
                <a:spcPts val="0"/>
              </a:spcAft>
              <a:buSzPts val="1500"/>
              <a:buNone/>
            </a:pPr>
            <a:endParaRPr/>
          </a:p>
          <a:p>
            <a:pPr marL="457200" lvl="1" indent="0" algn="l" rtl="0">
              <a:lnSpc>
                <a:spcPct val="90000"/>
              </a:lnSpc>
              <a:spcBef>
                <a:spcPts val="500"/>
              </a:spcBef>
              <a:spcAft>
                <a:spcPts val="0"/>
              </a:spcAft>
              <a:buSzPts val="1500"/>
              <a:buNone/>
            </a:pPr>
            <a:endParaRPr/>
          </a:p>
        </p:txBody>
      </p:sp>
    </p:spTree>
  </p:cSld>
  <p:clrMapOvr>
    <a:masterClrMapping/>
  </p:clrMapOvr>
</p:sld>
</file>

<file path=ppt/theme/theme1.xml><?xml version="1.0" encoding="utf-8"?>
<a:theme xmlns:a="http://schemas.openxmlformats.org/drawingml/2006/main" name="最小和静音">
  <a:themeElements>
    <a:clrScheme name="Japan Navy">
      <a:dk1>
        <a:srgbClr val="231B23"/>
      </a:dk1>
      <a:lt1>
        <a:srgbClr val="FCF5E5"/>
      </a:lt1>
      <a:dk2>
        <a:srgbClr val="282C47"/>
      </a:dk2>
      <a:lt2>
        <a:srgbClr val="FCF5E5"/>
      </a:lt2>
      <a:accent1>
        <a:srgbClr val="FDA431"/>
      </a:accent1>
      <a:accent2>
        <a:srgbClr val="4DA1A8"/>
      </a:accent2>
      <a:accent3>
        <a:srgbClr val="D7E7BA"/>
      </a:accent3>
      <a:accent4>
        <a:srgbClr val="FCF5E5"/>
      </a:accent4>
      <a:accent5>
        <a:srgbClr val="282C47"/>
      </a:accent5>
      <a:accent6>
        <a:srgbClr val="EECED3"/>
      </a:accent6>
      <a:hlink>
        <a:srgbClr val="FCA330"/>
      </a:hlink>
      <a:folHlink>
        <a:srgbClr val="4DA1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972</Words>
  <Application>Microsoft Office PowerPoint</Application>
  <PresentationFormat>Widescreen</PresentationFormat>
  <Paragraphs>106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Roboto</vt:lpstr>
      <vt:lpstr>Times New Roman</vt:lpstr>
      <vt:lpstr>EB Garamond</vt:lpstr>
      <vt:lpstr>Noto Sans Symbols</vt:lpstr>
      <vt:lpstr>Arial</vt:lpstr>
      <vt:lpstr>Lora</vt:lpstr>
      <vt:lpstr>最小和静音</vt:lpstr>
      <vt:lpstr>Promoting ESL Students’ Writing Development in Online Synchronous Tutoring: a Dynamic Assessment Approach</vt:lpstr>
      <vt:lpstr>Agenda</vt:lpstr>
      <vt:lpstr>ESL writing tutoring</vt:lpstr>
      <vt:lpstr>ESL writing tutoring</vt:lpstr>
      <vt:lpstr>ESL writing tutoring</vt:lpstr>
      <vt:lpstr>A Vygotskian socio-cultural perspective: ESL writing tutoring as a dialogic mediation</vt:lpstr>
      <vt:lpstr>A Vygotskian socio-cultural perspective: ESL writing tutoring as a dialogic mediation</vt:lpstr>
      <vt:lpstr>A Vygotskian socio-cultural perspective: ESL writing tutoring as a dialogic mediation</vt:lpstr>
      <vt:lpstr>Pedagogy: Dynamic assessment-informed writing tutoring practice</vt:lpstr>
      <vt:lpstr>Discussion: benefits and drawbacks</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ESL Students’ Writing Development in Online Synchronous Tutoring: a Dynamic Assessment Approach</dc:title>
  <dc:creator>Zhao Ruge</dc:creator>
  <cp:lastModifiedBy>Jenelle</cp:lastModifiedBy>
  <cp:revision>1</cp:revision>
  <dcterms:created xsi:type="dcterms:W3CDTF">2021-09-19T19:47:12Z</dcterms:created>
  <dcterms:modified xsi:type="dcterms:W3CDTF">2021-09-27T09:48:40Z</dcterms:modified>
</cp:coreProperties>
</file>