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Calibri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ST: Years ago, after engaging in quantitative research on writing self-efficacy, we changed our mission: “As an academic support service that promotes the educational mission of Western Oregon University, the Writing Center [SPACE]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advances the writerly self-efficacy of every writer who uses the [SPACE X 3]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Writing Center strategically, repeatedly, and over time.”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what we soon learned was that the key [SPACE]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ctrTitle"/>
          </p:nvPr>
        </p:nvSpPr>
        <p:spPr>
          <a:xfrm>
            <a:off x="1915128" y="1232452"/>
            <a:ext cx="8361229" cy="265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br>
              <a:rPr lang="en-US" sz="3600"/>
            </a:br>
            <a:r>
              <a:rPr lang="en-US" sz="3600">
                <a:solidFill>
                  <a:srgbClr val="262626"/>
                </a:solidFill>
              </a:rPr>
              <a:t>INSPIRING TUTORS TO MOVE BEYOND </a:t>
            </a:r>
            <a:br>
              <a:rPr lang="en-US" sz="3600">
                <a:solidFill>
                  <a:srgbClr val="262626"/>
                </a:solidFill>
              </a:rPr>
            </a:br>
            <a:r>
              <a:rPr lang="en-US" sz="3600">
                <a:solidFill>
                  <a:srgbClr val="262626"/>
                </a:solidFill>
              </a:rPr>
              <a:t>COMPETENCE AND COURTESY </a:t>
            </a:r>
            <a:br>
              <a:rPr lang="en-US" sz="3600">
                <a:solidFill>
                  <a:srgbClr val="262626"/>
                </a:solidFill>
              </a:rPr>
            </a:br>
            <a:r>
              <a:rPr lang="en-US" sz="3600">
                <a:solidFill>
                  <a:srgbClr val="262626"/>
                </a:solidFill>
              </a:rPr>
              <a:t>TO COMPASSION ONLINE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1"/>
          </p:nvPr>
        </p:nvSpPr>
        <p:spPr>
          <a:xfrm>
            <a:off x="2679905" y="4105364"/>
            <a:ext cx="6831673" cy="166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96A64"/>
              </a:buClr>
              <a:buSzPts val="1200"/>
              <a:buNone/>
            </a:pPr>
            <a:r>
              <a:rPr lang="en-US" sz="1200" b="1">
                <a:solidFill>
                  <a:srgbClr val="696A64"/>
                </a:solidFill>
              </a:rPr>
              <a:t>Katherine Schmidt, Ph.D.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96A64"/>
              </a:buClr>
              <a:buSzPts val="1200"/>
              <a:buNone/>
            </a:pPr>
            <a:r>
              <a:rPr lang="en-US" sz="1200">
                <a:solidFill>
                  <a:srgbClr val="696A64"/>
                </a:solidFill>
              </a:rPr>
              <a:t>Writing Center Director</a:t>
            </a:r>
            <a:br>
              <a:rPr lang="en-US" sz="1200">
                <a:solidFill>
                  <a:srgbClr val="696A64"/>
                </a:solidFill>
              </a:rPr>
            </a:br>
            <a:r>
              <a:rPr lang="en-US" sz="1200">
                <a:solidFill>
                  <a:srgbClr val="696A64"/>
                </a:solidFill>
              </a:rPr>
              <a:t>Western Oregon University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1200">
              <a:solidFill>
                <a:srgbClr val="696A64"/>
              </a:solidFill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96A64"/>
              </a:buClr>
              <a:buSzPts val="1200"/>
              <a:buNone/>
            </a:pPr>
            <a:r>
              <a:rPr lang="en-US" sz="1200" b="1">
                <a:solidFill>
                  <a:srgbClr val="696A64"/>
                </a:solidFill>
              </a:rPr>
              <a:t>Sean Tellvik, B.A. 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96A64"/>
              </a:buClr>
              <a:buSzPts val="1200"/>
              <a:buNone/>
            </a:pPr>
            <a:r>
              <a:rPr lang="en-US" sz="1200">
                <a:solidFill>
                  <a:srgbClr val="696A64"/>
                </a:solidFill>
              </a:rPr>
              <a:t>Writing Center Lead Tutor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696A64"/>
              </a:buClr>
              <a:buSzPts val="1200"/>
              <a:buNone/>
            </a:pPr>
            <a:r>
              <a:rPr lang="en-US" sz="1200">
                <a:solidFill>
                  <a:srgbClr val="696A64"/>
                </a:solidFill>
              </a:rPr>
              <a:t>Western Oregon University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7" name="Google Shape;207;p25" descr="bicycle"/>
          <p:cNvPicPr preferRelativeResize="0"/>
          <p:nvPr/>
        </p:nvPicPr>
        <p:blipFill rotWithShape="1">
          <a:blip r:embed="rId3">
            <a:alphaModFix amt="35000"/>
          </a:blip>
          <a:srcRect l="6630" r="2" b="9003"/>
          <a:stretch/>
        </p:blipFill>
        <p:spPr>
          <a:xfrm>
            <a:off x="258173" y="298985"/>
            <a:ext cx="8253381" cy="4972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r>
              <a:rPr lang="en-US"/>
              <a:t>SCRIPTS</a:t>
            </a:r>
            <a:endParaRPr/>
          </a:p>
        </p:txBody>
      </p:sp>
      <p:pic>
        <p:nvPicPr>
          <p:cNvPr id="209" name="Google Shape;209;p25" descr="Sean holding a writing center scri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576" y="1107212"/>
            <a:ext cx="7254252" cy="545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 descr="A child riding a bicyc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8073" y="4082505"/>
            <a:ext cx="2096778" cy="2476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SESSION OBSERVATIONS</a:t>
            </a:r>
            <a:endParaRPr/>
          </a:p>
        </p:txBody>
      </p:sp>
      <p:pic>
        <p:nvPicPr>
          <p:cNvPr id="217" name="Google Shape;217;p26" descr="Synchronous session observat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2753" y="1583377"/>
            <a:ext cx="9704522" cy="513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7" descr="Writing center onsite spa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LIVE TUTOR-TO-TUTOR CHAT SUPPORT</a:t>
            </a:r>
            <a:endParaRPr/>
          </a:p>
        </p:txBody>
      </p:sp>
      <p:pic>
        <p:nvPicPr>
          <p:cNvPr id="231" name="Google Shape;231;p28" descr="Example of tutor chat suppor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19593" y="1416211"/>
            <a:ext cx="8167607" cy="516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9" descr="Happy consultants in front of a brick wall"/>
          <p:cNvPicPr preferRelativeResize="0"/>
          <p:nvPr/>
        </p:nvPicPr>
        <p:blipFill rotWithShape="1">
          <a:blip r:embed="rId3">
            <a:alphaModFix amt="35000"/>
          </a:blip>
          <a:srcRect t="21205" b="3795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>
            <a:spLocks noGrp="1"/>
          </p:cNvSpPr>
          <p:nvPr>
            <p:ph type="title" idx="4294967295"/>
          </p:nvPr>
        </p:nvSpPr>
        <p:spPr>
          <a:xfrm>
            <a:off x="1512375" y="662302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r>
              <a:rPr lang="en-US"/>
              <a:t>COMMENTS OR QUESTIONS?</a:t>
            </a:r>
            <a:endParaRPr/>
          </a:p>
        </p:txBody>
      </p:sp>
      <p:sp>
        <p:nvSpPr>
          <p:cNvPr id="239" name="Google Shape;239;p29"/>
          <p:cNvSpPr txBox="1"/>
          <p:nvPr/>
        </p:nvSpPr>
        <p:spPr>
          <a:xfrm>
            <a:off x="1797804" y="4957771"/>
            <a:ext cx="9887919" cy="20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ibre Franklin"/>
              <a:buNone/>
            </a:pPr>
            <a:r>
              <a:rPr lang="en-US" sz="3600" b="1" i="0" u="none" strike="noStrike" cap="none">
                <a:solidFill>
                  <a:srgbClr val="FFC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Katherine Schmidt and Sean Tellvik</a:t>
            </a:r>
            <a:endParaRPr sz="3600" b="1" i="0" u="none" strike="noStrike" cap="none">
              <a:solidFill>
                <a:srgbClr val="FFC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writingcenter@wou.edu</a:t>
            </a:r>
            <a:endParaRPr sz="36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84048" marR="0" lvl="0" indent="-307848" algn="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ibre Franklin"/>
              <a:buNone/>
            </a:pPr>
            <a:endParaRPr sz="1200" b="0" i="0" u="none" strike="noStrike" cap="none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6" name="Google Shape;246;p30" descr="A group of people posing for a photo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 t="21205" b="3795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r>
              <a:rPr lang="en-US"/>
              <a:t>WORKS CITED</a:t>
            </a:r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712922" y="2286000"/>
            <a:ext cx="10259878" cy="321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en-US" sz="1600"/>
              <a:t>Costello, K. “Naming and Negotiating the Emotional Labors of Writing Center Tutoring.” </a:t>
            </a:r>
            <a:r>
              <a:rPr lang="en-US" sz="1600" i="1"/>
              <a:t>Wellness and Care in Writing Center Work.</a:t>
            </a:r>
            <a:r>
              <a:rPr lang="en-US" sz="1600"/>
              <a:t> Press Books. 2020.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en-US" sz="1600"/>
              <a:t>Johnson, D. W. &amp; Johnson, R. T. (2017). The use of cooperative procedures in teacher education and professional development. Journal of Education for Teaching, 43(3), 284-295. https://doi.org/10.1080/02607476.2017.1328023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en-US" sz="1600"/>
              <a:t>Lee, F. </a:t>
            </a:r>
            <a:r>
              <a:rPr lang="en-US" sz="1600" i="1"/>
              <a:t>If Disney Ran Your Hospital 9½ Things You Would Do Differently</a:t>
            </a:r>
            <a:r>
              <a:rPr lang="en-US" sz="1600"/>
              <a:t>. Second River Healthcare Press. Bozeman, MT. 2004.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en-US" sz="1600"/>
              <a:t>Sze, Raymond &amp; Vera, Chido &amp; Hogan, Laurie &amp; Iyer, Ramesh. (2019). “If Disney ran your pediatric radiology department: a different approach to improving the patient and family experience.” </a:t>
            </a:r>
            <a:r>
              <a:rPr lang="en-US" sz="1600" i="1"/>
              <a:t>Pediatric Radiology</a:t>
            </a:r>
            <a:r>
              <a:rPr lang="en-US" sz="1600"/>
              <a:t>. 49. 493-499. 10.1007/s00247-018-4308-4. (IMAGE ON SLIDE 8)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PRESENTER BIOS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7" descr="Katherine Schmidt in front of yellow flow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9950" y="1887468"/>
            <a:ext cx="3175000" cy="33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Sean Telvik in front of a waterf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0993" y="1887468"/>
            <a:ext cx="3346450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3785307" y="5413696"/>
            <a:ext cx="3538331" cy="9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b="1" i="1"/>
              <a:t>Katherine Schmidt, Ph.D.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i="1"/>
              <a:t>Writing Center Director and Professor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i="1"/>
              <a:t>Western Oregon University 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8418792" y="5423154"/>
            <a:ext cx="3538331" cy="91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sz="2000" b="1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Sean Tellvik, B.A.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Writing Center Lead Tutor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Western Oregon University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692535" y="990600"/>
            <a:ext cx="4824552" cy="17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</a:pPr>
            <a:br>
              <a:rPr lang="en-US"/>
            </a:br>
            <a:r>
              <a:rPr lang="en-US">
                <a:solidFill>
                  <a:schemeClr val="dk1"/>
                </a:solidFill>
              </a:rPr>
              <a:t>OUR MISSION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18" descr="Logo for Western Oregon Writing Center. Two hands cupped with a pencil in betw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985" y="1452622"/>
            <a:ext cx="5567259" cy="395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6692535" y="2259106"/>
            <a:ext cx="4824552" cy="340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writerly self-efficacy 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strategically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repeatedly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 sz="2400"/>
              <a:t>over time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6938682" y="2736502"/>
            <a:ext cx="502919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CULTURE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INVESTING IN OUR EMPLOYEES</a:t>
            </a:r>
            <a:endParaRPr/>
          </a:p>
        </p:txBody>
      </p:sp>
      <p:pic>
        <p:nvPicPr>
          <p:cNvPr id="145" name="Google Shape;145;p19" descr="Two people sitting at a table with a comput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2898" t="13333" r="48212" b="3332"/>
          <a:stretch/>
        </p:blipFill>
        <p:spPr>
          <a:xfrm>
            <a:off x="1250576" y="914400"/>
            <a:ext cx="5029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Two people sitting at a table with a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6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 descr="Car repair shop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6474" y="1247588"/>
            <a:ext cx="4829526" cy="336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descr="Dutch Bros Coff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5988" y="2305732"/>
            <a:ext cx="4699538" cy="327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Oregon"/>
          <p:cNvPicPr preferRelativeResize="0"/>
          <p:nvPr/>
        </p:nvPicPr>
        <p:blipFill rotWithShape="1">
          <a:blip r:embed="rId5">
            <a:alphaModFix/>
          </a:blip>
          <a:srcRect l="3239" t="16046" r="4280" b="16269"/>
          <a:stretch/>
        </p:blipFill>
        <p:spPr>
          <a:xfrm>
            <a:off x="1266474" y="4865594"/>
            <a:ext cx="2229761" cy="16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Happy people in front of a brick wall"/>
          <p:cNvPicPr preferRelativeResize="0"/>
          <p:nvPr/>
        </p:nvPicPr>
        <p:blipFill rotWithShape="1">
          <a:blip r:embed="rId6">
            <a:alphaModFix/>
          </a:blip>
          <a:srcRect l="3842" t="24633" r="6496" b="22260"/>
          <a:stretch/>
        </p:blipFill>
        <p:spPr>
          <a:xfrm>
            <a:off x="5094555" y="483813"/>
            <a:ext cx="4829526" cy="21454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1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62" name="Google Shape;162;p21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3" name="Google Shape;163;p21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5" name="Google Shape;165;p21" descr="People waving hi over a video ca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" b="17508"/>
          <a:stretch/>
        </p:blipFill>
        <p:spPr>
          <a:xfrm>
            <a:off x="187315" y="1497583"/>
            <a:ext cx="7599419" cy="418454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 rot="10800000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 extrusionOk="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8569666" y="1314922"/>
            <a:ext cx="3176246" cy="4045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Libre Franklin"/>
              <a:buNone/>
            </a:pPr>
            <a:br>
              <a:rPr lang="en-US" sz="1900" cap="none"/>
            </a:br>
            <a:r>
              <a:rPr lang="en-US" sz="2400" cap="none"/>
              <a:t>SCRIPTS</a:t>
            </a:r>
            <a:br>
              <a:rPr lang="en-US" sz="2400" cap="none"/>
            </a:br>
            <a:br>
              <a:rPr lang="en-US" sz="2400" cap="none"/>
            </a:br>
            <a:br>
              <a:rPr lang="en-US" sz="2400" cap="none"/>
            </a:br>
            <a:r>
              <a:rPr lang="en-US" sz="2400" cap="none"/>
              <a:t>SESSION OBSERVATIONS</a:t>
            </a:r>
            <a:br>
              <a:rPr lang="en-US" sz="2400" cap="none"/>
            </a:br>
            <a:br>
              <a:rPr lang="en-US" sz="2400" cap="none"/>
            </a:br>
            <a:br>
              <a:rPr lang="en-US" sz="2400" cap="none"/>
            </a:br>
            <a:r>
              <a:rPr lang="en-US" sz="2400" cap="none"/>
              <a:t>LIVE </a:t>
            </a:r>
            <a:br>
              <a:rPr lang="en-US" sz="2400" cap="none"/>
            </a:br>
            <a:r>
              <a:rPr lang="en-US" sz="2400" cap="none"/>
              <a:t>TUTOR-TO-TUTOR</a:t>
            </a:r>
            <a:br>
              <a:rPr lang="en-US" sz="2400" cap="none"/>
            </a:br>
            <a:r>
              <a:rPr lang="en-US" sz="2400" cap="none"/>
              <a:t>CHAT SUPPORT</a:t>
            </a:r>
            <a:endParaRPr sz="1900" cap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LEVELS OF CARING</a:t>
            </a:r>
            <a:endParaRPr/>
          </a:p>
        </p:txBody>
      </p:sp>
      <p:pic>
        <p:nvPicPr>
          <p:cNvPr id="174" name="Google Shape;174;p22" descr="Levels of caring: compet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257"/>
          <a:stretch/>
        </p:blipFill>
        <p:spPr>
          <a:xfrm>
            <a:off x="4513582" y="1704236"/>
            <a:ext cx="6679770" cy="509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 descr="Person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606" y="1704236"/>
            <a:ext cx="3344424" cy="187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Chart, funnel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422" r="71851" b="81397"/>
          <a:stretch/>
        </p:blipFill>
        <p:spPr>
          <a:xfrm>
            <a:off x="4513582" y="1904503"/>
            <a:ext cx="1763232" cy="7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8142" y="5434623"/>
            <a:ext cx="1689315" cy="62521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8" name="Google Shape;178;p22" descr="Person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552" y="3740085"/>
            <a:ext cx="3356478" cy="189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LEVELS OF CARING</a:t>
            </a:r>
            <a:endParaRPr/>
          </a:p>
        </p:txBody>
      </p:sp>
      <p:pic>
        <p:nvPicPr>
          <p:cNvPr id="185" name="Google Shape;185;p23" descr="Levels of caring: courtes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257"/>
          <a:stretch/>
        </p:blipFill>
        <p:spPr>
          <a:xfrm>
            <a:off x="4513582" y="1704236"/>
            <a:ext cx="6679770" cy="509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 descr="Chart, funnel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422" r="71851" b="81397"/>
          <a:stretch/>
        </p:blipFill>
        <p:spPr>
          <a:xfrm>
            <a:off x="4513582" y="1904503"/>
            <a:ext cx="1763232" cy="7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8142" y="4172967"/>
            <a:ext cx="1689315" cy="62521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8" name="Google Shape;188;p23" descr="Person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836" y="3739625"/>
            <a:ext cx="3356478" cy="188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 descr="Person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931" y="1740979"/>
            <a:ext cx="3384289" cy="1886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LEVELS OF CARING</a:t>
            </a:r>
            <a:endParaRPr/>
          </a:p>
        </p:txBody>
      </p:sp>
      <p:pic>
        <p:nvPicPr>
          <p:cNvPr id="196" name="Google Shape;196;p24" descr="Levels of caring: compass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257"/>
          <a:stretch/>
        </p:blipFill>
        <p:spPr>
          <a:xfrm>
            <a:off x="4513582" y="1704236"/>
            <a:ext cx="6679770" cy="509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 descr="Chart, funnel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422" r="71851" b="81397"/>
          <a:stretch/>
        </p:blipFill>
        <p:spPr>
          <a:xfrm>
            <a:off x="4513582" y="1904503"/>
            <a:ext cx="1763232" cy="7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8142" y="3030965"/>
            <a:ext cx="1689315" cy="62521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9" name="Google Shape;199;p24" descr="Person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648" y="1717325"/>
            <a:ext cx="3356478" cy="193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 descr="Person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648" y="3789503"/>
            <a:ext cx="3344424" cy="1886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Libre Franklin</vt:lpstr>
      <vt:lpstr>Calibri</vt:lpstr>
      <vt:lpstr>Crop</vt:lpstr>
      <vt:lpstr>Crop</vt:lpstr>
      <vt:lpstr> INSPIRING TUTORS TO MOVE BEYOND  COMPETENCE AND COURTESY  TO COMPASSION ONLINE</vt:lpstr>
      <vt:lpstr>PRESENTER BIOS</vt:lpstr>
      <vt:lpstr> OUR MISSION</vt:lpstr>
      <vt:lpstr>PowerPoint Presentation</vt:lpstr>
      <vt:lpstr>PowerPoint Presentation</vt:lpstr>
      <vt:lpstr> SCRIPTS   SESSION OBSERVATIONS   LIVE  TUTOR-TO-TUTOR CHAT SUPPORT</vt:lpstr>
      <vt:lpstr>LEVELS OF CARING</vt:lpstr>
      <vt:lpstr>LEVELS OF CARING</vt:lpstr>
      <vt:lpstr>LEVELS OF CARING</vt:lpstr>
      <vt:lpstr>SCRIPTS</vt:lpstr>
      <vt:lpstr>SESSION OBSERVATIONS</vt:lpstr>
      <vt:lpstr>PowerPoint Presentation</vt:lpstr>
      <vt:lpstr>LIVE TUTOR-TO-TUTOR CHAT SUPPORT</vt:lpstr>
      <vt:lpstr>COMMENTS OR QUESTIONS?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INSPIRING TUTORS TO MOVE BEYOND  COMPETENCE AND COURTESY  TO COMPASSION ONLINE</dc:title>
  <cp:lastModifiedBy>Jenelle Dembsey</cp:lastModifiedBy>
  <cp:revision>1</cp:revision>
  <dcterms:modified xsi:type="dcterms:W3CDTF">2021-09-27T19:55:28Z</dcterms:modified>
</cp:coreProperties>
</file>