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notesMasterIdLst>
    <p:notesMasterId r:id="rId32"/>
  </p:notesMasterIdLst>
  <p:sldIdLst>
    <p:sldId id="256" r:id="rId2"/>
    <p:sldId id="257" r:id="rId3"/>
    <p:sldId id="258" r:id="rId4"/>
    <p:sldId id="272" r:id="rId5"/>
    <p:sldId id="271" r:id="rId6"/>
    <p:sldId id="265" r:id="rId7"/>
    <p:sldId id="270" r:id="rId8"/>
    <p:sldId id="261" r:id="rId9"/>
    <p:sldId id="264" r:id="rId10"/>
    <p:sldId id="268" r:id="rId11"/>
    <p:sldId id="269" r:id="rId12"/>
    <p:sldId id="262" r:id="rId13"/>
    <p:sldId id="273" r:id="rId14"/>
    <p:sldId id="278" r:id="rId15"/>
    <p:sldId id="279" r:id="rId16"/>
    <p:sldId id="280" r:id="rId17"/>
    <p:sldId id="274" r:id="rId18"/>
    <p:sldId id="281" r:id="rId19"/>
    <p:sldId id="275" r:id="rId20"/>
    <p:sldId id="282" r:id="rId21"/>
    <p:sldId id="284" r:id="rId22"/>
    <p:sldId id="285" r:id="rId23"/>
    <p:sldId id="283" r:id="rId24"/>
    <p:sldId id="263" r:id="rId25"/>
    <p:sldId id="266" r:id="rId26"/>
    <p:sldId id="286" r:id="rId27"/>
    <p:sldId id="287" r:id="rId28"/>
    <p:sldId id="267" r:id="rId29"/>
    <p:sldId id="260" r:id="rId30"/>
    <p:sldId id="28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81021"/>
  </p:normalViewPr>
  <p:slideViewPr>
    <p:cSldViewPr snapToGrid="0" snapToObjects="1">
      <p:cViewPr varScale="1">
        <p:scale>
          <a:sx n="63" d="100"/>
          <a:sy n="63" d="100"/>
        </p:scale>
        <p:origin x="869" y="67"/>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67" d="100"/>
          <a:sy n="67" d="100"/>
        </p:scale>
        <p:origin x="3680" y="1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4528FF-6AAD-3D4A-B66F-BBCFE4C3C77D}" type="datetimeFigureOut">
              <a:rPr lang="en-US" smtClean="0"/>
              <a:t>9/27/2021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C36E9F-91FD-D94A-8B44-E024FAAF5471}" type="slidenum">
              <a:rPr lang="en-US" smtClean="0"/>
              <a:t>‹#›</a:t>
            </a:fld>
            <a:endParaRPr lang="en-US"/>
          </a:p>
        </p:txBody>
      </p:sp>
    </p:spTree>
    <p:extLst>
      <p:ext uri="{BB962C8B-B14F-4D97-AF65-F5344CB8AC3E}">
        <p14:creationId xmlns:p14="http://schemas.microsoft.com/office/powerpoint/2010/main" val="276873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wac.colostate.edu/books/perspectives/inoue/"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native-land.c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my presentation about “Online Adult Student Perceptions on Racial and Linguistic Identity and Academic Writing” for the Online Writing Centers Association’s (OWCA) 2021 virtual conference.</a:t>
            </a:r>
          </a:p>
        </p:txBody>
      </p:sp>
      <p:sp>
        <p:nvSpPr>
          <p:cNvPr id="4" name="Slide Number Placeholder 3"/>
          <p:cNvSpPr>
            <a:spLocks noGrp="1"/>
          </p:cNvSpPr>
          <p:nvPr>
            <p:ph type="sldNum" sz="quarter" idx="5"/>
          </p:nvPr>
        </p:nvSpPr>
        <p:spPr/>
        <p:txBody>
          <a:bodyPr/>
          <a:lstStyle/>
          <a:p>
            <a:fld id="{F4C36E9F-91FD-D94A-8B44-E024FAAF5471}" type="slidenum">
              <a:rPr lang="en-US" smtClean="0"/>
              <a:t>1</a:t>
            </a:fld>
            <a:endParaRPr lang="en-US"/>
          </a:p>
        </p:txBody>
      </p:sp>
    </p:spTree>
    <p:extLst>
      <p:ext uri="{BB962C8B-B14F-4D97-AF65-F5344CB8AC3E}">
        <p14:creationId xmlns:p14="http://schemas.microsoft.com/office/powerpoint/2010/main" val="3025954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detailed breakdown of the participants’ ethnicities and languages, refer to the two tables on this slide. Briefly, the largest groups were the 17% who identified as being of Hispanic, Latino, or Spanish origin; 28% as Black or African American, and 58% as White. Collectively, the participants speak a total of 14 languages and can write in a total of nine languages. The top languages that participants write in included English, Spanish, and French. </a:t>
            </a:r>
          </a:p>
        </p:txBody>
      </p:sp>
      <p:sp>
        <p:nvSpPr>
          <p:cNvPr id="4" name="Slide Number Placeholder 3"/>
          <p:cNvSpPr>
            <a:spLocks noGrp="1"/>
          </p:cNvSpPr>
          <p:nvPr>
            <p:ph type="sldNum" sz="quarter" idx="5"/>
          </p:nvPr>
        </p:nvSpPr>
        <p:spPr/>
        <p:txBody>
          <a:bodyPr/>
          <a:lstStyle/>
          <a:p>
            <a:fld id="{F4C36E9F-91FD-D94A-8B44-E024FAAF5471}" type="slidenum">
              <a:rPr lang="en-US" smtClean="0"/>
              <a:t>10</a:t>
            </a:fld>
            <a:endParaRPr lang="en-US"/>
          </a:p>
        </p:txBody>
      </p:sp>
    </p:spTree>
    <p:extLst>
      <p:ext uri="{BB962C8B-B14F-4D97-AF65-F5344CB8AC3E}">
        <p14:creationId xmlns:p14="http://schemas.microsoft.com/office/powerpoint/2010/main" val="979100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Participants listed over 20 dialects they speak; the most common were Southern English, Black English/African American Vernacular English (AAVE), Northeastern English, and Spanglish/</a:t>
            </a:r>
            <a:r>
              <a:rPr lang="en-US" sz="1200" kern="1200" dirty="0" err="1">
                <a:solidFill>
                  <a:schemeClr val="tx1"/>
                </a:solidFill>
                <a:effectLst/>
                <a:latin typeface="+mn-lt"/>
                <a:ea typeface="+mn-ea"/>
                <a:cs typeface="+mn-cs"/>
              </a:rPr>
              <a:t>Borderslang</a:t>
            </a:r>
            <a:r>
              <a:rPr lang="en-US" sz="1200" kern="1200" dirty="0">
                <a:solidFill>
                  <a:schemeClr val="tx1"/>
                </a:solidFill>
                <a:effectLst/>
                <a:latin typeface="+mn-lt"/>
                <a:ea typeface="+mn-ea"/>
                <a:cs typeface="+mn-cs"/>
              </a:rPr>
              <a:t>. For a full list, see the table on this slide.</a:t>
            </a:r>
          </a:p>
        </p:txBody>
      </p:sp>
      <p:sp>
        <p:nvSpPr>
          <p:cNvPr id="4" name="Slide Number Placeholder 3"/>
          <p:cNvSpPr>
            <a:spLocks noGrp="1"/>
          </p:cNvSpPr>
          <p:nvPr>
            <p:ph type="sldNum" sz="quarter" idx="5"/>
          </p:nvPr>
        </p:nvSpPr>
        <p:spPr/>
        <p:txBody>
          <a:bodyPr/>
          <a:lstStyle/>
          <a:p>
            <a:fld id="{F4C36E9F-91FD-D94A-8B44-E024FAAF5471}" type="slidenum">
              <a:rPr lang="en-US" smtClean="0"/>
              <a:t>11</a:t>
            </a:fld>
            <a:endParaRPr lang="en-US"/>
          </a:p>
        </p:txBody>
      </p:sp>
    </p:spTree>
    <p:extLst>
      <p:ext uri="{BB962C8B-B14F-4D97-AF65-F5344CB8AC3E}">
        <p14:creationId xmlns:p14="http://schemas.microsoft.com/office/powerpoint/2010/main" val="161647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I’ve broken my findings into sections based on my research questions: first, race; next, language; then, language mixing. In order to keep it brief, I’ve included only a few of the survey questions and answers and summarized the findings that best answered my questions and were most interesting to me, but I will be glad to share more of the findings with you by request. </a:t>
            </a:r>
          </a:p>
        </p:txBody>
      </p:sp>
      <p:sp>
        <p:nvSpPr>
          <p:cNvPr id="4" name="Slide Number Placeholder 3"/>
          <p:cNvSpPr>
            <a:spLocks noGrp="1"/>
          </p:cNvSpPr>
          <p:nvPr>
            <p:ph type="sldNum" sz="quarter" idx="5"/>
          </p:nvPr>
        </p:nvSpPr>
        <p:spPr/>
        <p:txBody>
          <a:bodyPr/>
          <a:lstStyle/>
          <a:p>
            <a:fld id="{F4C36E9F-91FD-D94A-8B44-E024FAAF5471}" type="slidenum">
              <a:rPr lang="en-US" smtClean="0"/>
              <a:t>12</a:t>
            </a:fld>
            <a:endParaRPr lang="en-US"/>
          </a:p>
        </p:txBody>
      </p:sp>
    </p:spTree>
    <p:extLst>
      <p:ext uri="{BB962C8B-B14F-4D97-AF65-F5344CB8AC3E}">
        <p14:creationId xmlns:p14="http://schemas.microsoft.com/office/powerpoint/2010/main" val="778806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asked how participants felt their race or ethnicity impacts their academic writing ability, if at all, their responses were almost evenly split into those who see an impact and those who don’t. I grouped responses into more specific categories that emerged: over half said there was no impact or the impact was neutral; 23% said there was a positive impact; 16% said there was a negative impact; and 5% said there are both positive and negative impacts. Of those who responded that there is no impact, or the impact is neutral, five mentioned the impact of their parents or educational background instead (for example, one wrote, “Given I am at least the 3rd generation with a college degree, writing ability was a priority in our family along with reading skills”). </a:t>
            </a:r>
          </a:p>
        </p:txBody>
      </p:sp>
      <p:sp>
        <p:nvSpPr>
          <p:cNvPr id="4" name="Slide Number Placeholder 3"/>
          <p:cNvSpPr>
            <a:spLocks noGrp="1"/>
          </p:cNvSpPr>
          <p:nvPr>
            <p:ph type="sldNum" sz="quarter" idx="5"/>
          </p:nvPr>
        </p:nvSpPr>
        <p:spPr/>
        <p:txBody>
          <a:bodyPr/>
          <a:lstStyle/>
          <a:p>
            <a:fld id="{F4C36E9F-91FD-D94A-8B44-E024FAAF5471}" type="slidenum">
              <a:rPr lang="en-US" smtClean="0"/>
              <a:t>13</a:t>
            </a:fld>
            <a:endParaRPr lang="en-US"/>
          </a:p>
        </p:txBody>
      </p:sp>
    </p:spTree>
    <p:extLst>
      <p:ext uri="{BB962C8B-B14F-4D97-AF65-F5344CB8AC3E}">
        <p14:creationId xmlns:p14="http://schemas.microsoft.com/office/powerpoint/2010/main" val="15453459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Responses that the impact of race or ethnicity is positive included statements like, “I can give a different perspective.” Four participants acknowledged that their proximity to “proper English” or “White privilege” has given them an “advantage.” Responses that the impact was negative ranged from experiencing difficulty translating or code-switching and a fear of being stereotyped or misunderstood. For example, one said, the “assumption may be AA [African Americans] write at a lower level than Caucasians or Asians;” one Hispanic participant who speaks and writes in five languages said, “It worries me that others will not understand my academic writing.”</a:t>
            </a:r>
          </a:p>
        </p:txBody>
      </p:sp>
      <p:sp>
        <p:nvSpPr>
          <p:cNvPr id="4" name="Slide Number Placeholder 3"/>
          <p:cNvSpPr>
            <a:spLocks noGrp="1"/>
          </p:cNvSpPr>
          <p:nvPr>
            <p:ph type="sldNum" sz="quarter" idx="5"/>
          </p:nvPr>
        </p:nvSpPr>
        <p:spPr/>
        <p:txBody>
          <a:bodyPr/>
          <a:lstStyle/>
          <a:p>
            <a:fld id="{F4C36E9F-91FD-D94A-8B44-E024FAAF5471}" type="slidenum">
              <a:rPr lang="en-US" smtClean="0"/>
              <a:t>14</a:t>
            </a:fld>
            <a:endParaRPr lang="en-US"/>
          </a:p>
        </p:txBody>
      </p:sp>
    </p:spTree>
    <p:extLst>
      <p:ext uri="{BB962C8B-B14F-4D97-AF65-F5344CB8AC3E}">
        <p14:creationId xmlns:p14="http://schemas.microsoft.com/office/powerpoint/2010/main" val="2829636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negative impact of racial identity on academic writing was further demonstrated by an interviewee who identifies as an African American woman, who said: “Writing and my identity can cross wires when someone realizes that I am African American. When they interact via email, and phone calls, most believe that I am Caucasian.” When I asked how this makes her feel, she said, “At one time . . . frustration. . . . these individuals assumed that Caucasians were the only ones that could present information in a manner that was understandable and succinct.”</a:t>
            </a:r>
          </a:p>
        </p:txBody>
      </p:sp>
      <p:sp>
        <p:nvSpPr>
          <p:cNvPr id="4" name="Slide Number Placeholder 3"/>
          <p:cNvSpPr>
            <a:spLocks noGrp="1"/>
          </p:cNvSpPr>
          <p:nvPr>
            <p:ph type="sldNum" sz="quarter" idx="5"/>
          </p:nvPr>
        </p:nvSpPr>
        <p:spPr/>
        <p:txBody>
          <a:bodyPr/>
          <a:lstStyle/>
          <a:p>
            <a:fld id="{F4C36E9F-91FD-D94A-8B44-E024FAAF5471}" type="slidenum">
              <a:rPr lang="en-US" smtClean="0"/>
              <a:t>15</a:t>
            </a:fld>
            <a:endParaRPr lang="en-US"/>
          </a:p>
        </p:txBody>
      </p:sp>
    </p:spTree>
    <p:extLst>
      <p:ext uri="{BB962C8B-B14F-4D97-AF65-F5344CB8AC3E}">
        <p14:creationId xmlns:p14="http://schemas.microsoft.com/office/powerpoint/2010/main" val="2068672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over a quarter of respondents listed their race or ethnicity when asked what identities they’re mindful of while writing for courses, many participants answered “neutral” to the various survey questions. I was interested to discover through the interviews, that answering “neutral” can have a variety of meanings. When asked first whether their racial identity is accurately represented in their academic writing, and next, if that is important to them, I asked two interviewees to elaborate on why they answered “neutral” to both of these questions. One, who identifies as White and male said, “I answered neutral because I do not try to represent my race or ethnicity in academic writing. . . . It is not even a thought that enters my mind.” In contrast, another who identifies as Black and female said, “I chose neutral because I don’t want to be identified as a black woman in my academic writing unless it relates to the topic. I chose to remain as neutral as possible when writing to avoid racial bias by readers or professors. Unfortunately, this has happened in the past.”</a:t>
            </a:r>
          </a:p>
        </p:txBody>
      </p:sp>
      <p:sp>
        <p:nvSpPr>
          <p:cNvPr id="4" name="Slide Number Placeholder 3"/>
          <p:cNvSpPr>
            <a:spLocks noGrp="1"/>
          </p:cNvSpPr>
          <p:nvPr>
            <p:ph type="sldNum" sz="quarter" idx="5"/>
          </p:nvPr>
        </p:nvSpPr>
        <p:spPr/>
        <p:txBody>
          <a:bodyPr/>
          <a:lstStyle/>
          <a:p>
            <a:fld id="{F4C36E9F-91FD-D94A-8B44-E024FAAF5471}" type="slidenum">
              <a:rPr lang="en-US" smtClean="0"/>
              <a:t>16</a:t>
            </a:fld>
            <a:endParaRPr lang="en-US"/>
          </a:p>
        </p:txBody>
      </p:sp>
    </p:spTree>
    <p:extLst>
      <p:ext uri="{BB962C8B-B14F-4D97-AF65-F5344CB8AC3E}">
        <p14:creationId xmlns:p14="http://schemas.microsoft.com/office/powerpoint/2010/main" val="2627341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asked two questions about whether participants feel their languages/dialects help or hinder their academic writing. Responses here were pretty mixed: 30% said their languages and dialects help them, and 25% said they didn’t help, while 45% answered </a:t>
            </a:r>
            <a:r>
              <a:rPr lang="en-US" sz="1200" i="1" kern="1200" dirty="0">
                <a:solidFill>
                  <a:schemeClr val="tx1"/>
                </a:solidFill>
                <a:effectLst/>
                <a:latin typeface="+mn-lt"/>
                <a:ea typeface="+mn-ea"/>
                <a:cs typeface="+mn-cs"/>
              </a:rPr>
              <a:t>neutral</a:t>
            </a:r>
            <a:r>
              <a:rPr lang="en-US" sz="1200" kern="1200" dirty="0">
                <a:solidFill>
                  <a:schemeClr val="tx1"/>
                </a:solidFill>
                <a:effectLst/>
                <a:latin typeface="+mn-lt"/>
                <a:ea typeface="+mn-ea"/>
                <a:cs typeface="+mn-cs"/>
              </a:rPr>
              <a:t>. Then, over half said their languages and dialects do not hinder them, while only 11% said they do hinder them.</a:t>
            </a:r>
          </a:p>
        </p:txBody>
      </p:sp>
      <p:sp>
        <p:nvSpPr>
          <p:cNvPr id="4" name="Slide Number Placeholder 3"/>
          <p:cNvSpPr>
            <a:spLocks noGrp="1"/>
          </p:cNvSpPr>
          <p:nvPr>
            <p:ph type="sldNum" sz="quarter" idx="5"/>
          </p:nvPr>
        </p:nvSpPr>
        <p:spPr/>
        <p:txBody>
          <a:bodyPr/>
          <a:lstStyle/>
          <a:p>
            <a:fld id="{F4C36E9F-91FD-D94A-8B44-E024FAAF5471}" type="slidenum">
              <a:rPr lang="en-US" smtClean="0"/>
              <a:t>17</a:t>
            </a:fld>
            <a:endParaRPr lang="en-US"/>
          </a:p>
        </p:txBody>
      </p:sp>
    </p:spTree>
    <p:extLst>
      <p:ext uri="{BB962C8B-B14F-4D97-AF65-F5344CB8AC3E}">
        <p14:creationId xmlns:p14="http://schemas.microsoft.com/office/powerpoint/2010/main" val="37030483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Of those who said their languages helped them, six explained that their proximity to Whiteness or to Standard American English (SAE) is what helps them (e.g., one said, “my dialect is probably how most people view American English”). Other responses said their languages and dialects help them have a “larger pool of words and ideas,” have a wider perspective, and “tailor” their writing to certain audiences. An interviewee who speaks Black English said, “My language is a part of who I am and as such I want to express that in my writing. My audience needs to understand … my perspective.”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Of those who said their languages and dialects hinder their academic writing, four responses mentioned difficulty with “academic” audience expectations. For example, one participant said, “There is a reason why Grammarly works well. It is designed to make our writing sound systemic instead of creative, unique, or personal. . . . The more I sound like an old white male in any mainstream book the better my grade will be because this is considered formal academic writing. Formal writing is not minority inclusive, unless you are focusing on cultural specific subjects.” Other responses of how languages and dialects hinder their writing included difficulty with academic terminology, vocabulary, and grammar.</a:t>
            </a:r>
          </a:p>
        </p:txBody>
      </p:sp>
      <p:sp>
        <p:nvSpPr>
          <p:cNvPr id="4" name="Slide Number Placeholder 3"/>
          <p:cNvSpPr>
            <a:spLocks noGrp="1"/>
          </p:cNvSpPr>
          <p:nvPr>
            <p:ph type="sldNum" sz="quarter" idx="5"/>
          </p:nvPr>
        </p:nvSpPr>
        <p:spPr/>
        <p:txBody>
          <a:bodyPr/>
          <a:lstStyle/>
          <a:p>
            <a:fld id="{F4C36E9F-91FD-D94A-8B44-E024FAAF5471}" type="slidenum">
              <a:rPr lang="en-US" smtClean="0"/>
              <a:t>18</a:t>
            </a:fld>
            <a:endParaRPr lang="en-US"/>
          </a:p>
        </p:txBody>
      </p:sp>
    </p:spTree>
    <p:extLst>
      <p:ext uri="{BB962C8B-B14F-4D97-AF65-F5344CB8AC3E}">
        <p14:creationId xmlns:p14="http://schemas.microsoft.com/office/powerpoint/2010/main" val="34856831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chose to use the term “language mixing,” as </a:t>
            </a:r>
            <a:r>
              <a:rPr lang="en-US" sz="1200" kern="1200" dirty="0" err="1">
                <a:solidFill>
                  <a:schemeClr val="tx1"/>
                </a:solidFill>
                <a:effectLst/>
                <a:latin typeface="+mn-lt"/>
                <a:ea typeface="+mn-ea"/>
                <a:cs typeface="+mn-cs"/>
              </a:rPr>
              <a:t>Kafle</a:t>
            </a:r>
            <a:r>
              <a:rPr lang="en-US" sz="1200" kern="1200" dirty="0">
                <a:solidFill>
                  <a:schemeClr val="tx1"/>
                </a:solidFill>
                <a:effectLst/>
                <a:latin typeface="+mn-lt"/>
                <a:ea typeface="+mn-ea"/>
                <a:cs typeface="+mn-cs"/>
              </a:rPr>
              <a:t> (2020) did, for clarity of meaning, instead of using terms that might be less immediately clear, like code meshing (Young, 2010) or code-switching.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 asked how participants would feel about mixing their languages or dialects in academic writing if their instructor were open to mixing. Responses were mixed with about 30% saying they were in favor of or interested in language mixing and about 37% saying they were against the idea.</a:t>
            </a:r>
          </a:p>
        </p:txBody>
      </p:sp>
      <p:sp>
        <p:nvSpPr>
          <p:cNvPr id="4" name="Slide Number Placeholder 3"/>
          <p:cNvSpPr>
            <a:spLocks noGrp="1"/>
          </p:cNvSpPr>
          <p:nvPr>
            <p:ph type="sldNum" sz="quarter" idx="5"/>
          </p:nvPr>
        </p:nvSpPr>
        <p:spPr/>
        <p:txBody>
          <a:bodyPr/>
          <a:lstStyle/>
          <a:p>
            <a:fld id="{F4C36E9F-91FD-D94A-8B44-E024FAAF5471}" type="slidenum">
              <a:rPr lang="en-US" smtClean="0"/>
              <a:t>19</a:t>
            </a:fld>
            <a:endParaRPr lang="en-US"/>
          </a:p>
        </p:txBody>
      </p:sp>
    </p:spTree>
    <p:extLst>
      <p:ext uri="{BB962C8B-B14F-4D97-AF65-F5344CB8AC3E}">
        <p14:creationId xmlns:p14="http://schemas.microsoft.com/office/powerpoint/2010/main" val="3201909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My name is Julie Johnson Archer. My pronouns are she, her, and hers, and I acknowledge that as a White woman and daughter of a family full of educators, I’ve been privileged in my academic writing journey. I am the Director of the Online Writing Center for Abilene Christian University’s online campus. If you’d like to follow along with me through this presentation, I’ve provided a full transcript and presentation slides to the OWCA.</a:t>
            </a:r>
          </a:p>
        </p:txBody>
      </p:sp>
      <p:sp>
        <p:nvSpPr>
          <p:cNvPr id="4" name="Slide Number Placeholder 3"/>
          <p:cNvSpPr>
            <a:spLocks noGrp="1"/>
          </p:cNvSpPr>
          <p:nvPr>
            <p:ph type="sldNum" sz="quarter" idx="5"/>
          </p:nvPr>
        </p:nvSpPr>
        <p:spPr/>
        <p:txBody>
          <a:bodyPr/>
          <a:lstStyle/>
          <a:p>
            <a:fld id="{F4C36E9F-91FD-D94A-8B44-E024FAAF5471}" type="slidenum">
              <a:rPr lang="en-US" smtClean="0"/>
              <a:t>2</a:t>
            </a:fld>
            <a:endParaRPr lang="en-US"/>
          </a:p>
        </p:txBody>
      </p:sp>
    </p:spTree>
    <p:extLst>
      <p:ext uri="{BB962C8B-B14F-4D97-AF65-F5344CB8AC3E}">
        <p14:creationId xmlns:p14="http://schemas.microsoft.com/office/powerpoint/2010/main" val="5463083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71% said they do not mix their languages/dialects in their academic writing. There were many reasons for this. Responses ranged from valuing clarity, meeting academic expectations, and the idea that using one standard of language allows for communication to diverse audiences rather than to a select audience who understand a specific dialect or language. </a:t>
            </a:r>
          </a:p>
        </p:txBody>
      </p:sp>
      <p:sp>
        <p:nvSpPr>
          <p:cNvPr id="4" name="Slide Number Placeholder 3"/>
          <p:cNvSpPr>
            <a:spLocks noGrp="1"/>
          </p:cNvSpPr>
          <p:nvPr>
            <p:ph type="sldNum" sz="quarter" idx="5"/>
          </p:nvPr>
        </p:nvSpPr>
        <p:spPr/>
        <p:txBody>
          <a:bodyPr/>
          <a:lstStyle/>
          <a:p>
            <a:fld id="{F4C36E9F-91FD-D94A-8B44-E024FAAF5471}" type="slidenum">
              <a:rPr lang="en-US" smtClean="0"/>
              <a:t>20</a:t>
            </a:fld>
            <a:endParaRPr lang="en-US"/>
          </a:p>
        </p:txBody>
      </p:sp>
    </p:spTree>
    <p:extLst>
      <p:ext uri="{BB962C8B-B14F-4D97-AF65-F5344CB8AC3E}">
        <p14:creationId xmlns:p14="http://schemas.microsoft.com/office/powerpoint/2010/main" val="37257383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are some examples. One said, “I do not think academic writing should be mixed with my </a:t>
            </a:r>
            <a:r>
              <a:rPr lang="en-US" sz="1200" kern="1200" dirty="0" err="1">
                <a:solidFill>
                  <a:schemeClr val="tx1"/>
                </a:solidFill>
                <a:effectLst/>
                <a:latin typeface="+mn-lt"/>
                <a:ea typeface="+mn-ea"/>
                <a:cs typeface="+mn-cs"/>
              </a:rPr>
              <a:t>dialet</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sic</a:t>
            </a:r>
            <a:r>
              <a:rPr lang="en-US" sz="1200" kern="1200" dirty="0">
                <a:solidFill>
                  <a:schemeClr val="tx1"/>
                </a:solidFill>
                <a:effectLst/>
                <a:latin typeface="+mn-lt"/>
                <a:ea typeface="+mn-ea"/>
                <a:cs typeface="+mn-cs"/>
              </a:rPr>
              <a:t>]. I want to learn how to write as scholar.” Another said, “I have to be the whitest version of myself at work and in school.” Another said, “I work very diligently to take my ‘voice’ out of academic writing.”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One interviewee who identifies as White, male, and learned Spanish as an adult, doesn’t believe dialects should be mixed in academic writing, but acknowledged that if standards like APA “are found to have structural bias, or need to allow for more expression, then we should open a dialog about how to change those standards, but there still need to be standards.”</a:t>
            </a:r>
          </a:p>
        </p:txBody>
      </p:sp>
      <p:sp>
        <p:nvSpPr>
          <p:cNvPr id="4" name="Slide Number Placeholder 3"/>
          <p:cNvSpPr>
            <a:spLocks noGrp="1"/>
          </p:cNvSpPr>
          <p:nvPr>
            <p:ph type="sldNum" sz="quarter" idx="5"/>
          </p:nvPr>
        </p:nvSpPr>
        <p:spPr/>
        <p:txBody>
          <a:bodyPr/>
          <a:lstStyle/>
          <a:p>
            <a:fld id="{F4C36E9F-91FD-D94A-8B44-E024FAAF5471}" type="slidenum">
              <a:rPr lang="en-US" smtClean="0"/>
              <a:t>21</a:t>
            </a:fld>
            <a:endParaRPr lang="en-US"/>
          </a:p>
        </p:txBody>
      </p:sp>
    </p:spTree>
    <p:extLst>
      <p:ext uri="{BB962C8B-B14F-4D97-AF65-F5344CB8AC3E}">
        <p14:creationId xmlns:p14="http://schemas.microsoft.com/office/powerpoint/2010/main" val="41016113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multilingual, Latina interviewee mentioned that due to her educational background and training in teaching foreign languages, her perspective on language is “more prescriptive.” She said that when reading academic research that mixes English and Spanish, “it doesn’t sit well with me. . . . As an educator, . . . I wonder if a less knowledgeable audience would be able to even understand . . . if they’re having to go back and forth between the two languages.”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One Black, female interviewee said, “You write for the intended audience. . . . No matter what the dialect is – VBE [Vernacular Black English], </a:t>
            </a:r>
            <a:r>
              <a:rPr lang="en-US" sz="1200" kern="1200" dirty="0" err="1">
                <a:solidFill>
                  <a:schemeClr val="tx1"/>
                </a:solidFill>
                <a:effectLst/>
                <a:latin typeface="+mn-lt"/>
                <a:ea typeface="+mn-ea"/>
                <a:cs typeface="+mn-cs"/>
              </a:rPr>
              <a:t>TexMex</a:t>
            </a:r>
            <a:r>
              <a:rPr lang="en-US" sz="1200" kern="1200" dirty="0">
                <a:solidFill>
                  <a:schemeClr val="tx1"/>
                </a:solidFill>
                <a:effectLst/>
                <a:latin typeface="+mn-lt"/>
                <a:ea typeface="+mn-ea"/>
                <a:cs typeface="+mn-cs"/>
              </a:rPr>
              <a:t>, Cajun, or Gullah – if the writing is intended for readers who don’t typically speak nor understand those dialects, I consider it a waste of valuable time . . . because too much can get lost in translation.”</a:t>
            </a:r>
          </a:p>
        </p:txBody>
      </p:sp>
      <p:sp>
        <p:nvSpPr>
          <p:cNvPr id="4" name="Slide Number Placeholder 3"/>
          <p:cNvSpPr>
            <a:spLocks noGrp="1"/>
          </p:cNvSpPr>
          <p:nvPr>
            <p:ph type="sldNum" sz="quarter" idx="5"/>
          </p:nvPr>
        </p:nvSpPr>
        <p:spPr/>
        <p:txBody>
          <a:bodyPr/>
          <a:lstStyle/>
          <a:p>
            <a:fld id="{F4C36E9F-91FD-D94A-8B44-E024FAAF5471}" type="slidenum">
              <a:rPr lang="en-US" smtClean="0"/>
              <a:t>22</a:t>
            </a:fld>
            <a:endParaRPr lang="en-US"/>
          </a:p>
        </p:txBody>
      </p:sp>
    </p:spTree>
    <p:extLst>
      <p:ext uri="{BB962C8B-B14F-4D97-AF65-F5344CB8AC3E}">
        <p14:creationId xmlns:p14="http://schemas.microsoft.com/office/powerpoint/2010/main" val="10315862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Of the 29% who were in favor of or interested in language mixing, the common themes in their reasoning were that it would be more inclusive, engaging, and authentic. One participant said, “I would cry tears of joy. Imagine a world where people value more than one or two languages.” Another said depending on the assignment, “I might find writing as I speak … more real;” another said, “I would like to [hear] more of my peers ‘voices.’”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23% of participants said that they do mix their languages and dialects in their academic writing, but no one said </a:t>
            </a:r>
            <a:r>
              <a:rPr lang="en-US" sz="1200" i="1" kern="1200" dirty="0">
                <a:solidFill>
                  <a:schemeClr val="tx1"/>
                </a:solidFill>
                <a:effectLst/>
                <a:latin typeface="+mn-lt"/>
                <a:ea typeface="+mn-ea"/>
                <a:cs typeface="+mn-cs"/>
              </a:rPr>
              <a:t>yes</a:t>
            </a:r>
            <a:r>
              <a:rPr lang="en-US" sz="1200" kern="1200" dirty="0">
                <a:solidFill>
                  <a:schemeClr val="tx1"/>
                </a:solidFill>
                <a:effectLst/>
                <a:latin typeface="+mn-lt"/>
                <a:ea typeface="+mn-ea"/>
                <a:cs typeface="+mn-cs"/>
              </a:rPr>
              <a:t> very enthusiastically. Like one participant who said they probably do, “but it is not on purpose.”</a:t>
            </a:r>
          </a:p>
        </p:txBody>
      </p:sp>
      <p:sp>
        <p:nvSpPr>
          <p:cNvPr id="4" name="Slide Number Placeholder 3"/>
          <p:cNvSpPr>
            <a:spLocks noGrp="1"/>
          </p:cNvSpPr>
          <p:nvPr>
            <p:ph type="sldNum" sz="quarter" idx="5"/>
          </p:nvPr>
        </p:nvSpPr>
        <p:spPr/>
        <p:txBody>
          <a:bodyPr/>
          <a:lstStyle/>
          <a:p>
            <a:fld id="{F4C36E9F-91FD-D94A-8B44-E024FAAF5471}" type="slidenum">
              <a:rPr lang="en-US" smtClean="0"/>
              <a:t>23</a:t>
            </a:fld>
            <a:endParaRPr lang="en-US"/>
          </a:p>
        </p:txBody>
      </p:sp>
    </p:spTree>
    <p:extLst>
      <p:ext uri="{BB962C8B-B14F-4D97-AF65-F5344CB8AC3E}">
        <p14:creationId xmlns:p14="http://schemas.microsoft.com/office/powerpoint/2010/main" val="12296926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are a few conclusions. Going into the project, my hypothesis was that most of these students would not see a connection to or problem with academic writing as it pertains to their race and languages. That sentiment is certainly strong in the data, but my first takeaway is that many students do think their race is connected to their academic writing, for better or worse, and their languages and dialects are important to their academic writing.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was interesting that some participants said they had not considered the relationship between all of these things. One interviewee thanked me for the chance to participate because it helped them stop and evaluate what they really think. This makes me wonder about how the writing center might be a place to challenge and grow students’ self-awareness, helping them see where and to what extent they appropriate academic English standards, or when they might choose to subvert them or code mesh instead. My takeaway here is not new, but if our goal is to be a resource for students in the writing process, engaging with their self-discovery, evolving identities, and agency in their academic writing is an important focus.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project’s findings suggest that some students are uninterested and even resistant to the idea of making their writing more representative of their racial or linguistic identities through language mixing, which is in line with </a:t>
            </a:r>
            <a:r>
              <a:rPr lang="en-US" sz="1200" kern="1200" dirty="0" err="1">
                <a:solidFill>
                  <a:schemeClr val="tx1"/>
                </a:solidFill>
                <a:effectLst/>
                <a:latin typeface="+mn-lt"/>
                <a:ea typeface="+mn-ea"/>
                <a:cs typeface="+mn-cs"/>
              </a:rPr>
              <a:t>Kafle’s</a:t>
            </a:r>
            <a:r>
              <a:rPr lang="en-US" sz="1200" kern="1200" dirty="0">
                <a:solidFill>
                  <a:schemeClr val="tx1"/>
                </a:solidFill>
                <a:effectLst/>
                <a:latin typeface="+mn-lt"/>
                <a:ea typeface="+mn-ea"/>
                <a:cs typeface="+mn-cs"/>
              </a:rPr>
              <a:t> (2020) findings. However, my position is that we must center the voices of those who feel misrepresented or devalued in our institutions.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data also suggest that the standards for academic writing in place are both valued and injurious. The standards are valued as a tool for educational and career opportunities, but they can and do have negative consequences in students’ lives—from having to hide their racial or dialectical identities and “write White,” as Inoue (2019) acknowledged, to the extra time and effort it takes to write in an unfamiliar language (p. 361). Many students also acknowledge their advantage over others who do not have the same opportunities, upbringing, or simply proximity to SAE.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Another overall theme that emerged was the idea that race, ethnicity, languages, and dialects positively impact </a:t>
            </a:r>
            <a:r>
              <a:rPr lang="en-US" sz="1200" i="1" kern="1200" dirty="0">
                <a:solidFill>
                  <a:schemeClr val="tx1"/>
                </a:solidFill>
                <a:effectLst/>
                <a:latin typeface="+mn-lt"/>
                <a:ea typeface="+mn-ea"/>
                <a:cs typeface="+mn-cs"/>
              </a:rPr>
              <a:t>creative</a:t>
            </a:r>
            <a:r>
              <a:rPr lang="en-US" sz="1200" kern="1200" dirty="0">
                <a:solidFill>
                  <a:schemeClr val="tx1"/>
                </a:solidFill>
                <a:effectLst/>
                <a:latin typeface="+mn-lt"/>
                <a:ea typeface="+mn-ea"/>
                <a:cs typeface="+mn-cs"/>
              </a:rPr>
              <a:t> writing endeavors, as opposed to academic writing. This split between the academic and personal or creative is strong in participants’ responses. </a:t>
            </a:r>
          </a:p>
        </p:txBody>
      </p:sp>
      <p:sp>
        <p:nvSpPr>
          <p:cNvPr id="4" name="Slide Number Placeholder 3"/>
          <p:cNvSpPr>
            <a:spLocks noGrp="1"/>
          </p:cNvSpPr>
          <p:nvPr>
            <p:ph type="sldNum" sz="quarter" idx="5"/>
          </p:nvPr>
        </p:nvSpPr>
        <p:spPr/>
        <p:txBody>
          <a:bodyPr/>
          <a:lstStyle/>
          <a:p>
            <a:fld id="{F4C36E9F-91FD-D94A-8B44-E024FAAF5471}" type="slidenum">
              <a:rPr lang="en-US" smtClean="0"/>
              <a:t>24</a:t>
            </a:fld>
            <a:endParaRPr lang="en-US"/>
          </a:p>
        </p:txBody>
      </p:sp>
    </p:spTree>
    <p:extLst>
      <p:ext uri="{BB962C8B-B14F-4D97-AF65-F5344CB8AC3E}">
        <p14:creationId xmlns:p14="http://schemas.microsoft.com/office/powerpoint/2010/main" val="20229230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want to leave you with some possible applications that I’ve taken from this research. While some participants might not feel the need or desire to make their academic writing more “authentic” or representative of their identities, Baker-Bell et al. (2020) remind us that “it is destructive and injurious to ignore” those connections as educators. So, for those who give feedback on writing in academic settings, one recommendation from this data is to </a:t>
            </a:r>
            <a:r>
              <a:rPr lang="en-US" sz="1200" i="1" kern="1200" dirty="0">
                <a:solidFill>
                  <a:schemeClr val="tx1"/>
                </a:solidFill>
                <a:effectLst/>
                <a:latin typeface="+mn-lt"/>
                <a:ea typeface="+mn-ea"/>
                <a:cs typeface="+mn-cs"/>
              </a:rPr>
              <a:t>be specific</a:t>
            </a:r>
            <a:r>
              <a:rPr lang="en-US" sz="1200" kern="1200" dirty="0">
                <a:solidFill>
                  <a:schemeClr val="tx1"/>
                </a:solidFill>
                <a:effectLst/>
                <a:latin typeface="+mn-lt"/>
                <a:ea typeface="+mn-ea"/>
                <a:cs typeface="+mn-cs"/>
              </a:rPr>
              <a:t>. General feedback that one’s writing is “unclear” can be interpreted as a “slight to [one’s] ethnicity” as one participant said. They went on to say, “Professors should be mindful of the racial insensitivity that accompanies feedback focused on ‘clarity’ to multilingual, racially diverse students.” This is not just about being kind, it is about being culturally responsive, engaging students’ writing knowing that their language is tied to their identity. For example, instead of simply writing “unclear” or “awkward” in the margins or at the bottom of the paper, write something specific, highlighting the exact word or phrase that you didn’t follow, and write “I got stuck on this word. Do you mean </a:t>
            </a:r>
            <a:r>
              <a:rPr lang="en-US" sz="1200" i="1" kern="1200" dirty="0">
                <a:solidFill>
                  <a:schemeClr val="tx1"/>
                </a:solidFill>
                <a:effectLst/>
                <a:latin typeface="+mn-lt"/>
                <a:ea typeface="+mn-ea"/>
                <a:cs typeface="+mn-cs"/>
              </a:rPr>
              <a:t>this</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that</a:t>
            </a:r>
            <a:r>
              <a:rPr lang="en-US" sz="1200" kern="1200" dirty="0">
                <a:solidFill>
                  <a:schemeClr val="tx1"/>
                </a:solidFill>
                <a:effectLst/>
                <a:latin typeface="+mn-lt"/>
                <a:ea typeface="+mn-ea"/>
                <a:cs typeface="+mn-cs"/>
              </a:rPr>
              <a:t> instead?” This isn’t an exact science, but keeping this in mind will strengthen writing feedback. </a:t>
            </a:r>
          </a:p>
        </p:txBody>
      </p:sp>
      <p:sp>
        <p:nvSpPr>
          <p:cNvPr id="4" name="Slide Number Placeholder 3"/>
          <p:cNvSpPr>
            <a:spLocks noGrp="1"/>
          </p:cNvSpPr>
          <p:nvPr>
            <p:ph type="sldNum" sz="quarter" idx="5"/>
          </p:nvPr>
        </p:nvSpPr>
        <p:spPr/>
        <p:txBody>
          <a:bodyPr/>
          <a:lstStyle/>
          <a:p>
            <a:fld id="{F4C36E9F-91FD-D94A-8B44-E024FAAF5471}" type="slidenum">
              <a:rPr lang="en-US" smtClean="0"/>
              <a:t>25</a:t>
            </a:fld>
            <a:endParaRPr lang="en-US"/>
          </a:p>
        </p:txBody>
      </p:sp>
    </p:spTree>
    <p:extLst>
      <p:ext uri="{BB962C8B-B14F-4D97-AF65-F5344CB8AC3E}">
        <p14:creationId xmlns:p14="http://schemas.microsoft.com/office/powerpoint/2010/main" val="181569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Application number 2 is perhaps geared more towards professors, but writing centers should also consider this. Academic writing expectations should be transparent and explicit. This is challenging because so much of what is considered “good academic writing” is subjective or implicit. The data from this research reveal an interest in maintaining or even improving clear expectations of academic writing. So, an example of this is the language used in prompts. Instead of a vague statement that the writing should be flawlessly edited, consider stating up front that this “essay should be edited in line with Standard English and the grammar rules of any other languages or dialects used.” Or, perhaps giving a clear instruction for who the audience for a given assignment is: rather than just “an academic audience” which is vague and may be misused to mean a predominantly White audience, tell them to write in a way their grandparent would understand or how they would write to their peers at work. These are simple suggestions, and there are many more resources out there for professors who are designing assignments and assessments. I recommend </a:t>
            </a:r>
            <a:r>
              <a:rPr lang="en-US" sz="1200" kern="1200" dirty="0" err="1">
                <a:solidFill>
                  <a:schemeClr val="tx1"/>
                </a:solidFill>
                <a:effectLst/>
                <a:latin typeface="+mn-lt"/>
                <a:ea typeface="+mn-ea"/>
                <a:cs typeface="+mn-cs"/>
              </a:rPr>
              <a:t>Asou</a:t>
            </a:r>
            <a:r>
              <a:rPr lang="en-US" sz="1200" kern="1200" dirty="0">
                <a:solidFill>
                  <a:schemeClr val="tx1"/>
                </a:solidFill>
                <a:effectLst/>
                <a:latin typeface="+mn-lt"/>
                <a:ea typeface="+mn-ea"/>
                <a:cs typeface="+mn-cs"/>
              </a:rPr>
              <a:t> Inoue’s book, </a:t>
            </a:r>
            <a:r>
              <a:rPr lang="en-US" sz="1200" i="1" u="sng" kern="1200" dirty="0">
                <a:solidFill>
                  <a:schemeClr val="tx1"/>
                </a:solidFill>
                <a:effectLst/>
                <a:latin typeface="+mn-lt"/>
                <a:ea typeface="+mn-ea"/>
                <a:cs typeface="+mn-cs"/>
                <a:hlinkClick r:id="rId3"/>
              </a:rPr>
              <a:t>Antiracist Writing Assessment Ecologies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F4C36E9F-91FD-D94A-8B44-E024FAAF5471}" type="slidenum">
              <a:rPr lang="en-US" smtClean="0"/>
              <a:t>26</a:t>
            </a:fld>
            <a:endParaRPr lang="en-US"/>
          </a:p>
        </p:txBody>
      </p:sp>
    </p:spTree>
    <p:extLst>
      <p:ext uri="{BB962C8B-B14F-4D97-AF65-F5344CB8AC3E}">
        <p14:creationId xmlns:p14="http://schemas.microsoft.com/office/powerpoint/2010/main" val="21286221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Application number 3. Knowing the most common languages and dialects students at your institution use is useful information for writing centers’ hiring strategies and contextual resource development. We would do well to follow Green’s (2016) practice of learning about the language backgrounds of the students in front of us. One thing we’ve done in my center to do this is add a place on our registration form where students can offer more information about their linguistic identity: the languages and dialects they most identify with. Then, we will examine whether the resources offered match the diverse needs of our students. In my center, we will pursue hiring bilingual tutors in Black English and in Spanish and English, to better meet students’ where they are. </a:t>
            </a:r>
          </a:p>
        </p:txBody>
      </p:sp>
      <p:sp>
        <p:nvSpPr>
          <p:cNvPr id="4" name="Slide Number Placeholder 3"/>
          <p:cNvSpPr>
            <a:spLocks noGrp="1"/>
          </p:cNvSpPr>
          <p:nvPr>
            <p:ph type="sldNum" sz="quarter" idx="5"/>
          </p:nvPr>
        </p:nvSpPr>
        <p:spPr/>
        <p:txBody>
          <a:bodyPr/>
          <a:lstStyle/>
          <a:p>
            <a:fld id="{F4C36E9F-91FD-D94A-8B44-E024FAAF5471}" type="slidenum">
              <a:rPr lang="en-US" smtClean="0"/>
              <a:t>27</a:t>
            </a:fld>
            <a:endParaRPr lang="en-US"/>
          </a:p>
        </p:txBody>
      </p:sp>
    </p:spTree>
    <p:extLst>
      <p:ext uri="{BB962C8B-B14F-4D97-AF65-F5344CB8AC3E}">
        <p14:creationId xmlns:p14="http://schemas.microsoft.com/office/powerpoint/2010/main" val="24109898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conclusion, the continuing conversation about what is considered “academic” writing should not be about tearing down a standard or replacing it with a new one. Instead, as Dr. </a:t>
            </a:r>
            <a:r>
              <a:rPr lang="en-US" sz="1200" kern="1200" dirty="0" err="1">
                <a:solidFill>
                  <a:schemeClr val="tx1"/>
                </a:solidFill>
                <a:effectLst/>
                <a:latin typeface="+mn-lt"/>
                <a:ea typeface="+mn-ea"/>
                <a:cs typeface="+mn-cs"/>
              </a:rPr>
              <a:t>Vay</a:t>
            </a:r>
            <a:r>
              <a:rPr lang="en-US" sz="1200" kern="1200" dirty="0">
                <a:solidFill>
                  <a:schemeClr val="tx1"/>
                </a:solidFill>
                <a:effectLst/>
                <a:latin typeface="+mn-lt"/>
                <a:ea typeface="+mn-ea"/>
                <a:cs typeface="+mn-cs"/>
              </a:rPr>
              <a:t> (2020) stated, writing educators should focus on widening the available tools and resources for academic writing, specifically in a way that does not center White speech and writing habits, which are by no means the primary norms or expectations of the world or the multilingual U.S.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Online nontraditional students bravely bring many aspects of their identities to their academic writing and to the online writing center. The diversity of their experiences and beliefs about academic writing in relation to their racial and linguistic identities deserves further attention and consideration not only in the OWC, but from the program directors, deans, and admissions teams, especially at predominately White institutions (PWIs). This data was and continues to be rich with possibilities for application in my context, and I hope there has been a helpful takeaway for you, too. </a:t>
            </a:r>
          </a:p>
        </p:txBody>
      </p:sp>
      <p:sp>
        <p:nvSpPr>
          <p:cNvPr id="4" name="Slide Number Placeholder 3"/>
          <p:cNvSpPr>
            <a:spLocks noGrp="1"/>
          </p:cNvSpPr>
          <p:nvPr>
            <p:ph type="sldNum" sz="quarter" idx="5"/>
          </p:nvPr>
        </p:nvSpPr>
        <p:spPr/>
        <p:txBody>
          <a:bodyPr/>
          <a:lstStyle/>
          <a:p>
            <a:fld id="{F4C36E9F-91FD-D94A-8B44-E024FAAF5471}" type="slidenum">
              <a:rPr lang="en-US" smtClean="0"/>
              <a:t>28</a:t>
            </a:fld>
            <a:endParaRPr lang="en-US"/>
          </a:p>
        </p:txBody>
      </p:sp>
    </p:spTree>
    <p:extLst>
      <p:ext uri="{BB962C8B-B14F-4D97-AF65-F5344CB8AC3E}">
        <p14:creationId xmlns:p14="http://schemas.microsoft.com/office/powerpoint/2010/main" val="14981745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last slide is a list of the references used in this presentation.</a:t>
            </a:r>
          </a:p>
        </p:txBody>
      </p:sp>
      <p:sp>
        <p:nvSpPr>
          <p:cNvPr id="4" name="Slide Number Placeholder 3"/>
          <p:cNvSpPr>
            <a:spLocks noGrp="1"/>
          </p:cNvSpPr>
          <p:nvPr>
            <p:ph type="sldNum" sz="quarter" idx="5"/>
          </p:nvPr>
        </p:nvSpPr>
        <p:spPr/>
        <p:txBody>
          <a:bodyPr/>
          <a:lstStyle/>
          <a:p>
            <a:fld id="{F4C36E9F-91FD-D94A-8B44-E024FAAF5471}" type="slidenum">
              <a:rPr lang="en-US" smtClean="0"/>
              <a:t>29</a:t>
            </a:fld>
            <a:endParaRPr lang="en-US"/>
          </a:p>
        </p:txBody>
      </p:sp>
    </p:spTree>
    <p:extLst>
      <p:ext uri="{BB962C8B-B14F-4D97-AF65-F5344CB8AC3E}">
        <p14:creationId xmlns:p14="http://schemas.microsoft.com/office/powerpoint/2010/main" val="4203847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I record this, I reside in what is now called Tarrant County, Texas, a land that was forcibly taken from Native Americans. I want to take this moment to appreciate the water and the soil that continue to bring life to this region. I live and work on land that has been inhabited by Jumano, Wichita, Tawakoni, </a:t>
            </a:r>
            <a:r>
              <a:rPr lang="en-US" sz="1200" kern="1200" dirty="0" err="1">
                <a:solidFill>
                  <a:schemeClr val="tx1"/>
                </a:solidFill>
                <a:effectLst/>
                <a:latin typeface="+mn-lt"/>
                <a:ea typeface="+mn-ea"/>
                <a:cs typeface="+mn-cs"/>
              </a:rPr>
              <a:t>Nʉmʉnʉʉ</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Sookobitʉ</a:t>
            </a:r>
            <a:r>
              <a:rPr lang="en-US" sz="1200" kern="1200" dirty="0">
                <a:solidFill>
                  <a:schemeClr val="tx1"/>
                </a:solidFill>
                <a:effectLst/>
                <a:latin typeface="+mn-lt"/>
                <a:ea typeface="+mn-ea"/>
                <a:cs typeface="+mn-cs"/>
              </a:rPr>
              <a:t> (Comanche), and </a:t>
            </a:r>
            <a:r>
              <a:rPr lang="en-US" sz="1200" kern="1200" dirty="0" err="1">
                <a:solidFill>
                  <a:schemeClr val="tx1"/>
                </a:solidFill>
                <a:effectLst/>
                <a:latin typeface="+mn-lt"/>
                <a:ea typeface="+mn-ea"/>
                <a:cs typeface="+mn-cs"/>
              </a:rPr>
              <a:t>Kiikaapoi</a:t>
            </a:r>
            <a:r>
              <a:rPr lang="en-US" sz="1200" kern="1200" dirty="0">
                <a:solidFill>
                  <a:schemeClr val="tx1"/>
                </a:solidFill>
                <a:effectLst/>
                <a:latin typeface="+mn-lt"/>
                <a:ea typeface="+mn-ea"/>
                <a:cs typeface="+mn-cs"/>
              </a:rPr>
              <a:t> (Kickapoo) people. You can learn more about the land you are on by visiting the </a:t>
            </a:r>
            <a:r>
              <a:rPr lang="en-US" sz="1200" u="sng" kern="1200" dirty="0">
                <a:solidFill>
                  <a:schemeClr val="tx1"/>
                </a:solidFill>
                <a:effectLst/>
                <a:latin typeface="+mn-lt"/>
                <a:ea typeface="+mn-ea"/>
                <a:cs typeface="+mn-cs"/>
                <a:hlinkClick r:id="rId3"/>
              </a:rPr>
              <a:t>Native Land Digital Map</a:t>
            </a:r>
            <a:r>
              <a:rPr lang="en-US" sz="1200" kern="1200" dirty="0">
                <a:solidFill>
                  <a:schemeClr val="tx1"/>
                </a:solidFill>
                <a:effectLst/>
                <a:latin typeface="+mn-lt"/>
                <a:ea typeface="+mn-ea"/>
                <a:cs typeface="+mn-cs"/>
              </a:rPr>
              <a:t>. Even further than this land acknowledgement, I want to follow Dr. </a:t>
            </a:r>
            <a:r>
              <a:rPr lang="en-US" sz="1200" kern="1200" dirty="0" err="1">
                <a:solidFill>
                  <a:schemeClr val="tx1"/>
                </a:solidFill>
                <a:effectLst/>
                <a:latin typeface="+mn-lt"/>
                <a:ea typeface="+mn-ea"/>
                <a:cs typeface="+mn-cs"/>
              </a:rPr>
              <a:t>Vay’s</a:t>
            </a:r>
            <a:r>
              <a:rPr lang="en-US" sz="1200" kern="1200" dirty="0">
                <a:solidFill>
                  <a:schemeClr val="tx1"/>
                </a:solidFill>
                <a:effectLst/>
                <a:latin typeface="+mn-lt"/>
                <a:ea typeface="+mn-ea"/>
                <a:cs typeface="+mn-cs"/>
              </a:rPr>
              <a:t> example and also take this chance to commit to the flourishing of not only the land but also the bodies, labor, and lives of people of color in my community. Specifically, my commitment is to combat racial injustice in literacy in higher education and writing centers. May we all commit to justice for the earth around us and its inhabitants, no matter where you are listening from. </a:t>
            </a:r>
          </a:p>
        </p:txBody>
      </p:sp>
      <p:sp>
        <p:nvSpPr>
          <p:cNvPr id="4" name="Slide Number Placeholder 3"/>
          <p:cNvSpPr>
            <a:spLocks noGrp="1"/>
          </p:cNvSpPr>
          <p:nvPr>
            <p:ph type="sldNum" sz="quarter" idx="5"/>
          </p:nvPr>
        </p:nvSpPr>
        <p:spPr/>
        <p:txBody>
          <a:bodyPr/>
          <a:lstStyle/>
          <a:p>
            <a:fld id="{F4C36E9F-91FD-D94A-8B44-E024FAAF5471}" type="slidenum">
              <a:rPr lang="en-US" smtClean="0"/>
              <a:t>3</a:t>
            </a:fld>
            <a:endParaRPr lang="en-US"/>
          </a:p>
        </p:txBody>
      </p:sp>
    </p:spTree>
    <p:extLst>
      <p:ext uri="{BB962C8B-B14F-4D97-AF65-F5344CB8AC3E}">
        <p14:creationId xmlns:p14="http://schemas.microsoft.com/office/powerpoint/2010/main" val="1807403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Thank you for your time today.</a:t>
            </a:r>
          </a:p>
        </p:txBody>
      </p:sp>
      <p:sp>
        <p:nvSpPr>
          <p:cNvPr id="4" name="Slide Number Placeholder 3"/>
          <p:cNvSpPr>
            <a:spLocks noGrp="1"/>
          </p:cNvSpPr>
          <p:nvPr>
            <p:ph type="sldNum" sz="quarter" idx="5"/>
          </p:nvPr>
        </p:nvSpPr>
        <p:spPr/>
        <p:txBody>
          <a:bodyPr/>
          <a:lstStyle/>
          <a:p>
            <a:fld id="{F4C36E9F-91FD-D94A-8B44-E024FAAF5471}" type="slidenum">
              <a:rPr lang="en-US" smtClean="0"/>
              <a:t>30</a:t>
            </a:fld>
            <a:endParaRPr lang="en-US"/>
          </a:p>
        </p:txBody>
      </p:sp>
    </p:spTree>
    <p:extLst>
      <p:ext uri="{BB962C8B-B14F-4D97-AF65-F5344CB8AC3E}">
        <p14:creationId xmlns:p14="http://schemas.microsoft.com/office/powerpoint/2010/main" val="3085180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Throughout this presentation, I will walk through the components of my research study, from how and why I created it, to its findings and applications. You’ll find a full list of my sources at the end of the slides.</a:t>
            </a:r>
          </a:p>
        </p:txBody>
      </p:sp>
      <p:sp>
        <p:nvSpPr>
          <p:cNvPr id="4" name="Slide Number Placeholder 3"/>
          <p:cNvSpPr>
            <a:spLocks noGrp="1"/>
          </p:cNvSpPr>
          <p:nvPr>
            <p:ph type="sldNum" sz="quarter" idx="5"/>
          </p:nvPr>
        </p:nvSpPr>
        <p:spPr/>
        <p:txBody>
          <a:bodyPr/>
          <a:lstStyle/>
          <a:p>
            <a:fld id="{F4C36E9F-91FD-D94A-8B44-E024FAAF5471}" type="slidenum">
              <a:rPr lang="en-US" smtClean="0"/>
              <a:t>4</a:t>
            </a:fld>
            <a:endParaRPr lang="en-US"/>
          </a:p>
        </p:txBody>
      </p:sp>
    </p:spTree>
    <p:extLst>
      <p:ext uri="{BB962C8B-B14F-4D97-AF65-F5344CB8AC3E}">
        <p14:creationId xmlns:p14="http://schemas.microsoft.com/office/powerpoint/2010/main" val="853605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purpose of this study was to examine and contribute to the topics of </a:t>
            </a:r>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and antiracism in the context of online writing centers (OWCs) serving primarily graduate and professional students, and in the context of student perspectives.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Conversations about </a:t>
            </a:r>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and antiracist tutoring and teaching have often reflected perspectives of researchers and teachers, not students. Even further from center in the literature are the perspectives of online adult students in graduate and professional degree programs. I’m responding to </a:t>
            </a:r>
            <a:r>
              <a:rPr lang="en-US" sz="1200" kern="1200" dirty="0" err="1">
                <a:solidFill>
                  <a:schemeClr val="tx1"/>
                </a:solidFill>
                <a:effectLst/>
                <a:latin typeface="+mn-lt"/>
                <a:ea typeface="+mn-ea"/>
                <a:cs typeface="+mn-cs"/>
              </a:rPr>
              <a:t>Gevers’s</a:t>
            </a:r>
            <a:r>
              <a:rPr lang="en-US" sz="1200" kern="1200" dirty="0">
                <a:solidFill>
                  <a:schemeClr val="tx1"/>
                </a:solidFill>
                <a:effectLst/>
                <a:latin typeface="+mn-lt"/>
                <a:ea typeface="+mn-ea"/>
                <a:cs typeface="+mn-cs"/>
              </a:rPr>
              <a:t> (2018) and </a:t>
            </a:r>
            <a:r>
              <a:rPr lang="en-US" sz="1200" kern="1200" dirty="0" err="1">
                <a:solidFill>
                  <a:schemeClr val="tx1"/>
                </a:solidFill>
                <a:effectLst/>
                <a:latin typeface="+mn-lt"/>
                <a:ea typeface="+mn-ea"/>
                <a:cs typeface="+mn-cs"/>
              </a:rPr>
              <a:t>Kafle’s</a:t>
            </a:r>
            <a:r>
              <a:rPr lang="en-US" sz="1200" kern="1200" dirty="0">
                <a:solidFill>
                  <a:schemeClr val="tx1"/>
                </a:solidFill>
                <a:effectLst/>
                <a:latin typeface="+mn-lt"/>
                <a:ea typeface="+mn-ea"/>
                <a:cs typeface="+mn-cs"/>
              </a:rPr>
              <a:t> (2020) calls for more research on student perspectives of academic writing standards, and following the lead of the 4Cs’ (Conference on College Composition and Communication’s) demand to recognize “the interconnection between language, race, and identity” (Baker-Bell et al., 2020).</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 the leader of an OWC, I wanted to do this research to listen to what students believe and want when it comes to their writing needs so I can craft resources to meet them where they are, rather than just giving them what I think they need.</a:t>
            </a:r>
          </a:p>
        </p:txBody>
      </p:sp>
      <p:sp>
        <p:nvSpPr>
          <p:cNvPr id="4" name="Slide Number Placeholder 3"/>
          <p:cNvSpPr>
            <a:spLocks noGrp="1"/>
          </p:cNvSpPr>
          <p:nvPr>
            <p:ph type="sldNum" sz="quarter" idx="5"/>
          </p:nvPr>
        </p:nvSpPr>
        <p:spPr/>
        <p:txBody>
          <a:bodyPr/>
          <a:lstStyle/>
          <a:p>
            <a:fld id="{F4C36E9F-91FD-D94A-8B44-E024FAAF5471}" type="slidenum">
              <a:rPr lang="en-US" smtClean="0"/>
              <a:t>5</a:t>
            </a:fld>
            <a:endParaRPr lang="en-US"/>
          </a:p>
        </p:txBody>
      </p:sp>
    </p:spTree>
    <p:extLst>
      <p:ext uri="{BB962C8B-B14F-4D97-AF65-F5344CB8AC3E}">
        <p14:creationId xmlns:p14="http://schemas.microsoft.com/office/powerpoint/2010/main" val="2197841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based my research on two key theories: </a:t>
            </a:r>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and antiracism. I don’t claim to be an antiracist scholar, but I am learning from those who are. </a:t>
            </a:r>
            <a:r>
              <a:rPr lang="en-US" sz="1200" kern="1200" dirty="0" err="1">
                <a:solidFill>
                  <a:schemeClr val="tx1"/>
                </a:solidFill>
                <a:effectLst/>
                <a:latin typeface="+mn-lt"/>
                <a:ea typeface="+mn-ea"/>
                <a:cs typeface="+mn-cs"/>
              </a:rPr>
              <a:t>Vershawn</a:t>
            </a:r>
            <a:r>
              <a:rPr lang="en-US" sz="1200" kern="1200" dirty="0">
                <a:solidFill>
                  <a:schemeClr val="tx1"/>
                </a:solidFill>
                <a:effectLst/>
                <a:latin typeface="+mn-lt"/>
                <a:ea typeface="+mn-ea"/>
                <a:cs typeface="+mn-cs"/>
              </a:rPr>
              <a:t> Young (2020), also known as Dr. </a:t>
            </a:r>
            <a:r>
              <a:rPr lang="en-US" sz="1200" kern="1200" dirty="0" err="1">
                <a:solidFill>
                  <a:schemeClr val="tx1"/>
                </a:solidFill>
                <a:effectLst/>
                <a:latin typeface="+mn-lt"/>
                <a:ea typeface="+mn-ea"/>
                <a:cs typeface="+mn-cs"/>
              </a:rPr>
              <a:t>Vay</a:t>
            </a:r>
            <a:r>
              <a:rPr lang="en-US" sz="1200" kern="1200" dirty="0">
                <a:solidFill>
                  <a:schemeClr val="tx1"/>
                </a:solidFill>
                <a:effectLst/>
                <a:latin typeface="+mn-lt"/>
                <a:ea typeface="+mn-ea"/>
                <a:cs typeface="+mn-cs"/>
              </a:rPr>
              <a:t>, sums up </a:t>
            </a:r>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saying: “Language must always be seen as a resource and never as a barrier” (p. 17). Contrary to the idea that one standard of English is the only right way to write in academic spaces, </a:t>
            </a:r>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views all languages and dialects a writer brings to their writing as valuable resources. </a:t>
            </a:r>
          </a:p>
          <a:p>
            <a:r>
              <a:rPr lang="en-US" sz="1200" kern="1200" dirty="0">
                <a:solidFill>
                  <a:schemeClr val="tx1"/>
                </a:solidFill>
                <a:effectLst/>
                <a:latin typeface="+mn-lt"/>
                <a:ea typeface="+mn-ea"/>
                <a:cs typeface="+mn-cs"/>
              </a:rPr>
              <a:t> </a:t>
            </a:r>
          </a:p>
          <a:p>
            <a:r>
              <a:rPr lang="en-US" sz="1200" kern="1200" dirty="0" err="1">
                <a:solidFill>
                  <a:schemeClr val="tx1"/>
                </a:solidFill>
                <a:effectLst/>
                <a:latin typeface="+mn-lt"/>
                <a:ea typeface="+mn-ea"/>
                <a:cs typeface="+mn-cs"/>
              </a:rPr>
              <a:t>Translingualism</a:t>
            </a:r>
            <a:r>
              <a:rPr lang="en-US" sz="1200" kern="1200" dirty="0">
                <a:solidFill>
                  <a:schemeClr val="tx1"/>
                </a:solidFill>
                <a:effectLst/>
                <a:latin typeface="+mn-lt"/>
                <a:ea typeface="+mn-ea"/>
                <a:cs typeface="+mn-cs"/>
              </a:rPr>
              <a:t> also involves the concept that language is an essential part of identity (Green, 2016). This is important to consider because some students may not differentiate between criticism of their writing and criticism of their identity. Feedback that is perceived as criticism of part of one’s identity can lead to feelings of shame and exclusion, which has implications for who feels like they belong in higher education.</a:t>
            </a:r>
          </a:p>
          <a:p>
            <a:r>
              <a:rPr lang="en-US" sz="1200" kern="1200" dirty="0">
                <a:solidFill>
                  <a:schemeClr val="tx1"/>
                </a:solidFill>
                <a:effectLst/>
                <a:latin typeface="+mn-lt"/>
                <a:ea typeface="+mn-ea"/>
                <a:cs typeface="+mn-cs"/>
              </a:rPr>
              <a:t> </a:t>
            </a:r>
          </a:p>
          <a:p>
            <a:r>
              <a:rPr lang="en-US" sz="1200" kern="1200" dirty="0" err="1">
                <a:solidFill>
                  <a:schemeClr val="tx1"/>
                </a:solidFill>
                <a:effectLst/>
                <a:latin typeface="+mn-lt"/>
                <a:ea typeface="+mn-ea"/>
                <a:cs typeface="+mn-cs"/>
              </a:rPr>
              <a:t>Ibram</a:t>
            </a:r>
            <a:r>
              <a:rPr lang="en-US" sz="1200" kern="1200" dirty="0">
                <a:solidFill>
                  <a:schemeClr val="tx1"/>
                </a:solidFill>
                <a:effectLst/>
                <a:latin typeface="+mn-lt"/>
                <a:ea typeface="+mn-ea"/>
                <a:cs typeface="+mn-cs"/>
              </a:rPr>
              <a:t> X. </a:t>
            </a:r>
            <a:r>
              <a:rPr lang="en-US" sz="1200" kern="1200" dirty="0" err="1">
                <a:solidFill>
                  <a:schemeClr val="tx1"/>
                </a:solidFill>
                <a:effectLst/>
                <a:latin typeface="+mn-lt"/>
                <a:ea typeface="+mn-ea"/>
                <a:cs typeface="+mn-cs"/>
              </a:rPr>
              <a:t>Kendi’s</a:t>
            </a:r>
            <a:r>
              <a:rPr lang="en-US" sz="1200" kern="1200" dirty="0">
                <a:solidFill>
                  <a:schemeClr val="tx1"/>
                </a:solidFill>
                <a:effectLst/>
                <a:latin typeface="+mn-lt"/>
                <a:ea typeface="+mn-ea"/>
                <a:cs typeface="+mn-cs"/>
              </a:rPr>
              <a:t> (2019) work </a:t>
            </a:r>
            <a:r>
              <a:rPr lang="en-US" sz="1200" i="1" kern="1200" dirty="0">
                <a:solidFill>
                  <a:schemeClr val="tx1"/>
                </a:solidFill>
                <a:effectLst/>
                <a:latin typeface="+mn-lt"/>
                <a:ea typeface="+mn-ea"/>
                <a:cs typeface="+mn-cs"/>
              </a:rPr>
              <a:t>How to Be an Antiracist</a:t>
            </a:r>
            <a:r>
              <a:rPr lang="en-US" sz="1200" kern="1200" dirty="0">
                <a:solidFill>
                  <a:schemeClr val="tx1"/>
                </a:solidFill>
                <a:effectLst/>
                <a:latin typeface="+mn-lt"/>
                <a:ea typeface="+mn-ea"/>
                <a:cs typeface="+mn-cs"/>
              </a:rPr>
              <a:t> formed the basis for my definition of antiracism: “An antiracist idea is any idea that suggests the racial groups are equals in all their apparent differences—that there is nothing right or wrong with any racial group” (p. 20). This concept relates to how different racial and cultural groups’ uses of language are viewed in academia, especially Black English, which is still often excluded, even violently, in classrooms and assignments.</a:t>
            </a:r>
          </a:p>
        </p:txBody>
      </p:sp>
      <p:sp>
        <p:nvSpPr>
          <p:cNvPr id="4" name="Slide Number Placeholder 3"/>
          <p:cNvSpPr>
            <a:spLocks noGrp="1"/>
          </p:cNvSpPr>
          <p:nvPr>
            <p:ph type="sldNum" sz="quarter" idx="5"/>
          </p:nvPr>
        </p:nvSpPr>
        <p:spPr/>
        <p:txBody>
          <a:bodyPr/>
          <a:lstStyle/>
          <a:p>
            <a:fld id="{F4C36E9F-91FD-D94A-8B44-E024FAAF5471}" type="slidenum">
              <a:rPr lang="en-US" smtClean="0"/>
              <a:t>6</a:t>
            </a:fld>
            <a:endParaRPr lang="en-US"/>
          </a:p>
        </p:txBody>
      </p:sp>
    </p:spTree>
    <p:extLst>
      <p:ext uri="{BB962C8B-B14F-4D97-AF65-F5344CB8AC3E}">
        <p14:creationId xmlns:p14="http://schemas.microsoft.com/office/powerpoint/2010/main" val="1692529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My project began with these research questions. I defined “academic writing” as any writing task that students do for their coursework.</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first question focused on students’ perceptions of the relationship between their </a:t>
            </a:r>
            <a:r>
              <a:rPr lang="en-US" sz="1200" b="1" kern="1200" dirty="0">
                <a:solidFill>
                  <a:schemeClr val="tx1"/>
                </a:solidFill>
                <a:effectLst/>
                <a:latin typeface="+mn-lt"/>
                <a:ea typeface="+mn-ea"/>
                <a:cs typeface="+mn-cs"/>
              </a:rPr>
              <a:t>racial identity </a:t>
            </a:r>
            <a:r>
              <a:rPr lang="en-US" sz="1200" kern="1200" dirty="0">
                <a:solidFill>
                  <a:schemeClr val="tx1"/>
                </a:solidFill>
                <a:effectLst/>
                <a:latin typeface="+mn-lt"/>
                <a:ea typeface="+mn-ea"/>
                <a:cs typeface="+mn-cs"/>
              </a:rPr>
              <a:t>and academic writing standards.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Next, the relationship between their </a:t>
            </a:r>
            <a:r>
              <a:rPr lang="en-US" sz="1200" b="1" kern="1200" dirty="0">
                <a:solidFill>
                  <a:schemeClr val="tx1"/>
                </a:solidFill>
                <a:effectLst/>
                <a:latin typeface="+mn-lt"/>
                <a:ea typeface="+mn-ea"/>
                <a:cs typeface="+mn-cs"/>
              </a:rPr>
              <a:t>language(s) or dialect(s)</a:t>
            </a:r>
            <a:r>
              <a:rPr lang="en-US" sz="1200" kern="1200" dirty="0">
                <a:solidFill>
                  <a:schemeClr val="tx1"/>
                </a:solidFill>
                <a:effectLst/>
                <a:latin typeface="+mn-lt"/>
                <a:ea typeface="+mn-ea"/>
                <a:cs typeface="+mn-cs"/>
              </a:rPr>
              <a:t> and academic writing.</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As part of this, I wondered how students perceive </a:t>
            </a:r>
            <a:r>
              <a:rPr lang="en-US" sz="1200" b="1" kern="1200" dirty="0">
                <a:solidFill>
                  <a:schemeClr val="tx1"/>
                </a:solidFill>
                <a:effectLst/>
                <a:latin typeface="+mn-lt"/>
                <a:ea typeface="+mn-ea"/>
                <a:cs typeface="+mn-cs"/>
              </a:rPr>
              <a:t>mixing languages </a:t>
            </a:r>
            <a:r>
              <a:rPr lang="en-US" sz="1200" kern="1200" dirty="0">
                <a:solidFill>
                  <a:schemeClr val="tx1"/>
                </a:solidFill>
                <a:effectLst/>
                <a:latin typeface="+mn-lt"/>
                <a:ea typeface="+mn-ea"/>
                <a:cs typeface="+mn-cs"/>
              </a:rPr>
              <a:t>or dialects in academic writing.</a:t>
            </a:r>
          </a:p>
        </p:txBody>
      </p:sp>
      <p:sp>
        <p:nvSpPr>
          <p:cNvPr id="4" name="Slide Number Placeholder 3"/>
          <p:cNvSpPr>
            <a:spLocks noGrp="1"/>
          </p:cNvSpPr>
          <p:nvPr>
            <p:ph type="sldNum" sz="quarter" idx="5"/>
          </p:nvPr>
        </p:nvSpPr>
        <p:spPr/>
        <p:txBody>
          <a:bodyPr/>
          <a:lstStyle/>
          <a:p>
            <a:fld id="{F4C36E9F-91FD-D94A-8B44-E024FAAF5471}" type="slidenum">
              <a:rPr lang="en-US" smtClean="0"/>
              <a:t>7</a:t>
            </a:fld>
            <a:endParaRPr lang="en-US"/>
          </a:p>
        </p:txBody>
      </p:sp>
    </p:spTree>
    <p:extLst>
      <p:ext uri="{BB962C8B-B14F-4D97-AF65-F5344CB8AC3E}">
        <p14:creationId xmlns:p14="http://schemas.microsoft.com/office/powerpoint/2010/main" val="647364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explore these questions, I obtained IRB approval, and used convenience sampling to invite all students at one university to an anonymous online survey. At the end, I invited those who were interested to a follow-up online interview. </a:t>
            </a:r>
          </a:p>
        </p:txBody>
      </p:sp>
      <p:sp>
        <p:nvSpPr>
          <p:cNvPr id="4" name="Slide Number Placeholder 3"/>
          <p:cNvSpPr>
            <a:spLocks noGrp="1"/>
          </p:cNvSpPr>
          <p:nvPr>
            <p:ph type="sldNum" sz="quarter" idx="5"/>
          </p:nvPr>
        </p:nvSpPr>
        <p:spPr/>
        <p:txBody>
          <a:bodyPr/>
          <a:lstStyle/>
          <a:p>
            <a:fld id="{F4C36E9F-91FD-D94A-8B44-E024FAAF5471}" type="slidenum">
              <a:rPr lang="en-US" smtClean="0"/>
              <a:t>8</a:t>
            </a:fld>
            <a:endParaRPr lang="en-US"/>
          </a:p>
        </p:txBody>
      </p:sp>
    </p:spTree>
    <p:extLst>
      <p:ext uri="{BB962C8B-B14F-4D97-AF65-F5344CB8AC3E}">
        <p14:creationId xmlns:p14="http://schemas.microsoft.com/office/powerpoint/2010/main" val="2270556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must acknowledge the limitation that this sample is not generalizable even to this study site. But, 60 participants completed the survey. Ten of those participated in follow-up interviews. The majority of these participants were doctoral and graduate students and identified as female, and the average age was 43 years old. For a detailed breakdown of participants’ gender and age, refer to the table on this slide. </a:t>
            </a:r>
          </a:p>
        </p:txBody>
      </p:sp>
      <p:sp>
        <p:nvSpPr>
          <p:cNvPr id="4" name="Slide Number Placeholder 3"/>
          <p:cNvSpPr>
            <a:spLocks noGrp="1"/>
          </p:cNvSpPr>
          <p:nvPr>
            <p:ph type="sldNum" sz="quarter" idx="5"/>
          </p:nvPr>
        </p:nvSpPr>
        <p:spPr/>
        <p:txBody>
          <a:bodyPr/>
          <a:lstStyle/>
          <a:p>
            <a:fld id="{F4C36E9F-91FD-D94A-8B44-E024FAAF5471}" type="slidenum">
              <a:rPr lang="en-US" smtClean="0"/>
              <a:t>9</a:t>
            </a:fld>
            <a:endParaRPr lang="en-US"/>
          </a:p>
        </p:txBody>
      </p:sp>
    </p:spTree>
    <p:extLst>
      <p:ext uri="{BB962C8B-B14F-4D97-AF65-F5344CB8AC3E}">
        <p14:creationId xmlns:p14="http://schemas.microsoft.com/office/powerpoint/2010/main" val="318776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1870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2523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51043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4357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357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5381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7776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3566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7605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182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3049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3961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2038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5534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486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593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8524105"/>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cccc.ncte.org/cccc/demand-for-black-linguistic-justice"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s://doi.org/10.1080/10790195.2019.1710441" TargetMode="External"/><Relationship Id="rId5" Type="http://schemas.openxmlformats.org/officeDocument/2006/relationships/hyperlink" Target="https://doi.org/10.1016/j.system.2020.102326" TargetMode="External"/><Relationship Id="rId4" Type="http://schemas.openxmlformats.org/officeDocument/2006/relationships/hyperlink" Target="https://doi.org/10.1016/j.jslw.2018.04.003"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919FD-9A40-094D-8166-2815C1BE3515}"/>
              </a:ext>
            </a:extLst>
          </p:cNvPr>
          <p:cNvSpPr>
            <a:spLocks noGrp="1"/>
          </p:cNvSpPr>
          <p:nvPr>
            <p:ph type="ctrTitle"/>
          </p:nvPr>
        </p:nvSpPr>
        <p:spPr/>
        <p:txBody>
          <a:bodyPr>
            <a:noAutofit/>
          </a:bodyPr>
          <a:lstStyle/>
          <a:p>
            <a:r>
              <a:rPr lang="en-US" sz="4000" dirty="0"/>
              <a:t>Online Adult Student Perceptions on Racial and Linguistic Identity and Academic Writing</a:t>
            </a:r>
          </a:p>
        </p:txBody>
      </p:sp>
      <p:sp>
        <p:nvSpPr>
          <p:cNvPr id="3" name="Subtitle 2">
            <a:extLst>
              <a:ext uri="{FF2B5EF4-FFF2-40B4-BE49-F238E27FC236}">
                <a16:creationId xmlns:a16="http://schemas.microsoft.com/office/drawing/2014/main" id="{ED1304C1-A81A-F84B-B642-877B3417B0FB}"/>
              </a:ext>
            </a:extLst>
          </p:cNvPr>
          <p:cNvSpPr>
            <a:spLocks noGrp="1"/>
          </p:cNvSpPr>
          <p:nvPr>
            <p:ph type="subTitle" idx="1"/>
          </p:nvPr>
        </p:nvSpPr>
        <p:spPr/>
        <p:txBody>
          <a:bodyPr/>
          <a:lstStyle/>
          <a:p>
            <a:r>
              <a:rPr lang="en-US" dirty="0"/>
              <a:t>Online Writing Centers Association Conference - 2021</a:t>
            </a:r>
          </a:p>
          <a:p>
            <a:r>
              <a:rPr lang="en-US" dirty="0"/>
              <a:t>Julie Johnson Archer</a:t>
            </a:r>
          </a:p>
        </p:txBody>
      </p:sp>
    </p:spTree>
    <p:extLst>
      <p:ext uri="{BB962C8B-B14F-4D97-AF65-F5344CB8AC3E}">
        <p14:creationId xmlns:p14="http://schemas.microsoft.com/office/powerpoint/2010/main" val="3022454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51C14-2C7E-D24A-B82E-C2312EBED4ED}"/>
              </a:ext>
            </a:extLst>
          </p:cNvPr>
          <p:cNvSpPr>
            <a:spLocks noGrp="1"/>
          </p:cNvSpPr>
          <p:nvPr>
            <p:ph type="title"/>
          </p:nvPr>
        </p:nvSpPr>
        <p:spPr/>
        <p:txBody>
          <a:bodyPr>
            <a:noAutofit/>
          </a:bodyPr>
          <a:lstStyle/>
          <a:p>
            <a:r>
              <a:rPr lang="en-US" dirty="0"/>
              <a:t>Participants’ Ethnicity and Languages</a:t>
            </a:r>
          </a:p>
        </p:txBody>
      </p:sp>
      <p:graphicFrame>
        <p:nvGraphicFramePr>
          <p:cNvPr id="4" name="Table 3">
            <a:extLst>
              <a:ext uri="{FF2B5EF4-FFF2-40B4-BE49-F238E27FC236}">
                <a16:creationId xmlns:a16="http://schemas.microsoft.com/office/drawing/2014/main" id="{1B969CF8-570C-3C4E-90FB-045DABA3A1F3}"/>
              </a:ext>
            </a:extLst>
          </p:cNvPr>
          <p:cNvGraphicFramePr>
            <a:graphicFrameLocks noGrp="1"/>
          </p:cNvGraphicFramePr>
          <p:nvPr>
            <p:extLst>
              <p:ext uri="{D42A27DB-BD31-4B8C-83A1-F6EECF244321}">
                <p14:modId xmlns:p14="http://schemas.microsoft.com/office/powerpoint/2010/main" val="1361230389"/>
              </p:ext>
            </p:extLst>
          </p:nvPr>
        </p:nvGraphicFramePr>
        <p:xfrm>
          <a:off x="2592924" y="1620792"/>
          <a:ext cx="4053487" cy="4430506"/>
        </p:xfrm>
        <a:graphic>
          <a:graphicData uri="http://schemas.openxmlformats.org/drawingml/2006/table">
            <a:tbl>
              <a:tblPr firstRow="1" firstCol="1" bandRow="1">
                <a:tableStyleId>{BC89EF96-8CEA-46FF-86C4-4CE0E7609802}</a:tableStyleId>
              </a:tblPr>
              <a:tblGrid>
                <a:gridCol w="2579492">
                  <a:extLst>
                    <a:ext uri="{9D8B030D-6E8A-4147-A177-3AD203B41FA5}">
                      <a16:colId xmlns:a16="http://schemas.microsoft.com/office/drawing/2014/main" val="202236573"/>
                    </a:ext>
                  </a:extLst>
                </a:gridCol>
                <a:gridCol w="698393">
                  <a:extLst>
                    <a:ext uri="{9D8B030D-6E8A-4147-A177-3AD203B41FA5}">
                      <a16:colId xmlns:a16="http://schemas.microsoft.com/office/drawing/2014/main" val="3162246088"/>
                    </a:ext>
                  </a:extLst>
                </a:gridCol>
                <a:gridCol w="775602">
                  <a:extLst>
                    <a:ext uri="{9D8B030D-6E8A-4147-A177-3AD203B41FA5}">
                      <a16:colId xmlns:a16="http://schemas.microsoft.com/office/drawing/2014/main" val="1354749724"/>
                    </a:ext>
                  </a:extLst>
                </a:gridCol>
              </a:tblGrid>
              <a:tr h="397798">
                <a:tc>
                  <a:txBody>
                    <a:bodyPr/>
                    <a:lstStyle/>
                    <a:p>
                      <a:pPr marL="0" marR="0" algn="ctr">
                        <a:spcBef>
                          <a:spcPts val="0"/>
                        </a:spcBef>
                        <a:spcAft>
                          <a:spcPts val="0"/>
                        </a:spcAft>
                      </a:pPr>
                      <a:r>
                        <a:rPr lang="en-US" sz="1800" dirty="0">
                          <a:solidFill>
                            <a:schemeClr val="tx2"/>
                          </a:solidFill>
                          <a:effectLst/>
                        </a:rPr>
                        <a:t>Ethnicity</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i="1" dirty="0">
                          <a:solidFill>
                            <a:schemeClr val="tx2"/>
                          </a:solidFill>
                          <a:effectLst/>
                        </a:rPr>
                        <a:t>n</a:t>
                      </a:r>
                      <a:endParaRPr lang="en-US" sz="1800" i="1"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1609875906"/>
                  </a:ext>
                </a:extLst>
              </a:tr>
              <a:tr h="514769">
                <a:tc>
                  <a:txBody>
                    <a:bodyPr/>
                    <a:lstStyle/>
                    <a:p>
                      <a:pPr marL="182563" marR="0" indent="-182563">
                        <a:spcBef>
                          <a:spcPts val="0"/>
                        </a:spcBef>
                        <a:spcAft>
                          <a:spcPts val="0"/>
                        </a:spcAft>
                        <a:tabLst/>
                      </a:pPr>
                      <a:r>
                        <a:rPr lang="en-US" sz="1800" b="0" dirty="0">
                          <a:solidFill>
                            <a:schemeClr val="tx2"/>
                          </a:solidFill>
                          <a:effectLst/>
                        </a:rPr>
                        <a:t>of Hispanic, Latino, or Spanish origin</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10</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16.7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682090630"/>
                  </a:ext>
                </a:extLst>
              </a:tr>
              <a:tr h="514769">
                <a:tc>
                  <a:txBody>
                    <a:bodyPr/>
                    <a:lstStyle/>
                    <a:p>
                      <a:pPr marL="182563" marR="0" indent="-182563">
                        <a:spcBef>
                          <a:spcPts val="0"/>
                        </a:spcBef>
                        <a:spcAft>
                          <a:spcPts val="0"/>
                        </a:spcAft>
                        <a:tabLst/>
                      </a:pPr>
                      <a:r>
                        <a:rPr lang="en-US" sz="1800" b="0" dirty="0">
                          <a:solidFill>
                            <a:schemeClr val="tx2"/>
                          </a:solidFill>
                          <a:effectLst/>
                        </a:rPr>
                        <a:t>American Indian or Alaska Native</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4</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6.7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2596972586"/>
                  </a:ext>
                </a:extLst>
              </a:tr>
              <a:tr h="397798">
                <a:tc>
                  <a:txBody>
                    <a:bodyPr/>
                    <a:lstStyle/>
                    <a:p>
                      <a:pPr marL="0" marR="0">
                        <a:spcBef>
                          <a:spcPts val="0"/>
                        </a:spcBef>
                        <a:spcAft>
                          <a:spcPts val="0"/>
                        </a:spcAft>
                      </a:pPr>
                      <a:r>
                        <a:rPr lang="en-US" sz="1800" b="0">
                          <a:solidFill>
                            <a:schemeClr val="tx2"/>
                          </a:solidFill>
                          <a:effectLst/>
                        </a:rPr>
                        <a:t>Asian</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3</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5</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415926388"/>
                  </a:ext>
                </a:extLst>
              </a:tr>
              <a:tr h="514769">
                <a:tc>
                  <a:txBody>
                    <a:bodyPr/>
                    <a:lstStyle/>
                    <a:p>
                      <a:pPr marL="182563" marR="0" indent="-182563">
                        <a:spcBef>
                          <a:spcPts val="0"/>
                        </a:spcBef>
                        <a:spcAft>
                          <a:spcPts val="0"/>
                        </a:spcAft>
                        <a:tabLst/>
                      </a:pPr>
                      <a:r>
                        <a:rPr lang="en-US" sz="1800" b="0" dirty="0">
                          <a:solidFill>
                            <a:schemeClr val="tx2"/>
                          </a:solidFill>
                          <a:effectLst/>
                        </a:rPr>
                        <a:t>Black or African American</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17</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28.3</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955221369"/>
                  </a:ext>
                </a:extLst>
              </a:tr>
              <a:tr h="397798">
                <a:tc>
                  <a:txBody>
                    <a:bodyPr/>
                    <a:lstStyle/>
                    <a:p>
                      <a:pPr marL="0" marR="0">
                        <a:spcBef>
                          <a:spcPts val="0"/>
                        </a:spcBef>
                        <a:spcAft>
                          <a:spcPts val="0"/>
                        </a:spcAft>
                      </a:pPr>
                      <a:r>
                        <a:rPr lang="en-US" sz="1800" b="0" dirty="0">
                          <a:solidFill>
                            <a:schemeClr val="tx2"/>
                          </a:solidFill>
                          <a:effectLst/>
                        </a:rPr>
                        <a:t>White</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35</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58.3</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2843670059"/>
                  </a:ext>
                </a:extLst>
              </a:tr>
              <a:tr h="397798">
                <a:tc>
                  <a:txBody>
                    <a:bodyPr/>
                    <a:lstStyle/>
                    <a:p>
                      <a:pPr marL="0" marR="0">
                        <a:spcBef>
                          <a:spcPts val="0"/>
                        </a:spcBef>
                        <a:spcAft>
                          <a:spcPts val="0"/>
                        </a:spcAft>
                      </a:pPr>
                      <a:r>
                        <a:rPr lang="en-US" sz="1800" b="0">
                          <a:solidFill>
                            <a:schemeClr val="tx2"/>
                          </a:solidFill>
                          <a:effectLst/>
                        </a:rPr>
                        <a:t>Multiracial or biracial</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5</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8.3</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4222154155"/>
                  </a:ext>
                </a:extLst>
              </a:tr>
              <a:tr h="397798">
                <a:tc>
                  <a:txBody>
                    <a:bodyPr/>
                    <a:lstStyle/>
                    <a:p>
                      <a:pPr marL="0" marR="0">
                        <a:spcBef>
                          <a:spcPts val="0"/>
                        </a:spcBef>
                        <a:spcAft>
                          <a:spcPts val="0"/>
                        </a:spcAft>
                      </a:pPr>
                      <a:r>
                        <a:rPr lang="en-US" sz="1800" b="0">
                          <a:solidFill>
                            <a:schemeClr val="tx2"/>
                          </a:solidFill>
                          <a:effectLst/>
                        </a:rPr>
                        <a:t>Other (fill in blank)</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 </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 </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79548877"/>
                  </a:ext>
                </a:extLst>
              </a:tr>
              <a:tr h="397798">
                <a:tc>
                  <a:txBody>
                    <a:bodyPr/>
                    <a:lstStyle/>
                    <a:p>
                      <a:pPr marL="0" marR="0">
                        <a:spcBef>
                          <a:spcPts val="0"/>
                        </a:spcBef>
                        <a:spcAft>
                          <a:spcPts val="0"/>
                        </a:spcAft>
                      </a:pPr>
                      <a:r>
                        <a:rPr lang="en-US" sz="1800" b="0">
                          <a:solidFill>
                            <a:schemeClr val="tx2"/>
                          </a:solidFill>
                          <a:effectLst/>
                        </a:rPr>
                        <a:t>     Brown</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1460285691"/>
                  </a:ext>
                </a:extLst>
              </a:tr>
              <a:tr h="397798">
                <a:tc>
                  <a:txBody>
                    <a:bodyPr/>
                    <a:lstStyle/>
                    <a:p>
                      <a:pPr marL="0" marR="0">
                        <a:spcBef>
                          <a:spcPts val="0"/>
                        </a:spcBef>
                        <a:spcAft>
                          <a:spcPts val="0"/>
                        </a:spcAft>
                      </a:pPr>
                      <a:r>
                        <a:rPr lang="en-US" sz="1800" b="0" dirty="0">
                          <a:solidFill>
                            <a:schemeClr val="tx2"/>
                          </a:solidFill>
                          <a:effectLst/>
                        </a:rPr>
                        <a:t>     Hispanic</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195589059"/>
                  </a:ext>
                </a:extLst>
              </a:tr>
            </a:tbl>
          </a:graphicData>
        </a:graphic>
      </p:graphicFrame>
      <p:graphicFrame>
        <p:nvGraphicFramePr>
          <p:cNvPr id="5" name="Table 4">
            <a:extLst>
              <a:ext uri="{FF2B5EF4-FFF2-40B4-BE49-F238E27FC236}">
                <a16:creationId xmlns:a16="http://schemas.microsoft.com/office/drawing/2014/main" id="{4899E77B-E861-3C4E-B988-5A11B37B6AD0}"/>
              </a:ext>
            </a:extLst>
          </p:cNvPr>
          <p:cNvGraphicFramePr>
            <a:graphicFrameLocks noGrp="1"/>
          </p:cNvGraphicFramePr>
          <p:nvPr>
            <p:extLst>
              <p:ext uri="{D42A27DB-BD31-4B8C-83A1-F6EECF244321}">
                <p14:modId xmlns:p14="http://schemas.microsoft.com/office/powerpoint/2010/main" val="2694957396"/>
              </p:ext>
            </p:extLst>
          </p:nvPr>
        </p:nvGraphicFramePr>
        <p:xfrm>
          <a:off x="7451124" y="1620792"/>
          <a:ext cx="4053487" cy="4430510"/>
        </p:xfrm>
        <a:graphic>
          <a:graphicData uri="http://schemas.openxmlformats.org/drawingml/2006/table">
            <a:tbl>
              <a:tblPr firstRow="1" firstCol="1" bandRow="1">
                <a:tableStyleId>{BC89EF96-8CEA-46FF-86C4-4CE0E7609802}</a:tableStyleId>
              </a:tblPr>
              <a:tblGrid>
                <a:gridCol w="2272408">
                  <a:extLst>
                    <a:ext uri="{9D8B030D-6E8A-4147-A177-3AD203B41FA5}">
                      <a16:colId xmlns:a16="http://schemas.microsoft.com/office/drawing/2014/main" val="3221388051"/>
                    </a:ext>
                  </a:extLst>
                </a:gridCol>
                <a:gridCol w="921248">
                  <a:extLst>
                    <a:ext uri="{9D8B030D-6E8A-4147-A177-3AD203B41FA5}">
                      <a16:colId xmlns:a16="http://schemas.microsoft.com/office/drawing/2014/main" val="2736851355"/>
                    </a:ext>
                  </a:extLst>
                </a:gridCol>
                <a:gridCol w="859831">
                  <a:extLst>
                    <a:ext uri="{9D8B030D-6E8A-4147-A177-3AD203B41FA5}">
                      <a16:colId xmlns:a16="http://schemas.microsoft.com/office/drawing/2014/main" val="3430952506"/>
                    </a:ext>
                  </a:extLst>
                </a:gridCol>
              </a:tblGrid>
              <a:tr h="399462">
                <a:tc>
                  <a:txBody>
                    <a:bodyPr/>
                    <a:lstStyle/>
                    <a:p>
                      <a:pPr marL="0" marR="0" algn="ctr">
                        <a:spcBef>
                          <a:spcPts val="0"/>
                        </a:spcBef>
                        <a:spcAft>
                          <a:spcPts val="0"/>
                        </a:spcAft>
                      </a:pPr>
                      <a:r>
                        <a:rPr lang="en-US" sz="1800" dirty="0">
                          <a:solidFill>
                            <a:schemeClr val="tx2"/>
                          </a:solidFill>
                          <a:effectLst/>
                        </a:rPr>
                        <a:t>Language (Written)</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i="1" dirty="0">
                          <a:solidFill>
                            <a:schemeClr val="tx2"/>
                          </a:solidFill>
                          <a:effectLst/>
                        </a:rPr>
                        <a:t>n</a:t>
                      </a:r>
                      <a:endParaRPr lang="en-US" sz="1800" i="1"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966789809"/>
                  </a:ext>
                </a:extLst>
              </a:tr>
              <a:tr h="399462">
                <a:tc>
                  <a:txBody>
                    <a:bodyPr/>
                    <a:lstStyle/>
                    <a:p>
                      <a:pPr marL="0" marR="0">
                        <a:spcBef>
                          <a:spcPts val="0"/>
                        </a:spcBef>
                        <a:spcAft>
                          <a:spcPts val="0"/>
                        </a:spcAft>
                      </a:pPr>
                      <a:r>
                        <a:rPr lang="en-US" sz="1800" b="0" dirty="0">
                          <a:solidFill>
                            <a:schemeClr val="tx2"/>
                          </a:solidFill>
                          <a:effectLst/>
                        </a:rPr>
                        <a:t>English</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60</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100</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674586235"/>
                  </a:ext>
                </a:extLst>
              </a:tr>
              <a:tr h="399462">
                <a:tc>
                  <a:txBody>
                    <a:bodyPr/>
                    <a:lstStyle/>
                    <a:p>
                      <a:pPr marL="0" marR="0">
                        <a:spcBef>
                          <a:spcPts val="0"/>
                        </a:spcBef>
                        <a:spcAft>
                          <a:spcPts val="0"/>
                        </a:spcAft>
                      </a:pPr>
                      <a:r>
                        <a:rPr lang="en-US" sz="1800" b="0">
                          <a:solidFill>
                            <a:schemeClr val="tx2"/>
                          </a:solidFill>
                          <a:effectLst/>
                        </a:rPr>
                        <a:t>Spanish</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14</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23.3</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155826013"/>
                  </a:ext>
                </a:extLst>
              </a:tr>
              <a:tr h="399462">
                <a:tc>
                  <a:txBody>
                    <a:bodyPr/>
                    <a:lstStyle/>
                    <a:p>
                      <a:pPr marL="0" marR="0">
                        <a:spcBef>
                          <a:spcPts val="0"/>
                        </a:spcBef>
                        <a:spcAft>
                          <a:spcPts val="0"/>
                        </a:spcAft>
                      </a:pPr>
                      <a:r>
                        <a:rPr lang="en-US" sz="1800" b="0">
                          <a:solidFill>
                            <a:schemeClr val="tx2"/>
                          </a:solidFill>
                          <a:effectLst/>
                        </a:rPr>
                        <a:t>French</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2</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3.3</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376752348"/>
                  </a:ext>
                </a:extLst>
              </a:tr>
              <a:tr h="835352">
                <a:tc>
                  <a:txBody>
                    <a:bodyPr/>
                    <a:lstStyle/>
                    <a:p>
                      <a:pPr marL="182563" marR="0" indent="-182563">
                        <a:spcBef>
                          <a:spcPts val="0"/>
                        </a:spcBef>
                        <a:spcAft>
                          <a:spcPts val="0"/>
                        </a:spcAft>
                        <a:tabLst/>
                      </a:pPr>
                      <a:r>
                        <a:rPr lang="en-US" sz="1800" b="0" dirty="0">
                          <a:solidFill>
                            <a:schemeClr val="tx2"/>
                          </a:solidFill>
                          <a:effectLst/>
                        </a:rPr>
                        <a:t>Chinese (Mandarin, Cantonese)</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102154934"/>
                  </a:ext>
                </a:extLst>
              </a:tr>
              <a:tr h="399462">
                <a:tc>
                  <a:txBody>
                    <a:bodyPr/>
                    <a:lstStyle/>
                    <a:p>
                      <a:pPr marL="0" marR="0">
                        <a:spcBef>
                          <a:spcPts val="0"/>
                        </a:spcBef>
                        <a:spcAft>
                          <a:spcPts val="0"/>
                        </a:spcAft>
                      </a:pPr>
                      <a:r>
                        <a:rPr lang="en-US" sz="1800" b="0">
                          <a:solidFill>
                            <a:schemeClr val="tx2"/>
                          </a:solidFill>
                          <a:effectLst/>
                        </a:rPr>
                        <a:t>German</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2771026"/>
                  </a:ext>
                </a:extLst>
              </a:tr>
              <a:tr h="399462">
                <a:tc>
                  <a:txBody>
                    <a:bodyPr/>
                    <a:lstStyle/>
                    <a:p>
                      <a:pPr marL="0" marR="0">
                        <a:spcBef>
                          <a:spcPts val="0"/>
                        </a:spcBef>
                        <a:spcAft>
                          <a:spcPts val="0"/>
                        </a:spcAft>
                      </a:pPr>
                      <a:r>
                        <a:rPr lang="en-US" sz="1800" b="0">
                          <a:solidFill>
                            <a:schemeClr val="tx2"/>
                          </a:solidFill>
                          <a:effectLst/>
                        </a:rPr>
                        <a:t>Haitian Creole</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2084827841"/>
                  </a:ext>
                </a:extLst>
              </a:tr>
              <a:tr h="399462">
                <a:tc>
                  <a:txBody>
                    <a:bodyPr/>
                    <a:lstStyle/>
                    <a:p>
                      <a:pPr marL="0" marR="0">
                        <a:spcBef>
                          <a:spcPts val="0"/>
                        </a:spcBef>
                        <a:spcAft>
                          <a:spcPts val="0"/>
                        </a:spcAft>
                      </a:pPr>
                      <a:r>
                        <a:rPr lang="en-US" sz="1800" b="0">
                          <a:solidFill>
                            <a:schemeClr val="tx2"/>
                          </a:solidFill>
                          <a:effectLst/>
                        </a:rPr>
                        <a:t>Italian</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682225876"/>
                  </a:ext>
                </a:extLst>
              </a:tr>
              <a:tr h="399462">
                <a:tc>
                  <a:txBody>
                    <a:bodyPr/>
                    <a:lstStyle/>
                    <a:p>
                      <a:pPr marL="0" marR="0">
                        <a:spcBef>
                          <a:spcPts val="0"/>
                        </a:spcBef>
                        <a:spcAft>
                          <a:spcPts val="0"/>
                        </a:spcAft>
                      </a:pPr>
                      <a:r>
                        <a:rPr lang="en-US" sz="1800" b="0">
                          <a:solidFill>
                            <a:schemeClr val="tx2"/>
                          </a:solidFill>
                          <a:effectLst/>
                        </a:rPr>
                        <a:t>Korean</a:t>
                      </a:r>
                      <a:endParaRPr lang="en-US" sz="1800" b="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921525495"/>
                  </a:ext>
                </a:extLst>
              </a:tr>
              <a:tr h="399462">
                <a:tc>
                  <a:txBody>
                    <a:bodyPr/>
                    <a:lstStyle/>
                    <a:p>
                      <a:pPr marL="0" marR="0">
                        <a:spcBef>
                          <a:spcPts val="0"/>
                        </a:spcBef>
                        <a:spcAft>
                          <a:spcPts val="0"/>
                        </a:spcAft>
                      </a:pPr>
                      <a:r>
                        <a:rPr lang="en-US" sz="1800" b="0" dirty="0">
                          <a:solidFill>
                            <a:schemeClr val="tx2"/>
                          </a:solidFill>
                          <a:effectLst/>
                        </a:rPr>
                        <a:t>Portuguese</a:t>
                      </a:r>
                      <a:endParaRPr lang="en-US" sz="18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a:solidFill>
                            <a:schemeClr val="tx2"/>
                          </a:solidFill>
                          <a:effectLst/>
                        </a:rPr>
                        <a:t>1</a:t>
                      </a:r>
                      <a:endParaRPr lang="en-US" sz="180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tc>
                  <a:txBody>
                    <a:bodyPr/>
                    <a:lstStyle/>
                    <a:p>
                      <a:pPr marL="0" marR="0" algn="ctr">
                        <a:spcBef>
                          <a:spcPts val="0"/>
                        </a:spcBef>
                        <a:spcAft>
                          <a:spcPts val="0"/>
                        </a:spcAft>
                      </a:pPr>
                      <a:r>
                        <a:rPr lang="en-US" sz="1800" dirty="0">
                          <a:solidFill>
                            <a:schemeClr val="tx2"/>
                          </a:solidFill>
                          <a:effectLst/>
                        </a:rPr>
                        <a:t>1.7</a:t>
                      </a:r>
                      <a:endParaRPr lang="en-US" sz="18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68580" marR="68580" marT="0" marB="0"/>
                </a:tc>
                <a:extLst>
                  <a:ext uri="{0D108BD9-81ED-4DB2-BD59-A6C34878D82A}">
                    <a16:rowId xmlns:a16="http://schemas.microsoft.com/office/drawing/2014/main" val="3144347480"/>
                  </a:ext>
                </a:extLst>
              </a:tr>
            </a:tbl>
          </a:graphicData>
        </a:graphic>
      </p:graphicFrame>
      <p:sp>
        <p:nvSpPr>
          <p:cNvPr id="6" name="TextBox 5">
            <a:extLst>
              <a:ext uri="{FF2B5EF4-FFF2-40B4-BE49-F238E27FC236}">
                <a16:creationId xmlns:a16="http://schemas.microsoft.com/office/drawing/2014/main" id="{59DE599B-CE99-4640-BB3D-9F8551B8DB59}"/>
              </a:ext>
            </a:extLst>
          </p:cNvPr>
          <p:cNvSpPr txBox="1"/>
          <p:nvPr/>
        </p:nvSpPr>
        <p:spPr>
          <a:xfrm>
            <a:off x="2490806" y="6051298"/>
            <a:ext cx="9013805" cy="338554"/>
          </a:xfrm>
          <a:prstGeom prst="rect">
            <a:avLst/>
          </a:prstGeom>
          <a:noFill/>
        </p:spPr>
        <p:txBody>
          <a:bodyPr wrap="square" rtlCol="0">
            <a:spAutoFit/>
          </a:bodyPr>
          <a:lstStyle/>
          <a:p>
            <a:r>
              <a:rPr lang="en-US" sz="1600" i="1" dirty="0"/>
              <a:t>Note</a:t>
            </a:r>
            <a:r>
              <a:rPr lang="en-US" sz="1600" dirty="0"/>
              <a:t>. </a:t>
            </a:r>
            <a:r>
              <a:rPr lang="en-US" sz="1600" i="1" dirty="0"/>
              <a:t>N </a:t>
            </a:r>
            <a:r>
              <a:rPr lang="en-US" sz="1600" dirty="0"/>
              <a:t>= 60. Participants selected all that applied, so the total percentage is over 100%.</a:t>
            </a:r>
          </a:p>
        </p:txBody>
      </p:sp>
    </p:spTree>
    <p:extLst>
      <p:ext uri="{BB962C8B-B14F-4D97-AF65-F5344CB8AC3E}">
        <p14:creationId xmlns:p14="http://schemas.microsoft.com/office/powerpoint/2010/main" val="1972732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9FEE1-F7CD-2E4E-9C63-93CB618B81F2}"/>
              </a:ext>
            </a:extLst>
          </p:cNvPr>
          <p:cNvSpPr>
            <a:spLocks noGrp="1"/>
          </p:cNvSpPr>
          <p:nvPr>
            <p:ph type="title"/>
          </p:nvPr>
        </p:nvSpPr>
        <p:spPr>
          <a:xfrm>
            <a:off x="1687669" y="624109"/>
            <a:ext cx="4137059" cy="1583513"/>
          </a:xfrm>
        </p:spPr>
        <p:txBody>
          <a:bodyPr vert="horz" lIns="91440" tIns="45720" rIns="91440" bIns="45720" rtlCol="0" anchor="t">
            <a:normAutofit/>
          </a:bodyPr>
          <a:lstStyle/>
          <a:p>
            <a:r>
              <a:rPr lang="en-US" sz="4000" dirty="0"/>
              <a:t>Participants’ Dialects</a:t>
            </a:r>
          </a:p>
        </p:txBody>
      </p:sp>
      <p:graphicFrame>
        <p:nvGraphicFramePr>
          <p:cNvPr id="4" name="Table 3">
            <a:extLst>
              <a:ext uri="{FF2B5EF4-FFF2-40B4-BE49-F238E27FC236}">
                <a16:creationId xmlns:a16="http://schemas.microsoft.com/office/drawing/2014/main" id="{19260AA7-E0A5-0E4B-A8F6-4B170232FE11}"/>
              </a:ext>
            </a:extLst>
          </p:cNvPr>
          <p:cNvGraphicFramePr>
            <a:graphicFrameLocks noGrp="1"/>
          </p:cNvGraphicFramePr>
          <p:nvPr>
            <p:extLst>
              <p:ext uri="{D42A27DB-BD31-4B8C-83A1-F6EECF244321}">
                <p14:modId xmlns:p14="http://schemas.microsoft.com/office/powerpoint/2010/main" val="1200575810"/>
              </p:ext>
            </p:extLst>
          </p:nvPr>
        </p:nvGraphicFramePr>
        <p:xfrm>
          <a:off x="5225195" y="621203"/>
          <a:ext cx="4846268" cy="5747712"/>
        </p:xfrm>
        <a:graphic>
          <a:graphicData uri="http://schemas.openxmlformats.org/drawingml/2006/table">
            <a:tbl>
              <a:tblPr firstRow="1" firstCol="1" bandRow="1">
                <a:tableStyleId>{BC89EF96-8CEA-46FF-86C4-4CE0E7609802}</a:tableStyleId>
              </a:tblPr>
              <a:tblGrid>
                <a:gridCol w="4153936">
                  <a:extLst>
                    <a:ext uri="{9D8B030D-6E8A-4147-A177-3AD203B41FA5}">
                      <a16:colId xmlns:a16="http://schemas.microsoft.com/office/drawing/2014/main" val="3707691965"/>
                    </a:ext>
                  </a:extLst>
                </a:gridCol>
                <a:gridCol w="692332">
                  <a:extLst>
                    <a:ext uri="{9D8B030D-6E8A-4147-A177-3AD203B41FA5}">
                      <a16:colId xmlns:a16="http://schemas.microsoft.com/office/drawing/2014/main" val="2224949322"/>
                    </a:ext>
                  </a:extLst>
                </a:gridCol>
              </a:tblGrid>
              <a:tr h="239488">
                <a:tc>
                  <a:txBody>
                    <a:bodyPr/>
                    <a:lstStyle/>
                    <a:p>
                      <a:pPr marL="0" marR="0" algn="ctr">
                        <a:spcBef>
                          <a:spcPts val="0"/>
                        </a:spcBef>
                        <a:spcAft>
                          <a:spcPts val="0"/>
                        </a:spcAft>
                      </a:pPr>
                      <a:r>
                        <a:rPr lang="en-US" sz="1300" dirty="0">
                          <a:effectLst/>
                        </a:rPr>
                        <a:t>Dialect</a:t>
                      </a:r>
                      <a:endParaRPr lang="en-US" sz="130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i="1" dirty="0">
                          <a:effectLst/>
                        </a:rPr>
                        <a:t>n</a:t>
                      </a:r>
                      <a:endParaRPr lang="en-US" sz="1300" i="1" dirty="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581303236"/>
                  </a:ext>
                </a:extLst>
              </a:tr>
              <a:tr h="239488">
                <a:tc>
                  <a:txBody>
                    <a:bodyPr/>
                    <a:lstStyle/>
                    <a:p>
                      <a:pPr marL="160655" marR="0" indent="-160655">
                        <a:spcBef>
                          <a:spcPts val="0"/>
                        </a:spcBef>
                        <a:spcAft>
                          <a:spcPts val="0"/>
                        </a:spcAft>
                      </a:pPr>
                      <a:r>
                        <a:rPr lang="en-US" sz="1300" b="0" dirty="0">
                          <a:effectLst/>
                        </a:rPr>
                        <a:t>Southern English</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14</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271603339"/>
                  </a:ext>
                </a:extLst>
              </a:tr>
              <a:tr h="239488">
                <a:tc>
                  <a:txBody>
                    <a:bodyPr/>
                    <a:lstStyle/>
                    <a:p>
                      <a:pPr marL="160655" marR="0" indent="-160655">
                        <a:spcBef>
                          <a:spcPts val="0"/>
                        </a:spcBef>
                        <a:spcAft>
                          <a:spcPts val="0"/>
                        </a:spcAft>
                      </a:pPr>
                      <a:r>
                        <a:rPr lang="en-US" sz="1300" b="0">
                          <a:effectLst/>
                        </a:rPr>
                        <a:t>Black English/AAVE</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12</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234723485"/>
                  </a:ext>
                </a:extLst>
              </a:tr>
              <a:tr h="239488">
                <a:tc>
                  <a:txBody>
                    <a:bodyPr/>
                    <a:lstStyle/>
                    <a:p>
                      <a:pPr marL="160655" marR="0" indent="-160655">
                        <a:spcBef>
                          <a:spcPts val="0"/>
                        </a:spcBef>
                        <a:spcAft>
                          <a:spcPts val="0"/>
                        </a:spcAft>
                      </a:pPr>
                      <a:r>
                        <a:rPr lang="en-US" sz="1300" b="0" dirty="0">
                          <a:effectLst/>
                        </a:rPr>
                        <a:t>East Coast (New England) English</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6</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899827528"/>
                  </a:ext>
                </a:extLst>
              </a:tr>
              <a:tr h="239488">
                <a:tc>
                  <a:txBody>
                    <a:bodyPr/>
                    <a:lstStyle/>
                    <a:p>
                      <a:pPr marL="160655" marR="0" indent="-160655">
                        <a:spcBef>
                          <a:spcPts val="0"/>
                        </a:spcBef>
                        <a:spcAft>
                          <a:spcPts val="0"/>
                        </a:spcAft>
                      </a:pPr>
                      <a:r>
                        <a:rPr lang="en-US" sz="1300" b="0" dirty="0">
                          <a:effectLst/>
                        </a:rPr>
                        <a:t>Spanglish/</a:t>
                      </a:r>
                      <a:r>
                        <a:rPr lang="en-US" sz="1300" b="0" dirty="0" err="1">
                          <a:effectLst/>
                        </a:rPr>
                        <a:t>Borderslang</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6</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572618960"/>
                  </a:ext>
                </a:extLst>
              </a:tr>
              <a:tr h="239488">
                <a:tc>
                  <a:txBody>
                    <a:bodyPr/>
                    <a:lstStyle/>
                    <a:p>
                      <a:pPr marL="160655" marR="0" indent="-160655">
                        <a:spcBef>
                          <a:spcPts val="0"/>
                        </a:spcBef>
                        <a:spcAft>
                          <a:spcPts val="0"/>
                        </a:spcAft>
                      </a:pPr>
                      <a:r>
                        <a:rPr lang="en-US" sz="1300" b="0" dirty="0">
                          <a:effectLst/>
                        </a:rPr>
                        <a:t>Midwestern English</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3</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968356446"/>
                  </a:ext>
                </a:extLst>
              </a:tr>
              <a:tr h="239488">
                <a:tc>
                  <a:txBody>
                    <a:bodyPr/>
                    <a:lstStyle/>
                    <a:p>
                      <a:pPr marL="160655" marR="0" indent="-160655">
                        <a:spcBef>
                          <a:spcPts val="0"/>
                        </a:spcBef>
                        <a:spcAft>
                          <a:spcPts val="0"/>
                        </a:spcAft>
                      </a:pPr>
                      <a:r>
                        <a:rPr lang="en-US" sz="1300" b="0" dirty="0">
                          <a:effectLst/>
                        </a:rPr>
                        <a:t>Appalachian</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2</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028288180"/>
                  </a:ext>
                </a:extLst>
              </a:tr>
              <a:tr h="239488">
                <a:tc>
                  <a:txBody>
                    <a:bodyPr/>
                    <a:lstStyle/>
                    <a:p>
                      <a:pPr marL="160655" marR="0" indent="-160655">
                        <a:spcBef>
                          <a:spcPts val="0"/>
                        </a:spcBef>
                        <a:spcAft>
                          <a:spcPts val="0"/>
                        </a:spcAft>
                      </a:pPr>
                      <a:r>
                        <a:rPr lang="en-US" sz="1300" b="0">
                          <a:effectLst/>
                        </a:rPr>
                        <a:t>Valley-girl/Californian English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2</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046060542"/>
                  </a:ext>
                </a:extLst>
              </a:tr>
              <a:tr h="239488">
                <a:tc>
                  <a:txBody>
                    <a:bodyPr/>
                    <a:lstStyle/>
                    <a:p>
                      <a:pPr marL="160655" marR="0" indent="-160655">
                        <a:spcBef>
                          <a:spcPts val="0"/>
                        </a:spcBef>
                        <a:spcAft>
                          <a:spcPts val="0"/>
                        </a:spcAft>
                      </a:pPr>
                      <a:r>
                        <a:rPr lang="en-US" sz="1300" b="0" dirty="0">
                          <a:effectLst/>
                        </a:rPr>
                        <a:t>Cajun English</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628228918"/>
                  </a:ext>
                </a:extLst>
              </a:tr>
              <a:tr h="239488">
                <a:tc>
                  <a:txBody>
                    <a:bodyPr/>
                    <a:lstStyle/>
                    <a:p>
                      <a:pPr marL="160655" marR="0" indent="-160655">
                        <a:spcBef>
                          <a:spcPts val="0"/>
                        </a:spcBef>
                        <a:spcAft>
                          <a:spcPts val="0"/>
                        </a:spcAft>
                      </a:pPr>
                      <a:r>
                        <a:rPr lang="en-US" sz="1300" b="0">
                          <a:effectLst/>
                        </a:rPr>
                        <a:t>Castilian Spanish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121618113"/>
                  </a:ext>
                </a:extLst>
              </a:tr>
              <a:tr h="239488">
                <a:tc>
                  <a:txBody>
                    <a:bodyPr/>
                    <a:lstStyle/>
                    <a:p>
                      <a:pPr marL="160655" marR="0" indent="-160655">
                        <a:spcBef>
                          <a:spcPts val="0"/>
                        </a:spcBef>
                        <a:spcAft>
                          <a:spcPts val="0"/>
                        </a:spcAft>
                      </a:pPr>
                      <a:r>
                        <a:rPr lang="en-US" sz="1300" b="0">
                          <a:effectLst/>
                        </a:rPr>
                        <a:t>Central Mexican Spanish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636386985"/>
                  </a:ext>
                </a:extLst>
              </a:tr>
              <a:tr h="239488">
                <a:tc>
                  <a:txBody>
                    <a:bodyPr/>
                    <a:lstStyle/>
                    <a:p>
                      <a:pPr marL="160655" marR="0" indent="-160655">
                        <a:spcBef>
                          <a:spcPts val="0"/>
                        </a:spcBef>
                        <a:spcAft>
                          <a:spcPts val="0"/>
                        </a:spcAft>
                      </a:pPr>
                      <a:r>
                        <a:rPr lang="en-US" sz="1300" b="0">
                          <a:effectLst/>
                        </a:rPr>
                        <a:t>Chicano</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457014695"/>
                  </a:ext>
                </a:extLst>
              </a:tr>
              <a:tr h="239488">
                <a:tc>
                  <a:txBody>
                    <a:bodyPr/>
                    <a:lstStyle/>
                    <a:p>
                      <a:pPr marL="160655" marR="0" indent="-160655">
                        <a:spcBef>
                          <a:spcPts val="0"/>
                        </a:spcBef>
                        <a:spcAft>
                          <a:spcPts val="0"/>
                        </a:spcAft>
                      </a:pPr>
                      <a:r>
                        <a:rPr lang="en-US" sz="1300" b="0">
                          <a:effectLst/>
                        </a:rPr>
                        <a:t>Colombian Spanish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927015032"/>
                  </a:ext>
                </a:extLst>
              </a:tr>
              <a:tr h="239488">
                <a:tc>
                  <a:txBody>
                    <a:bodyPr/>
                    <a:lstStyle/>
                    <a:p>
                      <a:pPr marL="160655" marR="0" indent="-160655">
                        <a:spcBef>
                          <a:spcPts val="0"/>
                        </a:spcBef>
                        <a:spcAft>
                          <a:spcPts val="0"/>
                        </a:spcAft>
                      </a:pPr>
                      <a:r>
                        <a:rPr lang="en-US" sz="1300" b="0">
                          <a:effectLst/>
                        </a:rPr>
                        <a:t>Ecuadorian Spanish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268422017"/>
                  </a:ext>
                </a:extLst>
              </a:tr>
              <a:tr h="239488">
                <a:tc>
                  <a:txBody>
                    <a:bodyPr/>
                    <a:lstStyle/>
                    <a:p>
                      <a:pPr marL="160655" marR="0" indent="-160655">
                        <a:spcBef>
                          <a:spcPts val="0"/>
                        </a:spcBef>
                        <a:spcAft>
                          <a:spcPts val="0"/>
                        </a:spcAft>
                      </a:pPr>
                      <a:r>
                        <a:rPr lang="en-US" sz="1300" b="0">
                          <a:effectLst/>
                        </a:rPr>
                        <a:t>Fante</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346754150"/>
                  </a:ext>
                </a:extLst>
              </a:tr>
              <a:tr h="239488">
                <a:tc>
                  <a:txBody>
                    <a:bodyPr/>
                    <a:lstStyle/>
                    <a:p>
                      <a:pPr marL="160655" marR="0" indent="-160655">
                        <a:spcBef>
                          <a:spcPts val="0"/>
                        </a:spcBef>
                        <a:spcAft>
                          <a:spcPts val="0"/>
                        </a:spcAft>
                      </a:pPr>
                      <a:r>
                        <a:rPr lang="en-US" sz="1300" b="0">
                          <a:effectLst/>
                        </a:rPr>
                        <a:t>Japanolés</a:t>
                      </a:r>
                      <a:r>
                        <a:rPr lang="en-US" sz="1300" b="0" baseline="30000">
                          <a:effectLst/>
                        </a:rPr>
                        <a:t>a</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dirty="0">
                          <a:effectLst/>
                        </a:rPr>
                        <a:t>1</a:t>
                      </a:r>
                      <a:endParaRPr lang="en-US" sz="1300" dirty="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929811706"/>
                  </a:ext>
                </a:extLst>
              </a:tr>
              <a:tr h="239488">
                <a:tc>
                  <a:txBody>
                    <a:bodyPr/>
                    <a:lstStyle/>
                    <a:p>
                      <a:pPr marL="160655" marR="0" indent="-160655">
                        <a:spcBef>
                          <a:spcPts val="0"/>
                        </a:spcBef>
                        <a:spcAft>
                          <a:spcPts val="0"/>
                        </a:spcAft>
                      </a:pPr>
                      <a:r>
                        <a:rPr lang="en-US" sz="1300" b="0">
                          <a:effectLst/>
                        </a:rPr>
                        <a:t>Latinx</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762887418"/>
                  </a:ext>
                </a:extLst>
              </a:tr>
              <a:tr h="239488">
                <a:tc>
                  <a:txBody>
                    <a:bodyPr/>
                    <a:lstStyle/>
                    <a:p>
                      <a:pPr marL="160655" marR="0" indent="-160655">
                        <a:spcBef>
                          <a:spcPts val="0"/>
                        </a:spcBef>
                        <a:spcAft>
                          <a:spcPts val="0"/>
                        </a:spcAft>
                      </a:pPr>
                      <a:r>
                        <a:rPr lang="en-US" sz="1300" b="0">
                          <a:effectLst/>
                        </a:rPr>
                        <a:t>Northern Mexican Spanish</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362351475"/>
                  </a:ext>
                </a:extLst>
              </a:tr>
              <a:tr h="239488">
                <a:tc>
                  <a:txBody>
                    <a:bodyPr/>
                    <a:lstStyle/>
                    <a:p>
                      <a:pPr marL="160655" marR="0" indent="-160655">
                        <a:spcBef>
                          <a:spcPts val="0"/>
                        </a:spcBef>
                        <a:spcAft>
                          <a:spcPts val="0"/>
                        </a:spcAft>
                      </a:pPr>
                      <a:r>
                        <a:rPr lang="en-US" sz="1300" b="0">
                          <a:effectLst/>
                        </a:rPr>
                        <a:t>Pakistani/Indian</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504865933"/>
                  </a:ext>
                </a:extLst>
              </a:tr>
              <a:tr h="239488">
                <a:tc>
                  <a:txBody>
                    <a:bodyPr/>
                    <a:lstStyle/>
                    <a:p>
                      <a:pPr marL="160655" marR="0" indent="-160655">
                        <a:spcBef>
                          <a:spcPts val="0"/>
                        </a:spcBef>
                        <a:spcAft>
                          <a:spcPts val="0"/>
                        </a:spcAft>
                      </a:pPr>
                      <a:r>
                        <a:rPr lang="en-US" sz="1300" b="0" dirty="0">
                          <a:effectLst/>
                        </a:rPr>
                        <a:t>Puerto Rican Jibaro/African/Taino</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3743652028"/>
                  </a:ext>
                </a:extLst>
              </a:tr>
              <a:tr h="239488">
                <a:tc>
                  <a:txBody>
                    <a:bodyPr/>
                    <a:lstStyle/>
                    <a:p>
                      <a:pPr marL="160655" marR="0" indent="-160655">
                        <a:spcBef>
                          <a:spcPts val="0"/>
                        </a:spcBef>
                        <a:spcAft>
                          <a:spcPts val="0"/>
                        </a:spcAft>
                      </a:pPr>
                      <a:r>
                        <a:rPr lang="en-US" sz="1300" b="0">
                          <a:effectLst/>
                        </a:rPr>
                        <a:t>Quechua</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2117533549"/>
                  </a:ext>
                </a:extLst>
              </a:tr>
              <a:tr h="239488">
                <a:tc>
                  <a:txBody>
                    <a:bodyPr/>
                    <a:lstStyle/>
                    <a:p>
                      <a:pPr marL="160655" marR="0" indent="-160655">
                        <a:spcBef>
                          <a:spcPts val="0"/>
                        </a:spcBef>
                        <a:spcAft>
                          <a:spcPts val="0"/>
                        </a:spcAft>
                      </a:pPr>
                      <a:r>
                        <a:rPr lang="en-US" sz="1300" b="0" dirty="0">
                          <a:effectLst/>
                        </a:rPr>
                        <a:t>Simplistic for individuals with intellectual disabilities</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dirty="0">
                          <a:effectLst/>
                        </a:rPr>
                        <a:t>1</a:t>
                      </a:r>
                      <a:endParaRPr lang="en-US" sz="1300" dirty="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521366837"/>
                  </a:ext>
                </a:extLst>
              </a:tr>
              <a:tr h="239488">
                <a:tc>
                  <a:txBody>
                    <a:bodyPr/>
                    <a:lstStyle/>
                    <a:p>
                      <a:pPr marL="160655" marR="0" indent="-160655">
                        <a:spcBef>
                          <a:spcPts val="0"/>
                        </a:spcBef>
                        <a:spcAft>
                          <a:spcPts val="0"/>
                        </a:spcAft>
                      </a:pPr>
                      <a:r>
                        <a:rPr lang="en-US" sz="1300" b="0">
                          <a:effectLst/>
                        </a:rPr>
                        <a:t>Southern German</a:t>
                      </a:r>
                      <a:endParaRPr lang="en-US" sz="1300" b="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552093658"/>
                  </a:ext>
                </a:extLst>
              </a:tr>
              <a:tr h="239488">
                <a:tc>
                  <a:txBody>
                    <a:bodyPr/>
                    <a:lstStyle/>
                    <a:p>
                      <a:pPr marL="160655" marR="0" indent="-160655">
                        <a:spcBef>
                          <a:spcPts val="0"/>
                        </a:spcBef>
                        <a:spcAft>
                          <a:spcPts val="0"/>
                        </a:spcAft>
                      </a:pPr>
                      <a:r>
                        <a:rPr lang="en-US" sz="1300" b="0" dirty="0">
                          <a:effectLst/>
                        </a:rPr>
                        <a:t>Twi</a:t>
                      </a:r>
                      <a:endParaRPr lang="en-US" sz="1300" b="0" dirty="0">
                        <a:effectLst/>
                        <a:latin typeface="Times New Roman" panose="02020603050405020304" pitchFamily="18" charset="0"/>
                        <a:ea typeface="Calibri" panose="020F0502020204030204" pitchFamily="34" charset="0"/>
                        <a:cs typeface="Times New Roman (Body CS)"/>
                      </a:endParaRPr>
                    </a:p>
                  </a:txBody>
                  <a:tcPr marL="63614" marR="63614" marT="0" marB="0"/>
                </a:tc>
                <a:tc>
                  <a:txBody>
                    <a:bodyPr/>
                    <a:lstStyle/>
                    <a:p>
                      <a:pPr marL="0" marR="0" algn="ctr">
                        <a:spcBef>
                          <a:spcPts val="0"/>
                        </a:spcBef>
                        <a:spcAft>
                          <a:spcPts val="0"/>
                        </a:spcAft>
                      </a:pPr>
                      <a:r>
                        <a:rPr lang="en-US" sz="1300" dirty="0">
                          <a:effectLst/>
                        </a:rPr>
                        <a:t>1</a:t>
                      </a:r>
                      <a:endParaRPr lang="en-US" sz="1300" dirty="0">
                        <a:effectLst/>
                        <a:latin typeface="Times New Roman" panose="02020603050405020304" pitchFamily="18" charset="0"/>
                        <a:ea typeface="Calibri" panose="020F0502020204030204" pitchFamily="34" charset="0"/>
                        <a:cs typeface="Times New Roman (Body CS)"/>
                      </a:endParaRPr>
                    </a:p>
                  </a:txBody>
                  <a:tcPr marL="63614" marR="63614" marT="0" marB="0"/>
                </a:tc>
                <a:extLst>
                  <a:ext uri="{0D108BD9-81ED-4DB2-BD59-A6C34878D82A}">
                    <a16:rowId xmlns:a16="http://schemas.microsoft.com/office/drawing/2014/main" val="1264035768"/>
                  </a:ext>
                </a:extLst>
              </a:tr>
            </a:tbl>
          </a:graphicData>
        </a:graphic>
      </p:graphicFrame>
      <p:sp>
        <p:nvSpPr>
          <p:cNvPr id="3" name="TextBox 2">
            <a:extLst>
              <a:ext uri="{FF2B5EF4-FFF2-40B4-BE49-F238E27FC236}">
                <a16:creationId xmlns:a16="http://schemas.microsoft.com/office/drawing/2014/main" id="{7B6874BD-BE1D-7C44-9A1D-AB6F0E618FA8}"/>
              </a:ext>
            </a:extLst>
          </p:cNvPr>
          <p:cNvSpPr txBox="1"/>
          <p:nvPr/>
        </p:nvSpPr>
        <p:spPr>
          <a:xfrm>
            <a:off x="5225195" y="6368915"/>
            <a:ext cx="2483372" cy="584775"/>
          </a:xfrm>
          <a:prstGeom prst="rect">
            <a:avLst/>
          </a:prstGeom>
          <a:noFill/>
        </p:spPr>
        <p:txBody>
          <a:bodyPr wrap="none" rtlCol="0">
            <a:spAutoFit/>
          </a:bodyPr>
          <a:lstStyle/>
          <a:p>
            <a:r>
              <a:rPr lang="en-US" sz="1400" baseline="30000" dirty="0" err="1">
                <a:solidFill>
                  <a:srgbClr val="000000"/>
                </a:solidFill>
              </a:rPr>
              <a:t>a</a:t>
            </a:r>
            <a:r>
              <a:rPr lang="en-US" sz="1400" dirty="0" err="1">
                <a:solidFill>
                  <a:srgbClr val="000000"/>
                </a:solidFill>
              </a:rPr>
              <a:t>Japanese</a:t>
            </a:r>
            <a:r>
              <a:rPr lang="en-US" sz="1400" dirty="0">
                <a:solidFill>
                  <a:srgbClr val="000000"/>
                </a:solidFill>
              </a:rPr>
              <a:t>-English-Spanish</a:t>
            </a:r>
          </a:p>
          <a:p>
            <a:endParaRPr lang="en-US" dirty="0"/>
          </a:p>
        </p:txBody>
      </p:sp>
    </p:spTree>
    <p:extLst>
      <p:ext uri="{BB962C8B-B14F-4D97-AF65-F5344CB8AC3E}">
        <p14:creationId xmlns:p14="http://schemas.microsoft.com/office/powerpoint/2010/main" val="182907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58752-5DCA-D442-A2D2-FF13F7504F48}"/>
              </a:ext>
            </a:extLst>
          </p:cNvPr>
          <p:cNvSpPr>
            <a:spLocks noGrp="1"/>
          </p:cNvSpPr>
          <p:nvPr>
            <p:ph type="title"/>
          </p:nvPr>
        </p:nvSpPr>
        <p:spPr/>
        <p:txBody>
          <a:bodyPr/>
          <a:lstStyle/>
          <a:p>
            <a:r>
              <a:rPr lang="en-US" sz="4000" dirty="0"/>
              <a:t>Findings</a:t>
            </a:r>
            <a:endParaRPr lang="en-US" dirty="0"/>
          </a:p>
        </p:txBody>
      </p:sp>
      <p:sp>
        <p:nvSpPr>
          <p:cNvPr id="3" name="Content Placeholder 2">
            <a:extLst>
              <a:ext uri="{FF2B5EF4-FFF2-40B4-BE49-F238E27FC236}">
                <a16:creationId xmlns:a16="http://schemas.microsoft.com/office/drawing/2014/main" id="{E835D3A0-EEE8-3643-9152-4A0453898148}"/>
              </a:ext>
            </a:extLst>
          </p:cNvPr>
          <p:cNvSpPr>
            <a:spLocks noGrp="1"/>
          </p:cNvSpPr>
          <p:nvPr>
            <p:ph idx="1"/>
          </p:nvPr>
        </p:nvSpPr>
        <p:spPr/>
        <p:txBody>
          <a:bodyPr/>
          <a:lstStyle/>
          <a:p>
            <a:r>
              <a:rPr lang="en-US" sz="2400" dirty="0"/>
              <a:t>Sections:</a:t>
            </a:r>
          </a:p>
          <a:p>
            <a:pPr lvl="1"/>
            <a:r>
              <a:rPr lang="en-US" sz="2000" dirty="0"/>
              <a:t>Racial identity and academic writing</a:t>
            </a:r>
          </a:p>
          <a:p>
            <a:pPr lvl="1"/>
            <a:r>
              <a:rPr lang="en-US" sz="2000" dirty="0"/>
              <a:t>Linguistic identity and academic writing</a:t>
            </a:r>
          </a:p>
          <a:p>
            <a:pPr lvl="1"/>
            <a:r>
              <a:rPr lang="en-US" sz="2000" dirty="0"/>
              <a:t>Language mixing in academic writing</a:t>
            </a:r>
          </a:p>
        </p:txBody>
      </p:sp>
    </p:spTree>
    <p:extLst>
      <p:ext uri="{BB962C8B-B14F-4D97-AF65-F5344CB8AC3E}">
        <p14:creationId xmlns:p14="http://schemas.microsoft.com/office/powerpoint/2010/main" val="2369241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atMod val="92000"/>
                <a:lumMod val="120000"/>
              </a:schemeClr>
            </a:gs>
            <a:gs pos="100000">
              <a:schemeClr val="bg1">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5" name="Group 44">
            <a:extLst>
              <a:ext uri="{FF2B5EF4-FFF2-40B4-BE49-F238E27FC236}">
                <a16:creationId xmlns:a16="http://schemas.microsoft.com/office/drawing/2014/main" id="{7B7EFD05-5F12-420E-8AEF-74D5EF9D5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6" name="Freeform 11">
              <a:extLst>
                <a:ext uri="{FF2B5EF4-FFF2-40B4-BE49-F238E27FC236}">
                  <a16:creationId xmlns:a16="http://schemas.microsoft.com/office/drawing/2014/main" id="{6B6786B7-9BA0-488B-8C6B-1C5BB4E2A5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47" name="Freeform 12">
              <a:extLst>
                <a:ext uri="{FF2B5EF4-FFF2-40B4-BE49-F238E27FC236}">
                  <a16:creationId xmlns:a16="http://schemas.microsoft.com/office/drawing/2014/main" id="{ACF6C842-D596-43D3-B584-5672E0D33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48" name="Freeform 13">
              <a:extLst>
                <a:ext uri="{FF2B5EF4-FFF2-40B4-BE49-F238E27FC236}">
                  <a16:creationId xmlns:a16="http://schemas.microsoft.com/office/drawing/2014/main" id="{6DF84F3E-35FA-497B-B6FA-F453E82F3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9" name="Freeform 14">
              <a:extLst>
                <a:ext uri="{FF2B5EF4-FFF2-40B4-BE49-F238E27FC236}">
                  <a16:creationId xmlns:a16="http://schemas.microsoft.com/office/drawing/2014/main" id="{2846D7FA-E05C-448E-B156-F77C205A1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0" name="Freeform 15">
              <a:extLst>
                <a:ext uri="{FF2B5EF4-FFF2-40B4-BE49-F238E27FC236}">
                  <a16:creationId xmlns:a16="http://schemas.microsoft.com/office/drawing/2014/main" id="{E269AD3A-E6B6-4322-A013-276CBC1B0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1" name="Freeform 16">
              <a:extLst>
                <a:ext uri="{FF2B5EF4-FFF2-40B4-BE49-F238E27FC236}">
                  <a16:creationId xmlns:a16="http://schemas.microsoft.com/office/drawing/2014/main" id="{CEFB9F00-6239-4BF6-B439-D16231B24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2" name="Freeform 17">
              <a:extLst>
                <a:ext uri="{FF2B5EF4-FFF2-40B4-BE49-F238E27FC236}">
                  <a16:creationId xmlns:a16="http://schemas.microsoft.com/office/drawing/2014/main" id="{74D1DDDB-FC85-40C5-9225-06312C451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3" name="Freeform 18">
              <a:extLst>
                <a:ext uri="{FF2B5EF4-FFF2-40B4-BE49-F238E27FC236}">
                  <a16:creationId xmlns:a16="http://schemas.microsoft.com/office/drawing/2014/main" id="{E9217709-40C1-4F4A-AB69-8A693608A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4" name="Freeform 19">
              <a:extLst>
                <a:ext uri="{FF2B5EF4-FFF2-40B4-BE49-F238E27FC236}">
                  <a16:creationId xmlns:a16="http://schemas.microsoft.com/office/drawing/2014/main" id="{ACCD26D6-BC97-43F5-B803-5838985FC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5" name="Freeform 20">
              <a:extLst>
                <a:ext uri="{FF2B5EF4-FFF2-40B4-BE49-F238E27FC236}">
                  <a16:creationId xmlns:a16="http://schemas.microsoft.com/office/drawing/2014/main" id="{8136022F-2988-42E2-90E1-617D189F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6" name="Freeform 21">
              <a:extLst>
                <a:ext uri="{FF2B5EF4-FFF2-40B4-BE49-F238E27FC236}">
                  <a16:creationId xmlns:a16="http://schemas.microsoft.com/office/drawing/2014/main" id="{03859925-85FA-4D69-A0AB-6F827E3B5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57" name="Freeform 22">
              <a:extLst>
                <a:ext uri="{FF2B5EF4-FFF2-40B4-BE49-F238E27FC236}">
                  <a16:creationId xmlns:a16="http://schemas.microsoft.com/office/drawing/2014/main" id="{BAE65FC7-970A-4DCC-9FB4-CF0F7496A9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59" name="Group 58">
            <a:extLst>
              <a:ext uri="{FF2B5EF4-FFF2-40B4-BE49-F238E27FC236}">
                <a16:creationId xmlns:a16="http://schemas.microsoft.com/office/drawing/2014/main" id="{B64F33C7-E158-4057-87E7-6F42AA6D03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157"/>
            <a:ext cx="2356675" cy="6853096"/>
            <a:chOff x="6627813" y="195610"/>
            <a:chExt cx="1952625" cy="5678141"/>
          </a:xfrm>
        </p:grpSpPr>
        <p:sp>
          <p:nvSpPr>
            <p:cNvPr id="60" name="Freeform 27">
              <a:extLst>
                <a:ext uri="{FF2B5EF4-FFF2-40B4-BE49-F238E27FC236}">
                  <a16:creationId xmlns:a16="http://schemas.microsoft.com/office/drawing/2014/main" id="{26714E66-FCC0-42F6-B127-0F91203BC5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1" name="Freeform 28">
              <a:extLst>
                <a:ext uri="{FF2B5EF4-FFF2-40B4-BE49-F238E27FC236}">
                  <a16:creationId xmlns:a16="http://schemas.microsoft.com/office/drawing/2014/main" id="{7E0BD3C9-F0D9-4A53-87DF-71D17D328D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2" name="Freeform 29">
              <a:extLst>
                <a:ext uri="{FF2B5EF4-FFF2-40B4-BE49-F238E27FC236}">
                  <a16:creationId xmlns:a16="http://schemas.microsoft.com/office/drawing/2014/main" id="{DFA9FE4C-FCED-4A9A-9E43-358EB7501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3" name="Freeform 30">
              <a:extLst>
                <a:ext uri="{FF2B5EF4-FFF2-40B4-BE49-F238E27FC236}">
                  <a16:creationId xmlns:a16="http://schemas.microsoft.com/office/drawing/2014/main" id="{E5D5BB28-15EC-4D32-9C05-C2206AF9E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4" name="Freeform 31">
              <a:extLst>
                <a:ext uri="{FF2B5EF4-FFF2-40B4-BE49-F238E27FC236}">
                  <a16:creationId xmlns:a16="http://schemas.microsoft.com/office/drawing/2014/main" id="{06210E9D-4080-4566-B32A-3A8BE356F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5" name="Freeform 32">
              <a:extLst>
                <a:ext uri="{FF2B5EF4-FFF2-40B4-BE49-F238E27FC236}">
                  <a16:creationId xmlns:a16="http://schemas.microsoft.com/office/drawing/2014/main" id="{894D3505-0982-40B2-8131-1B6BFF273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6" name="Freeform 33">
              <a:extLst>
                <a:ext uri="{FF2B5EF4-FFF2-40B4-BE49-F238E27FC236}">
                  <a16:creationId xmlns:a16="http://schemas.microsoft.com/office/drawing/2014/main" id="{11598CAB-0965-48D6-999C-91450C50D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67" name="Freeform 34">
              <a:extLst>
                <a:ext uri="{FF2B5EF4-FFF2-40B4-BE49-F238E27FC236}">
                  <a16:creationId xmlns:a16="http://schemas.microsoft.com/office/drawing/2014/main" id="{29E94126-468A-4060-BCBC-DC3806A4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68" name="Freeform 35">
              <a:extLst>
                <a:ext uri="{FF2B5EF4-FFF2-40B4-BE49-F238E27FC236}">
                  <a16:creationId xmlns:a16="http://schemas.microsoft.com/office/drawing/2014/main" id="{438F3422-C112-405B-B955-7B1690721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69" name="Freeform 36">
              <a:extLst>
                <a:ext uri="{FF2B5EF4-FFF2-40B4-BE49-F238E27FC236}">
                  <a16:creationId xmlns:a16="http://schemas.microsoft.com/office/drawing/2014/main" id="{C99C65FC-23C1-4B1D-A385-29B46619D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0" name="Freeform 37">
              <a:extLst>
                <a:ext uri="{FF2B5EF4-FFF2-40B4-BE49-F238E27FC236}">
                  <a16:creationId xmlns:a16="http://schemas.microsoft.com/office/drawing/2014/main" id="{53D192C3-5E79-4B85-98D0-8F6C681CDC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1" name="Freeform 38">
              <a:extLst>
                <a:ext uri="{FF2B5EF4-FFF2-40B4-BE49-F238E27FC236}">
                  <a16:creationId xmlns:a16="http://schemas.microsoft.com/office/drawing/2014/main" id="{8709C0CF-D42A-4EE0-9C30-B0B72C69AD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3" name="Rectangle 72">
            <a:extLst>
              <a:ext uri="{FF2B5EF4-FFF2-40B4-BE49-F238E27FC236}">
                <a16:creationId xmlns:a16="http://schemas.microsoft.com/office/drawing/2014/main" id="{B8FE8EF1-7AF2-4864-A8DE-7EE3481D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5" name="Freeform 11">
            <a:extLst>
              <a:ext uri="{FF2B5EF4-FFF2-40B4-BE49-F238E27FC236}">
                <a16:creationId xmlns:a16="http://schemas.microsoft.com/office/drawing/2014/main" id="{5B3CCFC9-E82D-444E-9621-FE5F95E67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77" name="Rectangle 76">
            <a:extLst>
              <a:ext uri="{FF2B5EF4-FFF2-40B4-BE49-F238E27FC236}">
                <a16:creationId xmlns:a16="http://schemas.microsoft.com/office/drawing/2014/main" id="{A45303F1-AF94-4311-B5EF-A9C5F6D18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0D9B2272-4074-D340-B9D0-129BAD03AD34}"/>
              </a:ext>
            </a:extLst>
          </p:cNvPr>
          <p:cNvSpPr>
            <a:spLocks noGrp="1"/>
          </p:cNvSpPr>
          <p:nvPr>
            <p:ph type="title"/>
          </p:nvPr>
        </p:nvSpPr>
        <p:spPr>
          <a:xfrm>
            <a:off x="649224" y="645106"/>
            <a:ext cx="6574536" cy="1259894"/>
          </a:xfrm>
        </p:spPr>
        <p:txBody>
          <a:bodyPr vert="horz" lIns="91440" tIns="45720" rIns="91440" bIns="45720" rtlCol="0" anchor="t">
            <a:normAutofit fontScale="90000"/>
          </a:bodyPr>
          <a:lstStyle/>
          <a:p>
            <a:r>
              <a:rPr lang="en-US" sz="4000" dirty="0"/>
              <a:t>Racial Identity and Academic Writing</a:t>
            </a:r>
          </a:p>
        </p:txBody>
      </p:sp>
      <p:sp>
        <p:nvSpPr>
          <p:cNvPr id="79" name="Rectangle 78">
            <a:extLst>
              <a:ext uri="{FF2B5EF4-FFF2-40B4-BE49-F238E27FC236}">
                <a16:creationId xmlns:a16="http://schemas.microsoft.com/office/drawing/2014/main" id="{11310D98-E16D-4AA1-8834-28F2202C0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 name="Text Placeholder 4">
            <a:extLst>
              <a:ext uri="{FF2B5EF4-FFF2-40B4-BE49-F238E27FC236}">
                <a16:creationId xmlns:a16="http://schemas.microsoft.com/office/drawing/2014/main" id="{368010D9-C417-4C47-9A40-A0A08A9F4E1C}"/>
              </a:ext>
            </a:extLst>
          </p:cNvPr>
          <p:cNvSpPr>
            <a:spLocks noGrp="1"/>
          </p:cNvSpPr>
          <p:nvPr>
            <p:ph type="body" sz="half" idx="2"/>
          </p:nvPr>
        </p:nvSpPr>
        <p:spPr>
          <a:xfrm>
            <a:off x="649225" y="2133600"/>
            <a:ext cx="5446776" cy="3759253"/>
          </a:xfrm>
        </p:spPr>
        <p:txBody>
          <a:bodyPr vert="horz" lIns="91440" tIns="45720" rIns="91440" bIns="45720" rtlCol="0">
            <a:normAutofit fontScale="92500" lnSpcReduction="20000"/>
          </a:bodyPr>
          <a:lstStyle/>
          <a:p>
            <a:pPr>
              <a:buFont typeface="Wingdings 3" charset="2"/>
              <a:buChar char=""/>
            </a:pPr>
            <a:r>
              <a:rPr lang="en-US" sz="2400" dirty="0"/>
              <a:t>How do you feel your race or ethnicity impacts your academic writing ability, if at all? Consider both positive and negative.</a:t>
            </a:r>
          </a:p>
          <a:p>
            <a:pPr>
              <a:buFont typeface="Wingdings 3" charset="2"/>
              <a:buChar char=""/>
            </a:pPr>
            <a:endParaRPr lang="en-US" sz="2400" dirty="0"/>
          </a:p>
          <a:p>
            <a:pPr>
              <a:buFont typeface="Wingdings 3" charset="2"/>
              <a:buChar char=""/>
            </a:pPr>
            <a:r>
              <a:rPr lang="en-US" sz="2400" i="1" dirty="0"/>
              <a:t>“never thought about the relationship” </a:t>
            </a:r>
          </a:p>
          <a:p>
            <a:pPr>
              <a:buFont typeface="Wingdings 3" charset="2"/>
              <a:buChar char=""/>
            </a:pPr>
            <a:r>
              <a:rPr lang="en-US" sz="2400" i="1" dirty="0"/>
              <a:t>“Given I am at least the 3rd generation with a college degree, writing ability was a priority in our family along with reading skills.”</a:t>
            </a:r>
          </a:p>
        </p:txBody>
      </p:sp>
      <p:sp>
        <p:nvSpPr>
          <p:cNvPr id="81" name="Freeform 10">
            <a:extLst>
              <a:ext uri="{FF2B5EF4-FFF2-40B4-BE49-F238E27FC236}">
                <a16:creationId xmlns:a16="http://schemas.microsoft.com/office/drawing/2014/main" id="{5B65E675-687B-4B31-9CB4-880C46205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9946EFA0-4D8C-CC4E-B2A4-7CE097F368CE}"/>
              </a:ext>
            </a:extLst>
          </p:cNvPr>
          <p:cNvGraphicFramePr>
            <a:graphicFrameLocks noGrp="1"/>
          </p:cNvGraphicFramePr>
          <p:nvPr>
            <p:ph idx="1"/>
            <p:extLst>
              <p:ext uri="{D42A27DB-BD31-4B8C-83A1-F6EECF244321}">
                <p14:modId xmlns:p14="http://schemas.microsoft.com/office/powerpoint/2010/main" val="3908184164"/>
              </p:ext>
            </p:extLst>
          </p:nvPr>
        </p:nvGraphicFramePr>
        <p:xfrm>
          <a:off x="6544491" y="1030665"/>
          <a:ext cx="4999053" cy="4476631"/>
        </p:xfrm>
        <a:graphic>
          <a:graphicData uri="http://schemas.openxmlformats.org/drawingml/2006/table">
            <a:tbl>
              <a:tblPr firstRow="1" bandRow="1">
                <a:tableStyleId>{BC89EF96-8CEA-46FF-86C4-4CE0E7609802}</a:tableStyleId>
              </a:tblPr>
              <a:tblGrid>
                <a:gridCol w="2705117">
                  <a:extLst>
                    <a:ext uri="{9D8B030D-6E8A-4147-A177-3AD203B41FA5}">
                      <a16:colId xmlns:a16="http://schemas.microsoft.com/office/drawing/2014/main" val="448370955"/>
                    </a:ext>
                  </a:extLst>
                </a:gridCol>
                <a:gridCol w="994395">
                  <a:extLst>
                    <a:ext uri="{9D8B030D-6E8A-4147-A177-3AD203B41FA5}">
                      <a16:colId xmlns:a16="http://schemas.microsoft.com/office/drawing/2014/main" val="1775724202"/>
                    </a:ext>
                  </a:extLst>
                </a:gridCol>
                <a:gridCol w="1299541">
                  <a:extLst>
                    <a:ext uri="{9D8B030D-6E8A-4147-A177-3AD203B41FA5}">
                      <a16:colId xmlns:a16="http://schemas.microsoft.com/office/drawing/2014/main" val="433486431"/>
                    </a:ext>
                  </a:extLst>
                </a:gridCol>
              </a:tblGrid>
              <a:tr h="545362">
                <a:tc>
                  <a:txBody>
                    <a:bodyPr/>
                    <a:lstStyle/>
                    <a:p>
                      <a:r>
                        <a:rPr lang="en-US" sz="2300" dirty="0"/>
                        <a:t>Response</a:t>
                      </a:r>
                    </a:p>
                  </a:txBody>
                  <a:tcPr marL="160400" marR="160400" marT="80200" marB="80200"/>
                </a:tc>
                <a:tc>
                  <a:txBody>
                    <a:bodyPr/>
                    <a:lstStyle/>
                    <a:p>
                      <a:r>
                        <a:rPr lang="en-US" sz="2300" i="1"/>
                        <a:t>n</a:t>
                      </a:r>
                    </a:p>
                  </a:txBody>
                  <a:tcPr marL="160400" marR="160400" marT="80200" marB="80200"/>
                </a:tc>
                <a:tc>
                  <a:txBody>
                    <a:bodyPr/>
                    <a:lstStyle/>
                    <a:p>
                      <a:r>
                        <a:rPr lang="en-US" sz="2300" i="1"/>
                        <a:t>%</a:t>
                      </a:r>
                    </a:p>
                  </a:txBody>
                  <a:tcPr marL="160400" marR="160400" marT="80200" marB="80200"/>
                </a:tc>
                <a:extLst>
                  <a:ext uri="{0D108BD9-81ED-4DB2-BD59-A6C34878D82A}">
                    <a16:rowId xmlns:a16="http://schemas.microsoft.com/office/drawing/2014/main" val="2752400564"/>
                  </a:ext>
                </a:extLst>
              </a:tr>
              <a:tr h="895326">
                <a:tc>
                  <a:txBody>
                    <a:bodyPr/>
                    <a:lstStyle/>
                    <a:p>
                      <a:r>
                        <a:rPr lang="en-US" sz="2300"/>
                        <a:t>No or neutral impact</a:t>
                      </a:r>
                    </a:p>
                  </a:txBody>
                  <a:tcPr marL="160400" marR="160400" marT="80200" marB="80200"/>
                </a:tc>
                <a:tc>
                  <a:txBody>
                    <a:bodyPr/>
                    <a:lstStyle/>
                    <a:p>
                      <a:r>
                        <a:rPr lang="en-US" sz="2300"/>
                        <a:t>32</a:t>
                      </a:r>
                    </a:p>
                  </a:txBody>
                  <a:tcPr marL="160400" marR="160400" marT="80200" marB="80200"/>
                </a:tc>
                <a:tc>
                  <a:txBody>
                    <a:bodyPr/>
                    <a:lstStyle/>
                    <a:p>
                      <a:r>
                        <a:rPr lang="en-US" sz="2300"/>
                        <a:t>53.3</a:t>
                      </a:r>
                    </a:p>
                  </a:txBody>
                  <a:tcPr marL="160400" marR="160400" marT="80200" marB="80200"/>
                </a:tc>
                <a:extLst>
                  <a:ext uri="{0D108BD9-81ED-4DB2-BD59-A6C34878D82A}">
                    <a16:rowId xmlns:a16="http://schemas.microsoft.com/office/drawing/2014/main" val="304795180"/>
                  </a:ext>
                </a:extLst>
              </a:tr>
              <a:tr h="895326">
                <a:tc>
                  <a:txBody>
                    <a:bodyPr/>
                    <a:lstStyle/>
                    <a:p>
                      <a:r>
                        <a:rPr lang="en-US" sz="2300"/>
                        <a:t>Positive impact</a:t>
                      </a:r>
                    </a:p>
                  </a:txBody>
                  <a:tcPr marL="160400" marR="160400" marT="80200" marB="80200"/>
                </a:tc>
                <a:tc>
                  <a:txBody>
                    <a:bodyPr/>
                    <a:lstStyle/>
                    <a:p>
                      <a:r>
                        <a:rPr lang="en-US" sz="2300"/>
                        <a:t>14</a:t>
                      </a:r>
                    </a:p>
                  </a:txBody>
                  <a:tcPr marL="160400" marR="160400" marT="80200" marB="80200"/>
                </a:tc>
                <a:tc>
                  <a:txBody>
                    <a:bodyPr/>
                    <a:lstStyle/>
                    <a:p>
                      <a:r>
                        <a:rPr lang="en-US" sz="2300" dirty="0"/>
                        <a:t>23.3</a:t>
                      </a:r>
                    </a:p>
                  </a:txBody>
                  <a:tcPr marL="160400" marR="160400" marT="80200" marB="80200"/>
                </a:tc>
                <a:extLst>
                  <a:ext uri="{0D108BD9-81ED-4DB2-BD59-A6C34878D82A}">
                    <a16:rowId xmlns:a16="http://schemas.microsoft.com/office/drawing/2014/main" val="198890991"/>
                  </a:ext>
                </a:extLst>
              </a:tr>
              <a:tr h="895326">
                <a:tc>
                  <a:txBody>
                    <a:bodyPr/>
                    <a:lstStyle/>
                    <a:p>
                      <a:r>
                        <a:rPr lang="en-US" sz="2300"/>
                        <a:t>Negative impact</a:t>
                      </a:r>
                    </a:p>
                  </a:txBody>
                  <a:tcPr marL="160400" marR="160400" marT="80200" marB="80200"/>
                </a:tc>
                <a:tc>
                  <a:txBody>
                    <a:bodyPr/>
                    <a:lstStyle/>
                    <a:p>
                      <a:r>
                        <a:rPr lang="en-US" sz="2300"/>
                        <a:t>10</a:t>
                      </a:r>
                    </a:p>
                  </a:txBody>
                  <a:tcPr marL="160400" marR="160400" marT="80200" marB="80200"/>
                </a:tc>
                <a:tc>
                  <a:txBody>
                    <a:bodyPr/>
                    <a:lstStyle/>
                    <a:p>
                      <a:r>
                        <a:rPr lang="en-US" sz="2300"/>
                        <a:t>16.7</a:t>
                      </a:r>
                    </a:p>
                  </a:txBody>
                  <a:tcPr marL="160400" marR="160400" marT="80200" marB="80200"/>
                </a:tc>
                <a:extLst>
                  <a:ext uri="{0D108BD9-81ED-4DB2-BD59-A6C34878D82A}">
                    <a16:rowId xmlns:a16="http://schemas.microsoft.com/office/drawing/2014/main" val="1240568447"/>
                  </a:ext>
                </a:extLst>
              </a:tr>
              <a:tr h="1245291">
                <a:tc>
                  <a:txBody>
                    <a:bodyPr/>
                    <a:lstStyle/>
                    <a:p>
                      <a:r>
                        <a:rPr lang="en-US" sz="2300" dirty="0"/>
                        <a:t>Both positive and negative impact</a:t>
                      </a:r>
                    </a:p>
                  </a:txBody>
                  <a:tcPr marL="160400" marR="160400" marT="80200" marB="80200"/>
                </a:tc>
                <a:tc>
                  <a:txBody>
                    <a:bodyPr/>
                    <a:lstStyle/>
                    <a:p>
                      <a:r>
                        <a:rPr lang="en-US" sz="2300"/>
                        <a:t>  3</a:t>
                      </a:r>
                    </a:p>
                  </a:txBody>
                  <a:tcPr marL="160400" marR="160400" marT="80200" marB="80200"/>
                </a:tc>
                <a:tc>
                  <a:txBody>
                    <a:bodyPr/>
                    <a:lstStyle/>
                    <a:p>
                      <a:r>
                        <a:rPr lang="en-US" sz="2300" dirty="0"/>
                        <a:t>  5</a:t>
                      </a:r>
                    </a:p>
                  </a:txBody>
                  <a:tcPr marL="160400" marR="160400" marT="80200" marB="80200"/>
                </a:tc>
                <a:extLst>
                  <a:ext uri="{0D108BD9-81ED-4DB2-BD59-A6C34878D82A}">
                    <a16:rowId xmlns:a16="http://schemas.microsoft.com/office/drawing/2014/main" val="2526878529"/>
                  </a:ext>
                </a:extLst>
              </a:tr>
            </a:tbl>
          </a:graphicData>
        </a:graphic>
      </p:graphicFrame>
    </p:spTree>
    <p:extLst>
      <p:ext uri="{BB962C8B-B14F-4D97-AF65-F5344CB8AC3E}">
        <p14:creationId xmlns:p14="http://schemas.microsoft.com/office/powerpoint/2010/main" val="203102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BEDEE-59B1-AD4E-B1F7-BC856473A580}"/>
              </a:ext>
            </a:extLst>
          </p:cNvPr>
          <p:cNvSpPr>
            <a:spLocks noGrp="1"/>
          </p:cNvSpPr>
          <p:nvPr>
            <p:ph type="title"/>
          </p:nvPr>
        </p:nvSpPr>
        <p:spPr/>
        <p:txBody>
          <a:bodyPr>
            <a:normAutofit/>
          </a:bodyPr>
          <a:lstStyle/>
          <a:p>
            <a:r>
              <a:rPr lang="en-US" dirty="0"/>
              <a:t>The Impacts of Race or Ethnicity</a:t>
            </a:r>
          </a:p>
        </p:txBody>
      </p:sp>
      <p:sp>
        <p:nvSpPr>
          <p:cNvPr id="5" name="Text Placeholder 4">
            <a:extLst>
              <a:ext uri="{FF2B5EF4-FFF2-40B4-BE49-F238E27FC236}">
                <a16:creationId xmlns:a16="http://schemas.microsoft.com/office/drawing/2014/main" id="{C58B42D9-5FE9-E643-B7C0-058E73C3071E}"/>
              </a:ext>
            </a:extLst>
          </p:cNvPr>
          <p:cNvSpPr>
            <a:spLocks noGrp="1"/>
          </p:cNvSpPr>
          <p:nvPr>
            <p:ph type="body" idx="1"/>
          </p:nvPr>
        </p:nvSpPr>
        <p:spPr/>
        <p:txBody>
          <a:bodyPr/>
          <a:lstStyle/>
          <a:p>
            <a:r>
              <a:rPr lang="en-US" sz="2800" dirty="0"/>
              <a:t>Positive (23%)</a:t>
            </a:r>
          </a:p>
        </p:txBody>
      </p:sp>
      <p:sp>
        <p:nvSpPr>
          <p:cNvPr id="3" name="Content Placeholder 2">
            <a:extLst>
              <a:ext uri="{FF2B5EF4-FFF2-40B4-BE49-F238E27FC236}">
                <a16:creationId xmlns:a16="http://schemas.microsoft.com/office/drawing/2014/main" id="{89D2C177-2AEF-9F44-AE38-A62000C11DC7}"/>
              </a:ext>
            </a:extLst>
          </p:cNvPr>
          <p:cNvSpPr>
            <a:spLocks noGrp="1"/>
          </p:cNvSpPr>
          <p:nvPr>
            <p:ph sz="half" idx="2"/>
          </p:nvPr>
        </p:nvSpPr>
        <p:spPr/>
        <p:txBody>
          <a:bodyPr>
            <a:normAutofit/>
          </a:bodyPr>
          <a:lstStyle/>
          <a:p>
            <a:r>
              <a:rPr lang="en-US" sz="2400" dirty="0"/>
              <a:t>“I can give a different perspective.”</a:t>
            </a:r>
          </a:p>
          <a:p>
            <a:r>
              <a:rPr lang="en-US" sz="2400" dirty="0"/>
              <a:t>Four participants said their proximity to “proper English” or “White privilege” has given them an “advantage.” </a:t>
            </a:r>
          </a:p>
        </p:txBody>
      </p:sp>
      <p:sp>
        <p:nvSpPr>
          <p:cNvPr id="6" name="Text Placeholder 5">
            <a:extLst>
              <a:ext uri="{FF2B5EF4-FFF2-40B4-BE49-F238E27FC236}">
                <a16:creationId xmlns:a16="http://schemas.microsoft.com/office/drawing/2014/main" id="{988CF531-E267-D54E-B6AB-6BCA6998F610}"/>
              </a:ext>
            </a:extLst>
          </p:cNvPr>
          <p:cNvSpPr>
            <a:spLocks noGrp="1"/>
          </p:cNvSpPr>
          <p:nvPr>
            <p:ph type="body" sz="quarter" idx="3"/>
          </p:nvPr>
        </p:nvSpPr>
        <p:spPr/>
        <p:txBody>
          <a:bodyPr/>
          <a:lstStyle/>
          <a:p>
            <a:r>
              <a:rPr lang="en-US" sz="2800" dirty="0"/>
              <a:t>Negative (16%)</a:t>
            </a:r>
          </a:p>
        </p:txBody>
      </p:sp>
      <p:sp>
        <p:nvSpPr>
          <p:cNvPr id="7" name="Content Placeholder 6">
            <a:extLst>
              <a:ext uri="{FF2B5EF4-FFF2-40B4-BE49-F238E27FC236}">
                <a16:creationId xmlns:a16="http://schemas.microsoft.com/office/drawing/2014/main" id="{A2F87C69-1ABC-EE4A-9BDD-AE2564081335}"/>
              </a:ext>
            </a:extLst>
          </p:cNvPr>
          <p:cNvSpPr>
            <a:spLocks noGrp="1"/>
          </p:cNvSpPr>
          <p:nvPr>
            <p:ph sz="quarter" idx="4"/>
          </p:nvPr>
        </p:nvSpPr>
        <p:spPr/>
        <p:txBody>
          <a:bodyPr>
            <a:normAutofit/>
          </a:bodyPr>
          <a:lstStyle/>
          <a:p>
            <a:r>
              <a:rPr lang="en-US" sz="2400" dirty="0"/>
              <a:t>The “assumption may be AA [African Americans] write at a lower level than Caucasians or Asians.”</a:t>
            </a:r>
          </a:p>
          <a:p>
            <a:r>
              <a:rPr lang="en-US" sz="2400" dirty="0"/>
              <a:t>“It worries me that others will not understand my academic writing.” </a:t>
            </a:r>
          </a:p>
        </p:txBody>
      </p:sp>
    </p:spTree>
    <p:extLst>
      <p:ext uri="{BB962C8B-B14F-4D97-AF65-F5344CB8AC3E}">
        <p14:creationId xmlns:p14="http://schemas.microsoft.com/office/powerpoint/2010/main" val="2013340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55FF5-CA52-DC40-833D-A671AC4C7950}"/>
              </a:ext>
            </a:extLst>
          </p:cNvPr>
          <p:cNvSpPr>
            <a:spLocks noGrp="1"/>
          </p:cNvSpPr>
          <p:nvPr>
            <p:ph type="title"/>
          </p:nvPr>
        </p:nvSpPr>
        <p:spPr/>
        <p:txBody>
          <a:bodyPr>
            <a:normAutofit fontScale="90000"/>
          </a:bodyPr>
          <a:lstStyle/>
          <a:p>
            <a:r>
              <a:rPr lang="en-US" sz="4000" dirty="0"/>
              <a:t>The Negative Impact of Race or Ethnicity</a:t>
            </a:r>
          </a:p>
        </p:txBody>
      </p:sp>
      <p:sp>
        <p:nvSpPr>
          <p:cNvPr id="3" name="Content Placeholder 2">
            <a:extLst>
              <a:ext uri="{FF2B5EF4-FFF2-40B4-BE49-F238E27FC236}">
                <a16:creationId xmlns:a16="http://schemas.microsoft.com/office/drawing/2014/main" id="{2D261D99-6869-CE4B-ABB3-D34DAB7CDC53}"/>
              </a:ext>
            </a:extLst>
          </p:cNvPr>
          <p:cNvSpPr>
            <a:spLocks noGrp="1"/>
          </p:cNvSpPr>
          <p:nvPr>
            <p:ph idx="1"/>
          </p:nvPr>
        </p:nvSpPr>
        <p:spPr/>
        <p:txBody>
          <a:bodyPr>
            <a:normAutofit/>
          </a:bodyPr>
          <a:lstStyle/>
          <a:p>
            <a:r>
              <a:rPr lang="en-US" sz="2400" dirty="0"/>
              <a:t>“Writing and my identity can cross wires when someone realizes that I am African American. When they interact via email, and phone calls, most believe that I am Caucasian.” </a:t>
            </a:r>
          </a:p>
          <a:p>
            <a:pPr lvl="1"/>
            <a:r>
              <a:rPr lang="en-US" sz="2000" dirty="0"/>
              <a:t>How does that make you feel?</a:t>
            </a:r>
          </a:p>
          <a:p>
            <a:r>
              <a:rPr lang="en-US" sz="2400" dirty="0"/>
              <a:t>“At one time . . . frustration. . . . these individuals assumed that Caucasians were the only ones that could present information in a manner that was understandable and succinct.” </a:t>
            </a:r>
          </a:p>
        </p:txBody>
      </p:sp>
    </p:spTree>
    <p:extLst>
      <p:ext uri="{BB962C8B-B14F-4D97-AF65-F5344CB8AC3E}">
        <p14:creationId xmlns:p14="http://schemas.microsoft.com/office/powerpoint/2010/main" val="1220729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F02E8-C784-F944-BAEE-704B4197FF2C}"/>
              </a:ext>
            </a:extLst>
          </p:cNvPr>
          <p:cNvSpPr>
            <a:spLocks noGrp="1"/>
          </p:cNvSpPr>
          <p:nvPr>
            <p:ph type="title"/>
          </p:nvPr>
        </p:nvSpPr>
        <p:spPr/>
        <p:txBody>
          <a:bodyPr/>
          <a:lstStyle/>
          <a:p>
            <a:r>
              <a:rPr lang="en-US" dirty="0"/>
              <a:t>Racial Identity – Highlighted Findings</a:t>
            </a:r>
          </a:p>
        </p:txBody>
      </p:sp>
      <p:sp>
        <p:nvSpPr>
          <p:cNvPr id="3" name="Content Placeholder 2">
            <a:extLst>
              <a:ext uri="{FF2B5EF4-FFF2-40B4-BE49-F238E27FC236}">
                <a16:creationId xmlns:a16="http://schemas.microsoft.com/office/drawing/2014/main" id="{59429468-0DEB-2144-BBC6-3A2EF6AEF206}"/>
              </a:ext>
            </a:extLst>
          </p:cNvPr>
          <p:cNvSpPr>
            <a:spLocks noGrp="1"/>
          </p:cNvSpPr>
          <p:nvPr>
            <p:ph idx="1"/>
          </p:nvPr>
        </p:nvSpPr>
        <p:spPr/>
        <p:txBody>
          <a:bodyPr>
            <a:normAutofit fontScale="92500" lnSpcReduction="10000"/>
          </a:bodyPr>
          <a:lstStyle/>
          <a:p>
            <a:r>
              <a:rPr lang="en-US" sz="2400" dirty="0"/>
              <a:t>Sixteen (26.7%) participants listed their race or ethnicity when asked what identities they’re mindful of when writing for their courses. </a:t>
            </a:r>
          </a:p>
          <a:p>
            <a:r>
              <a:rPr lang="en-US" sz="2400" dirty="0"/>
              <a:t>“I answered neutral because I do not try to represent my race or ethnicity in academic writing. . . . It is not even a thought that enters my mind.” </a:t>
            </a:r>
          </a:p>
          <a:p>
            <a:r>
              <a:rPr lang="en-US" sz="2400" dirty="0"/>
              <a:t>“I chose neutral because I don’t want to be identified as a black woman in my academic writing unless it relates to the topic. I chose to remain as neutral as possible when writing to avoid racial bias by readers or professors. Unfortunately, this has happened in the past.”</a:t>
            </a:r>
          </a:p>
          <a:p>
            <a:endParaRPr lang="en-US" sz="2400" dirty="0"/>
          </a:p>
        </p:txBody>
      </p:sp>
    </p:spTree>
    <p:extLst>
      <p:ext uri="{BB962C8B-B14F-4D97-AF65-F5344CB8AC3E}">
        <p14:creationId xmlns:p14="http://schemas.microsoft.com/office/powerpoint/2010/main" val="2460592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atMod val="92000"/>
                <a:lumMod val="120000"/>
              </a:schemeClr>
            </a:gs>
            <a:gs pos="100000">
              <a:schemeClr val="bg1">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B2272-4074-D340-B9D0-129BAD03AD34}"/>
              </a:ext>
            </a:extLst>
          </p:cNvPr>
          <p:cNvSpPr>
            <a:spLocks noGrp="1"/>
          </p:cNvSpPr>
          <p:nvPr>
            <p:ph type="title"/>
          </p:nvPr>
        </p:nvSpPr>
        <p:spPr>
          <a:xfrm>
            <a:off x="2390504" y="624110"/>
            <a:ext cx="9114108" cy="1280890"/>
          </a:xfrm>
        </p:spPr>
        <p:txBody>
          <a:bodyPr vert="horz" lIns="91440" tIns="45720" rIns="91440" bIns="45720" rtlCol="0" anchor="t">
            <a:normAutofit/>
          </a:bodyPr>
          <a:lstStyle/>
          <a:p>
            <a:r>
              <a:rPr lang="en-US" sz="3600" dirty="0"/>
              <a:t>Linguistic Identity and Academic Writing</a:t>
            </a:r>
          </a:p>
        </p:txBody>
      </p:sp>
      <p:sp>
        <p:nvSpPr>
          <p:cNvPr id="3" name="Text Placeholder 2">
            <a:extLst>
              <a:ext uri="{FF2B5EF4-FFF2-40B4-BE49-F238E27FC236}">
                <a16:creationId xmlns:a16="http://schemas.microsoft.com/office/drawing/2014/main" id="{83841F42-D54D-B344-9C52-D9C5EF7AEFF6}"/>
              </a:ext>
            </a:extLst>
          </p:cNvPr>
          <p:cNvSpPr>
            <a:spLocks noGrp="1"/>
          </p:cNvSpPr>
          <p:nvPr>
            <p:ph type="body" idx="1"/>
          </p:nvPr>
        </p:nvSpPr>
        <p:spPr>
          <a:xfrm>
            <a:off x="2804350" y="1732397"/>
            <a:ext cx="4125116" cy="576262"/>
          </a:xfrm>
        </p:spPr>
        <p:txBody>
          <a:bodyPr/>
          <a:lstStyle/>
          <a:p>
            <a:r>
              <a:rPr lang="en-US" sz="2000" dirty="0"/>
              <a:t>My languages/dialects </a:t>
            </a:r>
            <a:r>
              <a:rPr lang="en-US" sz="2000" b="1" i="1" dirty="0"/>
              <a:t>help</a:t>
            </a:r>
            <a:r>
              <a:rPr lang="en-US" sz="2000" dirty="0"/>
              <a:t> me when I write for my courses. </a:t>
            </a:r>
          </a:p>
        </p:txBody>
      </p:sp>
      <p:graphicFrame>
        <p:nvGraphicFramePr>
          <p:cNvPr id="4" name="Table 4">
            <a:extLst>
              <a:ext uri="{FF2B5EF4-FFF2-40B4-BE49-F238E27FC236}">
                <a16:creationId xmlns:a16="http://schemas.microsoft.com/office/drawing/2014/main" id="{9946EFA0-4D8C-CC4E-B2A4-7CE097F368CE}"/>
              </a:ext>
            </a:extLst>
          </p:cNvPr>
          <p:cNvGraphicFramePr>
            <a:graphicFrameLocks noGrp="1"/>
          </p:cNvGraphicFramePr>
          <p:nvPr>
            <p:ph sz="half" idx="2"/>
            <p:extLst>
              <p:ext uri="{D42A27DB-BD31-4B8C-83A1-F6EECF244321}">
                <p14:modId xmlns:p14="http://schemas.microsoft.com/office/powerpoint/2010/main" val="531967991"/>
              </p:ext>
            </p:extLst>
          </p:nvPr>
        </p:nvGraphicFramePr>
        <p:xfrm>
          <a:off x="2769946" y="2309220"/>
          <a:ext cx="4127242" cy="3962142"/>
        </p:xfrm>
        <a:graphic>
          <a:graphicData uri="http://schemas.openxmlformats.org/drawingml/2006/table">
            <a:tbl>
              <a:tblPr firstRow="1" bandRow="1">
                <a:tableStyleId>{BC89EF96-8CEA-46FF-86C4-4CE0E7609802}</a:tableStyleId>
              </a:tblPr>
              <a:tblGrid>
                <a:gridCol w="2468144">
                  <a:extLst>
                    <a:ext uri="{9D8B030D-6E8A-4147-A177-3AD203B41FA5}">
                      <a16:colId xmlns:a16="http://schemas.microsoft.com/office/drawing/2014/main" val="448370955"/>
                    </a:ext>
                  </a:extLst>
                </a:gridCol>
                <a:gridCol w="829549">
                  <a:extLst>
                    <a:ext uri="{9D8B030D-6E8A-4147-A177-3AD203B41FA5}">
                      <a16:colId xmlns:a16="http://schemas.microsoft.com/office/drawing/2014/main" val="1775724202"/>
                    </a:ext>
                  </a:extLst>
                </a:gridCol>
                <a:gridCol w="829549">
                  <a:extLst>
                    <a:ext uri="{9D8B030D-6E8A-4147-A177-3AD203B41FA5}">
                      <a16:colId xmlns:a16="http://schemas.microsoft.com/office/drawing/2014/main" val="433486431"/>
                    </a:ext>
                  </a:extLst>
                </a:gridCol>
              </a:tblGrid>
              <a:tr h="660357">
                <a:tc>
                  <a:txBody>
                    <a:bodyPr/>
                    <a:lstStyle/>
                    <a:p>
                      <a:r>
                        <a:rPr lang="en-US" sz="2300" dirty="0"/>
                        <a:t>Response</a:t>
                      </a:r>
                    </a:p>
                  </a:txBody>
                  <a:tcPr marL="160400" marR="160400" marT="80200" marB="80200"/>
                </a:tc>
                <a:tc>
                  <a:txBody>
                    <a:bodyPr/>
                    <a:lstStyle/>
                    <a:p>
                      <a:r>
                        <a:rPr lang="en-US" sz="2300" i="1" dirty="0"/>
                        <a:t>n</a:t>
                      </a:r>
                    </a:p>
                  </a:txBody>
                  <a:tcPr marL="160400" marR="160400" marT="80200" marB="80200"/>
                </a:tc>
                <a:tc>
                  <a:txBody>
                    <a:bodyPr/>
                    <a:lstStyle/>
                    <a:p>
                      <a:r>
                        <a:rPr lang="en-US" sz="2300" i="1" dirty="0"/>
                        <a:t>%</a:t>
                      </a:r>
                    </a:p>
                  </a:txBody>
                  <a:tcPr marL="160400" marR="160400" marT="80200" marB="80200"/>
                </a:tc>
                <a:extLst>
                  <a:ext uri="{0D108BD9-81ED-4DB2-BD59-A6C34878D82A}">
                    <a16:rowId xmlns:a16="http://schemas.microsoft.com/office/drawing/2014/main" val="2752400564"/>
                  </a:ext>
                </a:extLst>
              </a:tr>
              <a:tr h="660357">
                <a:tc>
                  <a:txBody>
                    <a:bodyPr/>
                    <a:lstStyle/>
                    <a:p>
                      <a:r>
                        <a:rPr lang="en-US" sz="2000" dirty="0"/>
                        <a:t>Strongly agree</a:t>
                      </a:r>
                    </a:p>
                  </a:txBody>
                  <a:tcPr marL="160400" marR="160400" marT="80200" marB="80200"/>
                </a:tc>
                <a:tc>
                  <a:txBody>
                    <a:bodyPr/>
                    <a:lstStyle/>
                    <a:p>
                      <a:r>
                        <a:rPr lang="en-US" sz="2000" dirty="0"/>
                        <a:t>  7</a:t>
                      </a:r>
                    </a:p>
                  </a:txBody>
                  <a:tcPr marL="160400" marR="160400" marT="80200" marB="80200"/>
                </a:tc>
                <a:tc>
                  <a:txBody>
                    <a:bodyPr/>
                    <a:lstStyle/>
                    <a:p>
                      <a:r>
                        <a:rPr lang="en-US" sz="2000" dirty="0"/>
                        <a:t>11.7</a:t>
                      </a:r>
                    </a:p>
                  </a:txBody>
                  <a:tcPr marL="160400" marR="160400" marT="80200" marB="80200"/>
                </a:tc>
                <a:extLst>
                  <a:ext uri="{0D108BD9-81ED-4DB2-BD59-A6C34878D82A}">
                    <a16:rowId xmlns:a16="http://schemas.microsoft.com/office/drawing/2014/main" val="304795180"/>
                  </a:ext>
                </a:extLst>
              </a:tr>
              <a:tr h="660357">
                <a:tc>
                  <a:txBody>
                    <a:bodyPr/>
                    <a:lstStyle/>
                    <a:p>
                      <a:r>
                        <a:rPr lang="en-US" sz="2000" dirty="0"/>
                        <a:t>Agree</a:t>
                      </a:r>
                    </a:p>
                  </a:txBody>
                  <a:tcPr marL="160400" marR="160400" marT="80200" marB="80200"/>
                </a:tc>
                <a:tc>
                  <a:txBody>
                    <a:bodyPr/>
                    <a:lstStyle/>
                    <a:p>
                      <a:r>
                        <a:rPr lang="en-US" sz="2000" dirty="0"/>
                        <a:t>11</a:t>
                      </a:r>
                    </a:p>
                  </a:txBody>
                  <a:tcPr marL="160400" marR="160400" marT="80200" marB="80200"/>
                </a:tc>
                <a:tc>
                  <a:txBody>
                    <a:bodyPr/>
                    <a:lstStyle/>
                    <a:p>
                      <a:r>
                        <a:rPr lang="en-US" sz="2000" dirty="0"/>
                        <a:t>18.3</a:t>
                      </a:r>
                    </a:p>
                  </a:txBody>
                  <a:tcPr marL="160400" marR="160400" marT="80200" marB="80200"/>
                </a:tc>
                <a:extLst>
                  <a:ext uri="{0D108BD9-81ED-4DB2-BD59-A6C34878D82A}">
                    <a16:rowId xmlns:a16="http://schemas.microsoft.com/office/drawing/2014/main" val="198890991"/>
                  </a:ext>
                </a:extLst>
              </a:tr>
              <a:tr h="660357">
                <a:tc>
                  <a:txBody>
                    <a:bodyPr/>
                    <a:lstStyle/>
                    <a:p>
                      <a:r>
                        <a:rPr lang="en-US" sz="2000" dirty="0"/>
                        <a:t>Neutral</a:t>
                      </a:r>
                    </a:p>
                  </a:txBody>
                  <a:tcPr marL="160400" marR="160400" marT="80200" marB="80200"/>
                </a:tc>
                <a:tc>
                  <a:txBody>
                    <a:bodyPr/>
                    <a:lstStyle/>
                    <a:p>
                      <a:r>
                        <a:rPr lang="en-US" sz="2000" dirty="0"/>
                        <a:t>27</a:t>
                      </a:r>
                    </a:p>
                  </a:txBody>
                  <a:tcPr marL="160400" marR="160400" marT="80200" marB="80200"/>
                </a:tc>
                <a:tc>
                  <a:txBody>
                    <a:bodyPr/>
                    <a:lstStyle/>
                    <a:p>
                      <a:r>
                        <a:rPr lang="en-US" sz="2000" dirty="0"/>
                        <a:t>45</a:t>
                      </a:r>
                    </a:p>
                  </a:txBody>
                  <a:tcPr marL="160400" marR="160400" marT="80200" marB="80200"/>
                </a:tc>
                <a:extLst>
                  <a:ext uri="{0D108BD9-81ED-4DB2-BD59-A6C34878D82A}">
                    <a16:rowId xmlns:a16="http://schemas.microsoft.com/office/drawing/2014/main" val="1240568447"/>
                  </a:ext>
                </a:extLst>
              </a:tr>
              <a:tr h="660357">
                <a:tc>
                  <a:txBody>
                    <a:bodyPr/>
                    <a:lstStyle/>
                    <a:p>
                      <a:r>
                        <a:rPr lang="en-US" sz="2000" dirty="0"/>
                        <a:t>Disagree</a:t>
                      </a:r>
                    </a:p>
                  </a:txBody>
                  <a:tcPr marL="160400" marR="160400" marT="80200" marB="80200"/>
                </a:tc>
                <a:tc>
                  <a:txBody>
                    <a:bodyPr/>
                    <a:lstStyle/>
                    <a:p>
                      <a:r>
                        <a:rPr lang="en-US" sz="2000" dirty="0"/>
                        <a:t>12</a:t>
                      </a:r>
                    </a:p>
                  </a:txBody>
                  <a:tcPr marL="160400" marR="160400" marT="80200" marB="80200"/>
                </a:tc>
                <a:tc>
                  <a:txBody>
                    <a:bodyPr/>
                    <a:lstStyle/>
                    <a:p>
                      <a:r>
                        <a:rPr lang="en-US" sz="2000" dirty="0"/>
                        <a:t>20</a:t>
                      </a:r>
                    </a:p>
                  </a:txBody>
                  <a:tcPr marL="160400" marR="160400" marT="80200" marB="80200"/>
                </a:tc>
                <a:extLst>
                  <a:ext uri="{0D108BD9-81ED-4DB2-BD59-A6C34878D82A}">
                    <a16:rowId xmlns:a16="http://schemas.microsoft.com/office/drawing/2014/main" val="2526878529"/>
                  </a:ext>
                </a:extLst>
              </a:tr>
              <a:tr h="660357">
                <a:tc>
                  <a:txBody>
                    <a:bodyPr/>
                    <a:lstStyle/>
                    <a:p>
                      <a:r>
                        <a:rPr lang="en-US" sz="2000" dirty="0"/>
                        <a:t>Strongly disagree</a:t>
                      </a:r>
                    </a:p>
                  </a:txBody>
                  <a:tcPr marL="160400" marR="160400" marT="80200" marB="80200"/>
                </a:tc>
                <a:tc>
                  <a:txBody>
                    <a:bodyPr/>
                    <a:lstStyle/>
                    <a:p>
                      <a:r>
                        <a:rPr lang="en-US" sz="2000" dirty="0"/>
                        <a:t>  3</a:t>
                      </a:r>
                    </a:p>
                  </a:txBody>
                  <a:tcPr marL="160400" marR="160400" marT="80200" marB="80200"/>
                </a:tc>
                <a:tc>
                  <a:txBody>
                    <a:bodyPr/>
                    <a:lstStyle/>
                    <a:p>
                      <a:r>
                        <a:rPr lang="en-US" sz="2000" dirty="0"/>
                        <a:t>  5</a:t>
                      </a:r>
                    </a:p>
                  </a:txBody>
                  <a:tcPr marL="160400" marR="160400" marT="80200" marB="80200"/>
                </a:tc>
                <a:extLst>
                  <a:ext uri="{0D108BD9-81ED-4DB2-BD59-A6C34878D82A}">
                    <a16:rowId xmlns:a16="http://schemas.microsoft.com/office/drawing/2014/main" val="3947021070"/>
                  </a:ext>
                </a:extLst>
              </a:tr>
            </a:tbl>
          </a:graphicData>
        </a:graphic>
      </p:graphicFrame>
      <p:sp>
        <p:nvSpPr>
          <p:cNvPr id="6" name="Text Placeholder 5">
            <a:extLst>
              <a:ext uri="{FF2B5EF4-FFF2-40B4-BE49-F238E27FC236}">
                <a16:creationId xmlns:a16="http://schemas.microsoft.com/office/drawing/2014/main" id="{64DC137D-B17E-DA42-A94E-B55C19B9590D}"/>
              </a:ext>
            </a:extLst>
          </p:cNvPr>
          <p:cNvSpPr>
            <a:spLocks noGrp="1"/>
          </p:cNvSpPr>
          <p:nvPr>
            <p:ph type="body" sz="quarter" idx="3"/>
          </p:nvPr>
        </p:nvSpPr>
        <p:spPr>
          <a:xfrm>
            <a:off x="7375749" y="1729169"/>
            <a:ext cx="4127243" cy="576262"/>
          </a:xfrm>
        </p:spPr>
        <p:txBody>
          <a:bodyPr/>
          <a:lstStyle/>
          <a:p>
            <a:r>
              <a:rPr lang="en-US" sz="2000" dirty="0"/>
              <a:t>My languages/dialects </a:t>
            </a:r>
            <a:r>
              <a:rPr lang="en-US" sz="2000" b="1" i="1" dirty="0"/>
              <a:t>hinder</a:t>
            </a:r>
            <a:r>
              <a:rPr lang="en-US" sz="2000" dirty="0"/>
              <a:t> me when I write for my courses. </a:t>
            </a:r>
          </a:p>
        </p:txBody>
      </p:sp>
      <p:graphicFrame>
        <p:nvGraphicFramePr>
          <p:cNvPr id="42" name="Table 4">
            <a:extLst>
              <a:ext uri="{FF2B5EF4-FFF2-40B4-BE49-F238E27FC236}">
                <a16:creationId xmlns:a16="http://schemas.microsoft.com/office/drawing/2014/main" id="{7DF0AE3B-5F51-954F-900C-C2797E1F1DD9}"/>
              </a:ext>
            </a:extLst>
          </p:cNvPr>
          <p:cNvGraphicFramePr>
            <a:graphicFrameLocks noGrp="1"/>
          </p:cNvGraphicFramePr>
          <p:nvPr>
            <p:ph sz="quarter" idx="4"/>
            <p:extLst>
              <p:ext uri="{D42A27DB-BD31-4B8C-83A1-F6EECF244321}">
                <p14:modId xmlns:p14="http://schemas.microsoft.com/office/powerpoint/2010/main" val="3365417735"/>
              </p:ext>
            </p:extLst>
          </p:nvPr>
        </p:nvGraphicFramePr>
        <p:xfrm>
          <a:off x="7375750" y="2309220"/>
          <a:ext cx="4127242" cy="3962142"/>
        </p:xfrm>
        <a:graphic>
          <a:graphicData uri="http://schemas.openxmlformats.org/drawingml/2006/table">
            <a:tbl>
              <a:tblPr firstRow="1" bandRow="1">
                <a:tableStyleId>{BC89EF96-8CEA-46FF-86C4-4CE0E7609802}</a:tableStyleId>
              </a:tblPr>
              <a:tblGrid>
                <a:gridCol w="2468144">
                  <a:extLst>
                    <a:ext uri="{9D8B030D-6E8A-4147-A177-3AD203B41FA5}">
                      <a16:colId xmlns:a16="http://schemas.microsoft.com/office/drawing/2014/main" val="448370955"/>
                    </a:ext>
                  </a:extLst>
                </a:gridCol>
                <a:gridCol w="829549">
                  <a:extLst>
                    <a:ext uri="{9D8B030D-6E8A-4147-A177-3AD203B41FA5}">
                      <a16:colId xmlns:a16="http://schemas.microsoft.com/office/drawing/2014/main" val="1775724202"/>
                    </a:ext>
                  </a:extLst>
                </a:gridCol>
                <a:gridCol w="829549">
                  <a:extLst>
                    <a:ext uri="{9D8B030D-6E8A-4147-A177-3AD203B41FA5}">
                      <a16:colId xmlns:a16="http://schemas.microsoft.com/office/drawing/2014/main" val="433486431"/>
                    </a:ext>
                  </a:extLst>
                </a:gridCol>
              </a:tblGrid>
              <a:tr h="660357">
                <a:tc>
                  <a:txBody>
                    <a:bodyPr/>
                    <a:lstStyle/>
                    <a:p>
                      <a:r>
                        <a:rPr lang="en-US" sz="2300" dirty="0"/>
                        <a:t>Response</a:t>
                      </a:r>
                    </a:p>
                  </a:txBody>
                  <a:tcPr marL="160400" marR="160400" marT="80200" marB="80200"/>
                </a:tc>
                <a:tc>
                  <a:txBody>
                    <a:bodyPr/>
                    <a:lstStyle/>
                    <a:p>
                      <a:r>
                        <a:rPr lang="en-US" sz="2300" i="1" dirty="0"/>
                        <a:t>n</a:t>
                      </a:r>
                    </a:p>
                  </a:txBody>
                  <a:tcPr marL="160400" marR="160400" marT="80200" marB="80200"/>
                </a:tc>
                <a:tc>
                  <a:txBody>
                    <a:bodyPr/>
                    <a:lstStyle/>
                    <a:p>
                      <a:r>
                        <a:rPr lang="en-US" sz="2300" i="1" dirty="0"/>
                        <a:t>%</a:t>
                      </a:r>
                    </a:p>
                  </a:txBody>
                  <a:tcPr marL="160400" marR="160400" marT="80200" marB="80200"/>
                </a:tc>
                <a:extLst>
                  <a:ext uri="{0D108BD9-81ED-4DB2-BD59-A6C34878D82A}">
                    <a16:rowId xmlns:a16="http://schemas.microsoft.com/office/drawing/2014/main" val="2752400564"/>
                  </a:ext>
                </a:extLst>
              </a:tr>
              <a:tr h="660357">
                <a:tc>
                  <a:txBody>
                    <a:bodyPr/>
                    <a:lstStyle/>
                    <a:p>
                      <a:r>
                        <a:rPr lang="en-US" sz="2000" dirty="0"/>
                        <a:t>Strongly agree</a:t>
                      </a:r>
                    </a:p>
                  </a:txBody>
                  <a:tcPr marL="160400" marR="160400" marT="80200" marB="80200"/>
                </a:tc>
                <a:tc>
                  <a:txBody>
                    <a:bodyPr/>
                    <a:lstStyle/>
                    <a:p>
                      <a:r>
                        <a:rPr lang="en-US" sz="2000" dirty="0"/>
                        <a:t>  1</a:t>
                      </a:r>
                    </a:p>
                  </a:txBody>
                  <a:tcPr marL="160400" marR="160400" marT="80200" marB="80200"/>
                </a:tc>
                <a:tc>
                  <a:txBody>
                    <a:bodyPr/>
                    <a:lstStyle/>
                    <a:p>
                      <a:r>
                        <a:rPr lang="en-US" sz="2000" dirty="0"/>
                        <a:t>  1.7</a:t>
                      </a:r>
                    </a:p>
                  </a:txBody>
                  <a:tcPr marL="160400" marR="160400" marT="80200" marB="80200"/>
                </a:tc>
                <a:extLst>
                  <a:ext uri="{0D108BD9-81ED-4DB2-BD59-A6C34878D82A}">
                    <a16:rowId xmlns:a16="http://schemas.microsoft.com/office/drawing/2014/main" val="304795180"/>
                  </a:ext>
                </a:extLst>
              </a:tr>
              <a:tr h="660357">
                <a:tc>
                  <a:txBody>
                    <a:bodyPr/>
                    <a:lstStyle/>
                    <a:p>
                      <a:r>
                        <a:rPr lang="en-US" sz="2000" dirty="0"/>
                        <a:t>Agree</a:t>
                      </a:r>
                    </a:p>
                  </a:txBody>
                  <a:tcPr marL="160400" marR="160400" marT="80200" marB="80200"/>
                </a:tc>
                <a:tc>
                  <a:txBody>
                    <a:bodyPr/>
                    <a:lstStyle/>
                    <a:p>
                      <a:r>
                        <a:rPr lang="en-US" sz="2000" dirty="0"/>
                        <a:t>  6</a:t>
                      </a:r>
                    </a:p>
                  </a:txBody>
                  <a:tcPr marL="160400" marR="160400" marT="80200" marB="80200"/>
                </a:tc>
                <a:tc>
                  <a:txBody>
                    <a:bodyPr/>
                    <a:lstStyle/>
                    <a:p>
                      <a:r>
                        <a:rPr lang="en-US" sz="2000" dirty="0"/>
                        <a:t>10</a:t>
                      </a:r>
                    </a:p>
                  </a:txBody>
                  <a:tcPr marL="160400" marR="160400" marT="80200" marB="80200"/>
                </a:tc>
                <a:extLst>
                  <a:ext uri="{0D108BD9-81ED-4DB2-BD59-A6C34878D82A}">
                    <a16:rowId xmlns:a16="http://schemas.microsoft.com/office/drawing/2014/main" val="198890991"/>
                  </a:ext>
                </a:extLst>
              </a:tr>
              <a:tr h="660357">
                <a:tc>
                  <a:txBody>
                    <a:bodyPr/>
                    <a:lstStyle/>
                    <a:p>
                      <a:r>
                        <a:rPr lang="en-US" sz="2000" dirty="0"/>
                        <a:t>Neutral</a:t>
                      </a:r>
                    </a:p>
                  </a:txBody>
                  <a:tcPr marL="160400" marR="160400" marT="80200" marB="80200"/>
                </a:tc>
                <a:tc>
                  <a:txBody>
                    <a:bodyPr/>
                    <a:lstStyle/>
                    <a:p>
                      <a:r>
                        <a:rPr lang="en-US" sz="2000" dirty="0"/>
                        <a:t>19</a:t>
                      </a:r>
                    </a:p>
                  </a:txBody>
                  <a:tcPr marL="160400" marR="160400" marT="80200" marB="80200"/>
                </a:tc>
                <a:tc>
                  <a:txBody>
                    <a:bodyPr/>
                    <a:lstStyle/>
                    <a:p>
                      <a:r>
                        <a:rPr lang="en-US" sz="2000" dirty="0"/>
                        <a:t>31.7</a:t>
                      </a:r>
                    </a:p>
                  </a:txBody>
                  <a:tcPr marL="160400" marR="160400" marT="80200" marB="80200"/>
                </a:tc>
                <a:extLst>
                  <a:ext uri="{0D108BD9-81ED-4DB2-BD59-A6C34878D82A}">
                    <a16:rowId xmlns:a16="http://schemas.microsoft.com/office/drawing/2014/main" val="1240568447"/>
                  </a:ext>
                </a:extLst>
              </a:tr>
              <a:tr h="660357">
                <a:tc>
                  <a:txBody>
                    <a:bodyPr/>
                    <a:lstStyle/>
                    <a:p>
                      <a:r>
                        <a:rPr lang="en-US" sz="2000" dirty="0"/>
                        <a:t>Disagree</a:t>
                      </a:r>
                    </a:p>
                  </a:txBody>
                  <a:tcPr marL="160400" marR="160400" marT="80200" marB="80200"/>
                </a:tc>
                <a:tc>
                  <a:txBody>
                    <a:bodyPr/>
                    <a:lstStyle/>
                    <a:p>
                      <a:r>
                        <a:rPr lang="en-US" sz="2000" dirty="0"/>
                        <a:t>17</a:t>
                      </a:r>
                    </a:p>
                  </a:txBody>
                  <a:tcPr marL="160400" marR="160400" marT="80200" marB="80200"/>
                </a:tc>
                <a:tc>
                  <a:txBody>
                    <a:bodyPr/>
                    <a:lstStyle/>
                    <a:p>
                      <a:r>
                        <a:rPr lang="en-US" sz="2000" dirty="0"/>
                        <a:t>28.3</a:t>
                      </a:r>
                    </a:p>
                  </a:txBody>
                  <a:tcPr marL="160400" marR="160400" marT="80200" marB="80200"/>
                </a:tc>
                <a:extLst>
                  <a:ext uri="{0D108BD9-81ED-4DB2-BD59-A6C34878D82A}">
                    <a16:rowId xmlns:a16="http://schemas.microsoft.com/office/drawing/2014/main" val="2526878529"/>
                  </a:ext>
                </a:extLst>
              </a:tr>
              <a:tr h="660357">
                <a:tc>
                  <a:txBody>
                    <a:bodyPr/>
                    <a:lstStyle/>
                    <a:p>
                      <a:r>
                        <a:rPr lang="en-US" sz="2000" dirty="0"/>
                        <a:t>Strongly disagree</a:t>
                      </a:r>
                    </a:p>
                  </a:txBody>
                  <a:tcPr marL="160400" marR="160400" marT="80200" marB="80200"/>
                </a:tc>
                <a:tc>
                  <a:txBody>
                    <a:bodyPr/>
                    <a:lstStyle/>
                    <a:p>
                      <a:r>
                        <a:rPr lang="en-US" sz="2000" dirty="0"/>
                        <a:t>17</a:t>
                      </a:r>
                    </a:p>
                  </a:txBody>
                  <a:tcPr marL="160400" marR="160400" marT="80200" marB="80200"/>
                </a:tc>
                <a:tc>
                  <a:txBody>
                    <a:bodyPr/>
                    <a:lstStyle/>
                    <a:p>
                      <a:r>
                        <a:rPr lang="en-US" sz="2000" dirty="0"/>
                        <a:t>28.3</a:t>
                      </a:r>
                    </a:p>
                  </a:txBody>
                  <a:tcPr marL="160400" marR="160400" marT="80200" marB="80200"/>
                </a:tc>
                <a:extLst>
                  <a:ext uri="{0D108BD9-81ED-4DB2-BD59-A6C34878D82A}">
                    <a16:rowId xmlns:a16="http://schemas.microsoft.com/office/drawing/2014/main" val="3947021070"/>
                  </a:ext>
                </a:extLst>
              </a:tr>
            </a:tbl>
          </a:graphicData>
        </a:graphic>
      </p:graphicFrame>
    </p:spTree>
    <p:extLst>
      <p:ext uri="{BB962C8B-B14F-4D97-AF65-F5344CB8AC3E}">
        <p14:creationId xmlns:p14="http://schemas.microsoft.com/office/powerpoint/2010/main" val="3443120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3B73AC-10D2-9741-8376-2E0109905B2A}"/>
              </a:ext>
            </a:extLst>
          </p:cNvPr>
          <p:cNvSpPr>
            <a:spLocks noGrp="1"/>
          </p:cNvSpPr>
          <p:nvPr>
            <p:ph type="title"/>
          </p:nvPr>
        </p:nvSpPr>
        <p:spPr/>
        <p:txBody>
          <a:bodyPr/>
          <a:lstStyle/>
          <a:p>
            <a:r>
              <a:rPr lang="en-US" dirty="0"/>
              <a:t>Languages and Dialects</a:t>
            </a:r>
          </a:p>
        </p:txBody>
      </p:sp>
      <p:sp>
        <p:nvSpPr>
          <p:cNvPr id="5" name="Text Placeholder 4">
            <a:extLst>
              <a:ext uri="{FF2B5EF4-FFF2-40B4-BE49-F238E27FC236}">
                <a16:creationId xmlns:a16="http://schemas.microsoft.com/office/drawing/2014/main" id="{1980A5D0-18EC-8F4A-B991-E1CB2B784C4B}"/>
              </a:ext>
            </a:extLst>
          </p:cNvPr>
          <p:cNvSpPr>
            <a:spLocks noGrp="1"/>
          </p:cNvSpPr>
          <p:nvPr>
            <p:ph type="body" idx="1"/>
          </p:nvPr>
        </p:nvSpPr>
        <p:spPr>
          <a:xfrm>
            <a:off x="2914195" y="1620097"/>
            <a:ext cx="4228610" cy="576262"/>
          </a:xfrm>
        </p:spPr>
        <p:txBody>
          <a:bodyPr/>
          <a:lstStyle/>
          <a:p>
            <a:r>
              <a:rPr lang="en-US" dirty="0"/>
              <a:t>Help Academic Writing</a:t>
            </a:r>
          </a:p>
        </p:txBody>
      </p:sp>
      <p:sp>
        <p:nvSpPr>
          <p:cNvPr id="6" name="Content Placeholder 5">
            <a:extLst>
              <a:ext uri="{FF2B5EF4-FFF2-40B4-BE49-F238E27FC236}">
                <a16:creationId xmlns:a16="http://schemas.microsoft.com/office/drawing/2014/main" id="{C2725C2B-D1BE-554A-9891-DAB33B580A7A}"/>
              </a:ext>
            </a:extLst>
          </p:cNvPr>
          <p:cNvSpPr>
            <a:spLocks noGrp="1"/>
          </p:cNvSpPr>
          <p:nvPr>
            <p:ph sz="half" idx="2"/>
          </p:nvPr>
        </p:nvSpPr>
        <p:spPr>
          <a:xfrm>
            <a:off x="2564034" y="2196360"/>
            <a:ext cx="4599457" cy="3684924"/>
          </a:xfrm>
        </p:spPr>
        <p:txBody>
          <a:bodyPr>
            <a:noAutofit/>
          </a:bodyPr>
          <a:lstStyle/>
          <a:p>
            <a:r>
              <a:rPr lang="en-US" sz="2000" dirty="0"/>
              <a:t>“My dialect is probably how most people view American English.”</a:t>
            </a:r>
          </a:p>
          <a:p>
            <a:r>
              <a:rPr lang="en-US" sz="2000" dirty="0"/>
              <a:t>I have a “larger pool of words and ideas.”</a:t>
            </a:r>
          </a:p>
          <a:p>
            <a:r>
              <a:rPr lang="en-US" sz="2000" dirty="0"/>
              <a:t>“My language is a part of who I am and as such I want to express that in my writing. My audience needs to understand  … my perspective.” </a:t>
            </a:r>
          </a:p>
        </p:txBody>
      </p:sp>
      <p:sp>
        <p:nvSpPr>
          <p:cNvPr id="7" name="Text Placeholder 6">
            <a:extLst>
              <a:ext uri="{FF2B5EF4-FFF2-40B4-BE49-F238E27FC236}">
                <a16:creationId xmlns:a16="http://schemas.microsoft.com/office/drawing/2014/main" id="{EB66511E-FFBF-D546-8012-E7FCD15C822C}"/>
              </a:ext>
            </a:extLst>
          </p:cNvPr>
          <p:cNvSpPr>
            <a:spLocks noGrp="1"/>
          </p:cNvSpPr>
          <p:nvPr>
            <p:ph type="body" sz="quarter" idx="3"/>
          </p:nvPr>
        </p:nvSpPr>
        <p:spPr>
          <a:xfrm>
            <a:off x="7481451" y="1616869"/>
            <a:ext cx="4235249" cy="576262"/>
          </a:xfrm>
        </p:spPr>
        <p:txBody>
          <a:bodyPr/>
          <a:lstStyle/>
          <a:p>
            <a:r>
              <a:rPr lang="en-US" dirty="0"/>
              <a:t>Hinder Academic Writing</a:t>
            </a:r>
          </a:p>
        </p:txBody>
      </p:sp>
      <p:sp>
        <p:nvSpPr>
          <p:cNvPr id="8" name="Content Placeholder 7">
            <a:extLst>
              <a:ext uri="{FF2B5EF4-FFF2-40B4-BE49-F238E27FC236}">
                <a16:creationId xmlns:a16="http://schemas.microsoft.com/office/drawing/2014/main" id="{52EBD870-80DD-C440-B26A-2A24D5D6ADF8}"/>
              </a:ext>
            </a:extLst>
          </p:cNvPr>
          <p:cNvSpPr>
            <a:spLocks noGrp="1"/>
          </p:cNvSpPr>
          <p:nvPr>
            <p:ph sz="quarter" idx="4"/>
          </p:nvPr>
        </p:nvSpPr>
        <p:spPr>
          <a:xfrm>
            <a:off x="7141778" y="2193132"/>
            <a:ext cx="4594989" cy="3684924"/>
          </a:xfrm>
        </p:spPr>
        <p:txBody>
          <a:bodyPr>
            <a:noAutofit/>
          </a:bodyPr>
          <a:lstStyle/>
          <a:p>
            <a:r>
              <a:rPr lang="en-US" sz="2000" dirty="0"/>
              <a:t>“There is a reason why Grammarly works well. It is designed to make our writing sound systemic instead of creative, unique, or personal. . .  The more I sound like an old white male in any mainstream book the better my grade will be because this is considered formal academic writing. Formal writing is not minority inclusive, unless you are focusing on cultural specific subjects.”</a:t>
            </a:r>
          </a:p>
        </p:txBody>
      </p:sp>
    </p:spTree>
    <p:extLst>
      <p:ext uri="{BB962C8B-B14F-4D97-AF65-F5344CB8AC3E}">
        <p14:creationId xmlns:p14="http://schemas.microsoft.com/office/powerpoint/2010/main" val="188711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atMod val="92000"/>
                <a:lumMod val="120000"/>
              </a:schemeClr>
            </a:gs>
            <a:gs pos="100000">
              <a:schemeClr val="bg1">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5" name="Group 44">
            <a:extLst>
              <a:ext uri="{FF2B5EF4-FFF2-40B4-BE49-F238E27FC236}">
                <a16:creationId xmlns:a16="http://schemas.microsoft.com/office/drawing/2014/main" id="{7B7EFD05-5F12-420E-8AEF-74D5EF9D5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6" name="Freeform 11">
              <a:extLst>
                <a:ext uri="{FF2B5EF4-FFF2-40B4-BE49-F238E27FC236}">
                  <a16:creationId xmlns:a16="http://schemas.microsoft.com/office/drawing/2014/main" id="{6B6786B7-9BA0-488B-8C6B-1C5BB4E2A5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47" name="Freeform 12">
              <a:extLst>
                <a:ext uri="{FF2B5EF4-FFF2-40B4-BE49-F238E27FC236}">
                  <a16:creationId xmlns:a16="http://schemas.microsoft.com/office/drawing/2014/main" id="{ACF6C842-D596-43D3-B584-5672E0D33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48" name="Freeform 13">
              <a:extLst>
                <a:ext uri="{FF2B5EF4-FFF2-40B4-BE49-F238E27FC236}">
                  <a16:creationId xmlns:a16="http://schemas.microsoft.com/office/drawing/2014/main" id="{6DF84F3E-35FA-497B-B6FA-F453E82F3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9" name="Freeform 14">
              <a:extLst>
                <a:ext uri="{FF2B5EF4-FFF2-40B4-BE49-F238E27FC236}">
                  <a16:creationId xmlns:a16="http://schemas.microsoft.com/office/drawing/2014/main" id="{2846D7FA-E05C-448E-B156-F77C205A1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0" name="Freeform 15">
              <a:extLst>
                <a:ext uri="{FF2B5EF4-FFF2-40B4-BE49-F238E27FC236}">
                  <a16:creationId xmlns:a16="http://schemas.microsoft.com/office/drawing/2014/main" id="{E269AD3A-E6B6-4322-A013-276CBC1B0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1" name="Freeform 16">
              <a:extLst>
                <a:ext uri="{FF2B5EF4-FFF2-40B4-BE49-F238E27FC236}">
                  <a16:creationId xmlns:a16="http://schemas.microsoft.com/office/drawing/2014/main" id="{CEFB9F00-6239-4BF6-B439-D16231B24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2" name="Freeform 17">
              <a:extLst>
                <a:ext uri="{FF2B5EF4-FFF2-40B4-BE49-F238E27FC236}">
                  <a16:creationId xmlns:a16="http://schemas.microsoft.com/office/drawing/2014/main" id="{74D1DDDB-FC85-40C5-9225-06312C451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3" name="Freeform 18">
              <a:extLst>
                <a:ext uri="{FF2B5EF4-FFF2-40B4-BE49-F238E27FC236}">
                  <a16:creationId xmlns:a16="http://schemas.microsoft.com/office/drawing/2014/main" id="{E9217709-40C1-4F4A-AB69-8A693608A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4" name="Freeform 19">
              <a:extLst>
                <a:ext uri="{FF2B5EF4-FFF2-40B4-BE49-F238E27FC236}">
                  <a16:creationId xmlns:a16="http://schemas.microsoft.com/office/drawing/2014/main" id="{ACCD26D6-BC97-43F5-B803-5838985FC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5" name="Freeform 20">
              <a:extLst>
                <a:ext uri="{FF2B5EF4-FFF2-40B4-BE49-F238E27FC236}">
                  <a16:creationId xmlns:a16="http://schemas.microsoft.com/office/drawing/2014/main" id="{8136022F-2988-42E2-90E1-617D189F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6" name="Freeform 21">
              <a:extLst>
                <a:ext uri="{FF2B5EF4-FFF2-40B4-BE49-F238E27FC236}">
                  <a16:creationId xmlns:a16="http://schemas.microsoft.com/office/drawing/2014/main" id="{03859925-85FA-4D69-A0AB-6F827E3B5C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57" name="Freeform 22">
              <a:extLst>
                <a:ext uri="{FF2B5EF4-FFF2-40B4-BE49-F238E27FC236}">
                  <a16:creationId xmlns:a16="http://schemas.microsoft.com/office/drawing/2014/main" id="{BAE65FC7-970A-4DCC-9FB4-CF0F7496A9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59" name="Group 58">
            <a:extLst>
              <a:ext uri="{FF2B5EF4-FFF2-40B4-BE49-F238E27FC236}">
                <a16:creationId xmlns:a16="http://schemas.microsoft.com/office/drawing/2014/main" id="{B64F33C7-E158-4057-87E7-6F42AA6D03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157"/>
            <a:ext cx="2356675" cy="6853096"/>
            <a:chOff x="6627813" y="195610"/>
            <a:chExt cx="1952625" cy="5678141"/>
          </a:xfrm>
        </p:grpSpPr>
        <p:sp>
          <p:nvSpPr>
            <p:cNvPr id="60" name="Freeform 27">
              <a:extLst>
                <a:ext uri="{FF2B5EF4-FFF2-40B4-BE49-F238E27FC236}">
                  <a16:creationId xmlns:a16="http://schemas.microsoft.com/office/drawing/2014/main" id="{26714E66-FCC0-42F6-B127-0F91203BC5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1" name="Freeform 28">
              <a:extLst>
                <a:ext uri="{FF2B5EF4-FFF2-40B4-BE49-F238E27FC236}">
                  <a16:creationId xmlns:a16="http://schemas.microsoft.com/office/drawing/2014/main" id="{7E0BD3C9-F0D9-4A53-87DF-71D17D328D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2" name="Freeform 29">
              <a:extLst>
                <a:ext uri="{FF2B5EF4-FFF2-40B4-BE49-F238E27FC236}">
                  <a16:creationId xmlns:a16="http://schemas.microsoft.com/office/drawing/2014/main" id="{DFA9FE4C-FCED-4A9A-9E43-358EB7501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3" name="Freeform 30">
              <a:extLst>
                <a:ext uri="{FF2B5EF4-FFF2-40B4-BE49-F238E27FC236}">
                  <a16:creationId xmlns:a16="http://schemas.microsoft.com/office/drawing/2014/main" id="{E5D5BB28-15EC-4D32-9C05-C2206AF9E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4" name="Freeform 31">
              <a:extLst>
                <a:ext uri="{FF2B5EF4-FFF2-40B4-BE49-F238E27FC236}">
                  <a16:creationId xmlns:a16="http://schemas.microsoft.com/office/drawing/2014/main" id="{06210E9D-4080-4566-B32A-3A8BE356F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5" name="Freeform 32">
              <a:extLst>
                <a:ext uri="{FF2B5EF4-FFF2-40B4-BE49-F238E27FC236}">
                  <a16:creationId xmlns:a16="http://schemas.microsoft.com/office/drawing/2014/main" id="{894D3505-0982-40B2-8131-1B6BFF273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6" name="Freeform 33">
              <a:extLst>
                <a:ext uri="{FF2B5EF4-FFF2-40B4-BE49-F238E27FC236}">
                  <a16:creationId xmlns:a16="http://schemas.microsoft.com/office/drawing/2014/main" id="{11598CAB-0965-48D6-999C-91450C50D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67" name="Freeform 34">
              <a:extLst>
                <a:ext uri="{FF2B5EF4-FFF2-40B4-BE49-F238E27FC236}">
                  <a16:creationId xmlns:a16="http://schemas.microsoft.com/office/drawing/2014/main" id="{29E94126-468A-4060-BCBC-DC3806A4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68" name="Freeform 35">
              <a:extLst>
                <a:ext uri="{FF2B5EF4-FFF2-40B4-BE49-F238E27FC236}">
                  <a16:creationId xmlns:a16="http://schemas.microsoft.com/office/drawing/2014/main" id="{438F3422-C112-405B-B955-7B1690721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69" name="Freeform 36">
              <a:extLst>
                <a:ext uri="{FF2B5EF4-FFF2-40B4-BE49-F238E27FC236}">
                  <a16:creationId xmlns:a16="http://schemas.microsoft.com/office/drawing/2014/main" id="{C99C65FC-23C1-4B1D-A385-29B46619D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0" name="Freeform 37">
              <a:extLst>
                <a:ext uri="{FF2B5EF4-FFF2-40B4-BE49-F238E27FC236}">
                  <a16:creationId xmlns:a16="http://schemas.microsoft.com/office/drawing/2014/main" id="{53D192C3-5E79-4B85-98D0-8F6C681CDC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1" name="Freeform 38">
              <a:extLst>
                <a:ext uri="{FF2B5EF4-FFF2-40B4-BE49-F238E27FC236}">
                  <a16:creationId xmlns:a16="http://schemas.microsoft.com/office/drawing/2014/main" id="{8709C0CF-D42A-4EE0-9C30-B0B72C69AD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3" name="Rectangle 72">
            <a:extLst>
              <a:ext uri="{FF2B5EF4-FFF2-40B4-BE49-F238E27FC236}">
                <a16:creationId xmlns:a16="http://schemas.microsoft.com/office/drawing/2014/main" id="{B8FE8EF1-7AF2-4864-A8DE-7EE3481D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5" name="Freeform 11">
            <a:extLst>
              <a:ext uri="{FF2B5EF4-FFF2-40B4-BE49-F238E27FC236}">
                <a16:creationId xmlns:a16="http://schemas.microsoft.com/office/drawing/2014/main" id="{5B3CCFC9-E82D-444E-9621-FE5F95E67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77" name="Rectangle 76">
            <a:extLst>
              <a:ext uri="{FF2B5EF4-FFF2-40B4-BE49-F238E27FC236}">
                <a16:creationId xmlns:a16="http://schemas.microsoft.com/office/drawing/2014/main" id="{A45303F1-AF94-4311-B5EF-A9C5F6D18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0D9B2272-4074-D340-B9D0-129BAD03AD34}"/>
              </a:ext>
            </a:extLst>
          </p:cNvPr>
          <p:cNvSpPr>
            <a:spLocks noGrp="1"/>
          </p:cNvSpPr>
          <p:nvPr>
            <p:ph type="title"/>
          </p:nvPr>
        </p:nvSpPr>
        <p:spPr>
          <a:xfrm>
            <a:off x="649224" y="645106"/>
            <a:ext cx="6574536" cy="1259894"/>
          </a:xfrm>
        </p:spPr>
        <p:txBody>
          <a:bodyPr vert="horz" lIns="91440" tIns="45720" rIns="91440" bIns="45720" rtlCol="0" anchor="t">
            <a:normAutofit/>
          </a:bodyPr>
          <a:lstStyle/>
          <a:p>
            <a:r>
              <a:rPr lang="en-US" sz="3600" dirty="0"/>
              <a:t>Language Mixing and Academic Writing</a:t>
            </a:r>
          </a:p>
        </p:txBody>
      </p:sp>
      <p:sp>
        <p:nvSpPr>
          <p:cNvPr id="79" name="Rectangle 78">
            <a:extLst>
              <a:ext uri="{FF2B5EF4-FFF2-40B4-BE49-F238E27FC236}">
                <a16:creationId xmlns:a16="http://schemas.microsoft.com/office/drawing/2014/main" id="{11310D98-E16D-4AA1-8834-28F2202C0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 name="Text Placeholder 4">
            <a:extLst>
              <a:ext uri="{FF2B5EF4-FFF2-40B4-BE49-F238E27FC236}">
                <a16:creationId xmlns:a16="http://schemas.microsoft.com/office/drawing/2014/main" id="{368010D9-C417-4C47-9A40-A0A08A9F4E1C}"/>
              </a:ext>
            </a:extLst>
          </p:cNvPr>
          <p:cNvSpPr>
            <a:spLocks noGrp="1"/>
          </p:cNvSpPr>
          <p:nvPr>
            <p:ph type="body" sz="half" idx="2"/>
          </p:nvPr>
        </p:nvSpPr>
        <p:spPr>
          <a:xfrm>
            <a:off x="649225" y="2133600"/>
            <a:ext cx="5446776" cy="3759253"/>
          </a:xfrm>
        </p:spPr>
        <p:txBody>
          <a:bodyPr vert="horz" lIns="91440" tIns="45720" rIns="91440" bIns="45720" rtlCol="0">
            <a:normAutofit/>
          </a:bodyPr>
          <a:lstStyle/>
          <a:p>
            <a:pPr>
              <a:buFont typeface="Wingdings 3" charset="2"/>
              <a:buChar char=""/>
            </a:pPr>
            <a:r>
              <a:rPr lang="en-US" sz="2400" dirty="0"/>
              <a:t>People often mix their spoken languages and dialects in different social situations. If your instructor was open to mixing, how do you feel about mixing your languages or dialects in academic writing?</a:t>
            </a:r>
          </a:p>
        </p:txBody>
      </p:sp>
      <p:sp>
        <p:nvSpPr>
          <p:cNvPr id="81" name="Freeform 10">
            <a:extLst>
              <a:ext uri="{FF2B5EF4-FFF2-40B4-BE49-F238E27FC236}">
                <a16:creationId xmlns:a16="http://schemas.microsoft.com/office/drawing/2014/main" id="{5B65E675-687B-4B31-9CB4-880C46205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9946EFA0-4D8C-CC4E-B2A4-7CE097F368CE}"/>
              </a:ext>
            </a:extLst>
          </p:cNvPr>
          <p:cNvGraphicFramePr>
            <a:graphicFrameLocks noGrp="1"/>
          </p:cNvGraphicFramePr>
          <p:nvPr>
            <p:ph idx="1"/>
            <p:extLst>
              <p:ext uri="{D42A27DB-BD31-4B8C-83A1-F6EECF244321}">
                <p14:modId xmlns:p14="http://schemas.microsoft.com/office/powerpoint/2010/main" val="1697799636"/>
              </p:ext>
            </p:extLst>
          </p:nvPr>
        </p:nvGraphicFramePr>
        <p:xfrm>
          <a:off x="6544491" y="1030665"/>
          <a:ext cx="4999053" cy="4476631"/>
        </p:xfrm>
        <a:graphic>
          <a:graphicData uri="http://schemas.openxmlformats.org/drawingml/2006/table">
            <a:tbl>
              <a:tblPr firstRow="1" bandRow="1">
                <a:tableStyleId>{BC89EF96-8CEA-46FF-86C4-4CE0E7609802}</a:tableStyleId>
              </a:tblPr>
              <a:tblGrid>
                <a:gridCol w="2705117">
                  <a:extLst>
                    <a:ext uri="{9D8B030D-6E8A-4147-A177-3AD203B41FA5}">
                      <a16:colId xmlns:a16="http://schemas.microsoft.com/office/drawing/2014/main" val="448370955"/>
                    </a:ext>
                  </a:extLst>
                </a:gridCol>
                <a:gridCol w="994395">
                  <a:extLst>
                    <a:ext uri="{9D8B030D-6E8A-4147-A177-3AD203B41FA5}">
                      <a16:colId xmlns:a16="http://schemas.microsoft.com/office/drawing/2014/main" val="1775724202"/>
                    </a:ext>
                  </a:extLst>
                </a:gridCol>
                <a:gridCol w="1299541">
                  <a:extLst>
                    <a:ext uri="{9D8B030D-6E8A-4147-A177-3AD203B41FA5}">
                      <a16:colId xmlns:a16="http://schemas.microsoft.com/office/drawing/2014/main" val="433486431"/>
                    </a:ext>
                  </a:extLst>
                </a:gridCol>
              </a:tblGrid>
              <a:tr h="545362">
                <a:tc>
                  <a:txBody>
                    <a:bodyPr/>
                    <a:lstStyle/>
                    <a:p>
                      <a:r>
                        <a:rPr lang="en-US" sz="2300" dirty="0"/>
                        <a:t>Response</a:t>
                      </a:r>
                    </a:p>
                  </a:txBody>
                  <a:tcPr marL="160400" marR="160400" marT="80200" marB="80200"/>
                </a:tc>
                <a:tc>
                  <a:txBody>
                    <a:bodyPr/>
                    <a:lstStyle/>
                    <a:p>
                      <a:r>
                        <a:rPr lang="en-US" sz="2300" i="1"/>
                        <a:t>n</a:t>
                      </a:r>
                    </a:p>
                  </a:txBody>
                  <a:tcPr marL="160400" marR="160400" marT="80200" marB="80200"/>
                </a:tc>
                <a:tc>
                  <a:txBody>
                    <a:bodyPr/>
                    <a:lstStyle/>
                    <a:p>
                      <a:r>
                        <a:rPr lang="en-US" sz="2300" i="0" dirty="0"/>
                        <a:t>%</a:t>
                      </a:r>
                    </a:p>
                  </a:txBody>
                  <a:tcPr marL="160400" marR="160400" marT="80200" marB="80200"/>
                </a:tc>
                <a:extLst>
                  <a:ext uri="{0D108BD9-81ED-4DB2-BD59-A6C34878D82A}">
                    <a16:rowId xmlns:a16="http://schemas.microsoft.com/office/drawing/2014/main" val="2752400564"/>
                  </a:ext>
                </a:extLst>
              </a:tr>
              <a:tr h="895326">
                <a:tc>
                  <a:txBody>
                    <a:bodyPr/>
                    <a:lstStyle/>
                    <a:p>
                      <a:r>
                        <a:rPr lang="en-US" sz="2300" dirty="0"/>
                        <a:t>In favor of or interested</a:t>
                      </a:r>
                    </a:p>
                  </a:txBody>
                  <a:tcPr marL="160400" marR="160400" marT="80200" marB="80200"/>
                </a:tc>
                <a:tc>
                  <a:txBody>
                    <a:bodyPr/>
                    <a:lstStyle/>
                    <a:p>
                      <a:r>
                        <a:rPr lang="en-US" sz="2300" dirty="0"/>
                        <a:t>15</a:t>
                      </a:r>
                    </a:p>
                  </a:txBody>
                  <a:tcPr marL="160400" marR="160400" marT="80200" marB="80200"/>
                </a:tc>
                <a:tc>
                  <a:txBody>
                    <a:bodyPr/>
                    <a:lstStyle/>
                    <a:p>
                      <a:r>
                        <a:rPr lang="en-US" sz="2300" dirty="0"/>
                        <a:t>29.4</a:t>
                      </a:r>
                    </a:p>
                  </a:txBody>
                  <a:tcPr marL="160400" marR="160400" marT="80200" marB="80200"/>
                </a:tc>
                <a:extLst>
                  <a:ext uri="{0D108BD9-81ED-4DB2-BD59-A6C34878D82A}">
                    <a16:rowId xmlns:a16="http://schemas.microsoft.com/office/drawing/2014/main" val="304795180"/>
                  </a:ext>
                </a:extLst>
              </a:tr>
              <a:tr h="895326">
                <a:tc>
                  <a:txBody>
                    <a:bodyPr/>
                    <a:lstStyle/>
                    <a:p>
                      <a:r>
                        <a:rPr lang="en-US" sz="2300" dirty="0"/>
                        <a:t>Unsure or indifferent</a:t>
                      </a:r>
                    </a:p>
                  </a:txBody>
                  <a:tcPr marL="160400" marR="160400" marT="80200" marB="80200"/>
                </a:tc>
                <a:tc>
                  <a:txBody>
                    <a:bodyPr/>
                    <a:lstStyle/>
                    <a:p>
                      <a:r>
                        <a:rPr lang="en-US" sz="2300" dirty="0"/>
                        <a:t>  7</a:t>
                      </a:r>
                    </a:p>
                  </a:txBody>
                  <a:tcPr marL="160400" marR="160400" marT="80200" marB="80200"/>
                </a:tc>
                <a:tc>
                  <a:txBody>
                    <a:bodyPr/>
                    <a:lstStyle/>
                    <a:p>
                      <a:r>
                        <a:rPr lang="en-US" sz="2300" dirty="0"/>
                        <a:t>13.7</a:t>
                      </a:r>
                    </a:p>
                  </a:txBody>
                  <a:tcPr marL="160400" marR="160400" marT="80200" marB="80200"/>
                </a:tc>
                <a:extLst>
                  <a:ext uri="{0D108BD9-81ED-4DB2-BD59-A6C34878D82A}">
                    <a16:rowId xmlns:a16="http://schemas.microsoft.com/office/drawing/2014/main" val="198890991"/>
                  </a:ext>
                </a:extLst>
              </a:tr>
              <a:tr h="895326">
                <a:tc>
                  <a:txBody>
                    <a:bodyPr/>
                    <a:lstStyle/>
                    <a:p>
                      <a:r>
                        <a:rPr lang="en-US" sz="2300" dirty="0"/>
                        <a:t>Against</a:t>
                      </a:r>
                    </a:p>
                  </a:txBody>
                  <a:tcPr marL="160400" marR="160400" marT="80200" marB="80200"/>
                </a:tc>
                <a:tc>
                  <a:txBody>
                    <a:bodyPr/>
                    <a:lstStyle/>
                    <a:p>
                      <a:r>
                        <a:rPr lang="en-US" sz="2300" dirty="0"/>
                        <a:t>19</a:t>
                      </a:r>
                    </a:p>
                  </a:txBody>
                  <a:tcPr marL="160400" marR="160400" marT="80200" marB="80200"/>
                </a:tc>
                <a:tc>
                  <a:txBody>
                    <a:bodyPr/>
                    <a:lstStyle/>
                    <a:p>
                      <a:r>
                        <a:rPr lang="en-US" sz="2300" dirty="0"/>
                        <a:t>37.3</a:t>
                      </a:r>
                    </a:p>
                  </a:txBody>
                  <a:tcPr marL="160400" marR="160400" marT="80200" marB="80200"/>
                </a:tc>
                <a:extLst>
                  <a:ext uri="{0D108BD9-81ED-4DB2-BD59-A6C34878D82A}">
                    <a16:rowId xmlns:a16="http://schemas.microsoft.com/office/drawing/2014/main" val="1240568447"/>
                  </a:ext>
                </a:extLst>
              </a:tr>
              <a:tr h="1245291">
                <a:tc>
                  <a:txBody>
                    <a:bodyPr/>
                    <a:lstStyle/>
                    <a:p>
                      <a:r>
                        <a:rPr lang="en-US" sz="2300" dirty="0"/>
                        <a:t>Both for and against</a:t>
                      </a:r>
                    </a:p>
                  </a:txBody>
                  <a:tcPr marL="160400" marR="160400" marT="80200" marB="80200"/>
                </a:tc>
                <a:tc>
                  <a:txBody>
                    <a:bodyPr/>
                    <a:lstStyle/>
                    <a:p>
                      <a:r>
                        <a:rPr lang="en-US" sz="2300" dirty="0"/>
                        <a:t>6</a:t>
                      </a:r>
                    </a:p>
                  </a:txBody>
                  <a:tcPr marL="160400" marR="160400" marT="80200" marB="80200"/>
                </a:tc>
                <a:tc>
                  <a:txBody>
                    <a:bodyPr/>
                    <a:lstStyle/>
                    <a:p>
                      <a:r>
                        <a:rPr lang="en-US" sz="2300" dirty="0"/>
                        <a:t>11.8</a:t>
                      </a:r>
                    </a:p>
                  </a:txBody>
                  <a:tcPr marL="160400" marR="160400" marT="80200" marB="80200"/>
                </a:tc>
                <a:extLst>
                  <a:ext uri="{0D108BD9-81ED-4DB2-BD59-A6C34878D82A}">
                    <a16:rowId xmlns:a16="http://schemas.microsoft.com/office/drawing/2014/main" val="2526878529"/>
                  </a:ext>
                </a:extLst>
              </a:tr>
            </a:tbl>
          </a:graphicData>
        </a:graphic>
      </p:graphicFrame>
    </p:spTree>
    <p:extLst>
      <p:ext uri="{BB962C8B-B14F-4D97-AF65-F5344CB8AC3E}">
        <p14:creationId xmlns:p14="http://schemas.microsoft.com/office/powerpoint/2010/main" val="3104560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034D-CA66-104C-8306-F4EDDAA13E2F}"/>
              </a:ext>
            </a:extLst>
          </p:cNvPr>
          <p:cNvSpPr>
            <a:spLocks noGrp="1"/>
          </p:cNvSpPr>
          <p:nvPr>
            <p:ph type="title"/>
          </p:nvPr>
        </p:nvSpPr>
        <p:spPr/>
        <p:txBody>
          <a:bodyPr>
            <a:normAutofit/>
          </a:bodyPr>
          <a:lstStyle/>
          <a:p>
            <a:r>
              <a:rPr lang="en-US" sz="4000" dirty="0"/>
              <a:t>Welcome</a:t>
            </a:r>
          </a:p>
        </p:txBody>
      </p:sp>
      <p:sp>
        <p:nvSpPr>
          <p:cNvPr id="3" name="Content Placeholder 2">
            <a:extLst>
              <a:ext uri="{FF2B5EF4-FFF2-40B4-BE49-F238E27FC236}">
                <a16:creationId xmlns:a16="http://schemas.microsoft.com/office/drawing/2014/main" id="{889A087A-F355-624B-B279-2775196FD9D2}"/>
              </a:ext>
            </a:extLst>
          </p:cNvPr>
          <p:cNvSpPr>
            <a:spLocks noGrp="1"/>
          </p:cNvSpPr>
          <p:nvPr>
            <p:ph idx="1"/>
          </p:nvPr>
        </p:nvSpPr>
        <p:spPr/>
        <p:txBody>
          <a:bodyPr>
            <a:normAutofit/>
          </a:bodyPr>
          <a:lstStyle/>
          <a:p>
            <a:endParaRPr lang="en-US" sz="2400" dirty="0"/>
          </a:p>
          <a:p>
            <a:endParaRPr lang="en-US" sz="2400" dirty="0"/>
          </a:p>
          <a:p>
            <a:r>
              <a:rPr lang="en-US" sz="2400" dirty="0"/>
              <a:t>Julie Johnson Archer (she, her, hers)</a:t>
            </a:r>
          </a:p>
          <a:p>
            <a:r>
              <a:rPr lang="en-US" sz="2400" dirty="0"/>
              <a:t>Abilene Christian University – Dallas (Online campus)</a:t>
            </a:r>
          </a:p>
          <a:p>
            <a:r>
              <a:rPr lang="en-US" sz="2400" dirty="0"/>
              <a:t>Online Writing Center Director</a:t>
            </a:r>
          </a:p>
          <a:p>
            <a:r>
              <a:rPr lang="en-US" sz="2400" dirty="0"/>
              <a:t>Certified Writing Center Administrator (St. Cloud State University)</a:t>
            </a:r>
          </a:p>
        </p:txBody>
      </p:sp>
    </p:spTree>
    <p:extLst>
      <p:ext uri="{BB962C8B-B14F-4D97-AF65-F5344CB8AC3E}">
        <p14:creationId xmlns:p14="http://schemas.microsoft.com/office/powerpoint/2010/main" val="1709516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18E65-AA5C-E248-9FF5-FB71B843802D}"/>
              </a:ext>
            </a:extLst>
          </p:cNvPr>
          <p:cNvSpPr>
            <a:spLocks noGrp="1"/>
          </p:cNvSpPr>
          <p:nvPr>
            <p:ph type="title"/>
          </p:nvPr>
        </p:nvSpPr>
        <p:spPr/>
        <p:txBody>
          <a:bodyPr/>
          <a:lstStyle/>
          <a:p>
            <a:r>
              <a:rPr lang="en-US" dirty="0"/>
              <a:t>Against Language Mixing</a:t>
            </a:r>
          </a:p>
        </p:txBody>
      </p:sp>
      <p:sp>
        <p:nvSpPr>
          <p:cNvPr id="3" name="Content Placeholder 2">
            <a:extLst>
              <a:ext uri="{FF2B5EF4-FFF2-40B4-BE49-F238E27FC236}">
                <a16:creationId xmlns:a16="http://schemas.microsoft.com/office/drawing/2014/main" id="{0ABB279D-35D3-5E4B-89A9-AAE243E91EC3}"/>
              </a:ext>
            </a:extLst>
          </p:cNvPr>
          <p:cNvSpPr>
            <a:spLocks noGrp="1"/>
          </p:cNvSpPr>
          <p:nvPr>
            <p:ph idx="1"/>
          </p:nvPr>
        </p:nvSpPr>
        <p:spPr/>
        <p:txBody>
          <a:bodyPr>
            <a:normAutofit/>
          </a:bodyPr>
          <a:lstStyle/>
          <a:p>
            <a:r>
              <a:rPr lang="en-US" sz="2400" dirty="0"/>
              <a:t>71% said they do not mix their languages/dialects in their academic writing.</a:t>
            </a:r>
          </a:p>
          <a:p>
            <a:r>
              <a:rPr lang="en-US" sz="2400" dirty="0"/>
              <a:t>Themes: </a:t>
            </a:r>
          </a:p>
          <a:p>
            <a:pPr lvl="1"/>
            <a:r>
              <a:rPr lang="en-US" sz="2000" dirty="0"/>
              <a:t>Clarity</a:t>
            </a:r>
          </a:p>
          <a:p>
            <a:pPr lvl="1"/>
            <a:r>
              <a:rPr lang="en-US" sz="2000" dirty="0"/>
              <a:t>Scholarly expectations</a:t>
            </a:r>
          </a:p>
          <a:p>
            <a:pPr lvl="1"/>
            <a:r>
              <a:rPr lang="en-US" sz="2000" dirty="0"/>
              <a:t>Adherence to one standard language</a:t>
            </a:r>
          </a:p>
          <a:p>
            <a:pPr lvl="1"/>
            <a:r>
              <a:rPr lang="en-US" sz="2000" dirty="0"/>
              <a:t>Audience awareness</a:t>
            </a:r>
          </a:p>
        </p:txBody>
      </p:sp>
    </p:spTree>
    <p:extLst>
      <p:ext uri="{BB962C8B-B14F-4D97-AF65-F5344CB8AC3E}">
        <p14:creationId xmlns:p14="http://schemas.microsoft.com/office/powerpoint/2010/main" val="3611369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7D389-22C1-F747-8CB5-DB104FEAE5F3}"/>
              </a:ext>
            </a:extLst>
          </p:cNvPr>
          <p:cNvSpPr>
            <a:spLocks noGrp="1"/>
          </p:cNvSpPr>
          <p:nvPr>
            <p:ph type="title"/>
          </p:nvPr>
        </p:nvSpPr>
        <p:spPr/>
        <p:txBody>
          <a:bodyPr/>
          <a:lstStyle/>
          <a:p>
            <a:r>
              <a:rPr lang="en-US" dirty="0"/>
              <a:t>Example Quotations – Language Mixing</a:t>
            </a:r>
          </a:p>
        </p:txBody>
      </p:sp>
      <p:sp>
        <p:nvSpPr>
          <p:cNvPr id="3" name="Content Placeholder 2">
            <a:extLst>
              <a:ext uri="{FF2B5EF4-FFF2-40B4-BE49-F238E27FC236}">
                <a16:creationId xmlns:a16="http://schemas.microsoft.com/office/drawing/2014/main" id="{4599BFFE-70DE-4C45-ADE3-31EDD0F45276}"/>
              </a:ext>
            </a:extLst>
          </p:cNvPr>
          <p:cNvSpPr>
            <a:spLocks noGrp="1"/>
          </p:cNvSpPr>
          <p:nvPr>
            <p:ph idx="1"/>
          </p:nvPr>
        </p:nvSpPr>
        <p:spPr/>
        <p:txBody>
          <a:bodyPr>
            <a:noAutofit/>
          </a:bodyPr>
          <a:lstStyle/>
          <a:p>
            <a:r>
              <a:rPr lang="en-US" sz="2200" dirty="0"/>
              <a:t>“I do not think academic writing should be mixed with my </a:t>
            </a:r>
            <a:r>
              <a:rPr lang="en-US" sz="2200" dirty="0" err="1"/>
              <a:t>dialet</a:t>
            </a:r>
            <a:r>
              <a:rPr lang="en-US" sz="2200" dirty="0"/>
              <a:t> [</a:t>
            </a:r>
            <a:r>
              <a:rPr lang="en-US" sz="2200" i="1" dirty="0"/>
              <a:t>sic</a:t>
            </a:r>
            <a:r>
              <a:rPr lang="en-US" sz="2200" dirty="0"/>
              <a:t>]. I want to learn how to write as scholar.” </a:t>
            </a:r>
          </a:p>
          <a:p>
            <a:r>
              <a:rPr lang="en-US" sz="2200" dirty="0"/>
              <a:t>“No, I have to be the whitest version of myself at work and in school.”</a:t>
            </a:r>
          </a:p>
          <a:p>
            <a:r>
              <a:rPr lang="en-US" sz="2200" dirty="0"/>
              <a:t>“I work very diligently to take my ‘voice’ out of academic writing.” </a:t>
            </a:r>
          </a:p>
          <a:p>
            <a:r>
              <a:rPr lang="en-US" sz="2200" dirty="0"/>
              <a:t>If standards like APA “are found to have structural bias, or need to allow for more expression, then we should open a dialog about how to change those standards, but there still need to be standards.” </a:t>
            </a:r>
          </a:p>
        </p:txBody>
      </p:sp>
    </p:spTree>
    <p:extLst>
      <p:ext uri="{BB962C8B-B14F-4D97-AF65-F5344CB8AC3E}">
        <p14:creationId xmlns:p14="http://schemas.microsoft.com/office/powerpoint/2010/main" val="330091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9B67C-8447-E74B-9665-66108B5860C8}"/>
              </a:ext>
            </a:extLst>
          </p:cNvPr>
          <p:cNvSpPr>
            <a:spLocks noGrp="1"/>
          </p:cNvSpPr>
          <p:nvPr>
            <p:ph type="title"/>
          </p:nvPr>
        </p:nvSpPr>
        <p:spPr/>
        <p:txBody>
          <a:bodyPr/>
          <a:lstStyle/>
          <a:p>
            <a:r>
              <a:rPr lang="en-US" dirty="0"/>
              <a:t>Language Mixing and Audience Awareness</a:t>
            </a:r>
          </a:p>
        </p:txBody>
      </p:sp>
      <p:sp>
        <p:nvSpPr>
          <p:cNvPr id="3" name="Content Placeholder 2">
            <a:extLst>
              <a:ext uri="{FF2B5EF4-FFF2-40B4-BE49-F238E27FC236}">
                <a16:creationId xmlns:a16="http://schemas.microsoft.com/office/drawing/2014/main" id="{D7E1A8AF-C6B1-9145-B2AE-248AE4584CF7}"/>
              </a:ext>
            </a:extLst>
          </p:cNvPr>
          <p:cNvSpPr>
            <a:spLocks noGrp="1"/>
          </p:cNvSpPr>
          <p:nvPr>
            <p:ph idx="1"/>
          </p:nvPr>
        </p:nvSpPr>
        <p:spPr/>
        <p:txBody>
          <a:bodyPr>
            <a:normAutofit/>
          </a:bodyPr>
          <a:lstStyle/>
          <a:p>
            <a:r>
              <a:rPr lang="en-US" sz="2200" dirty="0"/>
              <a:t>When reading academic research that mixes English and Spanish, “it doesn’t sit well with me. . . . As an educator, . . . I wonder if a less knowledgeable audience would be able to even understand.”</a:t>
            </a:r>
          </a:p>
          <a:p>
            <a:r>
              <a:rPr lang="en-US" sz="2200" dirty="0"/>
              <a:t>“You write for the intended audience. . . . No matter what the dialect is – VBE, </a:t>
            </a:r>
            <a:r>
              <a:rPr lang="en-US" sz="2200" dirty="0" err="1"/>
              <a:t>TexMex</a:t>
            </a:r>
            <a:r>
              <a:rPr lang="en-US" sz="2200" dirty="0"/>
              <a:t>, Cajun, or Gullah – if the writing is intended for readers who don’t typically speak nor understand those dialects, I consider it a waste of valuable time . . . because too much can get lost in translation.”</a:t>
            </a:r>
          </a:p>
        </p:txBody>
      </p:sp>
    </p:spTree>
    <p:extLst>
      <p:ext uri="{BB962C8B-B14F-4D97-AF65-F5344CB8AC3E}">
        <p14:creationId xmlns:p14="http://schemas.microsoft.com/office/powerpoint/2010/main" val="3917608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A94DD-256A-8F42-B384-95D1AA9EE59E}"/>
              </a:ext>
            </a:extLst>
          </p:cNvPr>
          <p:cNvSpPr>
            <a:spLocks noGrp="1"/>
          </p:cNvSpPr>
          <p:nvPr>
            <p:ph type="title"/>
          </p:nvPr>
        </p:nvSpPr>
        <p:spPr/>
        <p:txBody>
          <a:bodyPr/>
          <a:lstStyle/>
          <a:p>
            <a:r>
              <a:rPr lang="en-US" dirty="0"/>
              <a:t>Interest in Language Mixing</a:t>
            </a:r>
          </a:p>
        </p:txBody>
      </p:sp>
      <p:sp>
        <p:nvSpPr>
          <p:cNvPr id="3" name="Content Placeholder 2">
            <a:extLst>
              <a:ext uri="{FF2B5EF4-FFF2-40B4-BE49-F238E27FC236}">
                <a16:creationId xmlns:a16="http://schemas.microsoft.com/office/drawing/2014/main" id="{1CA9E034-5638-4C4B-880E-0B28A24068FA}"/>
              </a:ext>
            </a:extLst>
          </p:cNvPr>
          <p:cNvSpPr>
            <a:spLocks noGrp="1"/>
          </p:cNvSpPr>
          <p:nvPr>
            <p:ph idx="1"/>
          </p:nvPr>
        </p:nvSpPr>
        <p:spPr>
          <a:xfrm>
            <a:off x="2589212" y="1905000"/>
            <a:ext cx="8915400" cy="4328890"/>
          </a:xfrm>
        </p:spPr>
        <p:txBody>
          <a:bodyPr>
            <a:normAutofit/>
          </a:bodyPr>
          <a:lstStyle/>
          <a:p>
            <a:r>
              <a:rPr lang="en-US" sz="2400" dirty="0"/>
              <a:t>Themes: </a:t>
            </a:r>
          </a:p>
          <a:p>
            <a:pPr lvl="1"/>
            <a:r>
              <a:rPr lang="en-US" sz="2000" b="1" dirty="0"/>
              <a:t>Inclusivity</a:t>
            </a:r>
          </a:p>
          <a:p>
            <a:pPr lvl="2"/>
            <a:r>
              <a:rPr lang="en-US" sz="1800" dirty="0"/>
              <a:t>“I would cry tears of joy. Imagine a world where people value more than one or two languages.” </a:t>
            </a:r>
          </a:p>
          <a:p>
            <a:pPr lvl="1"/>
            <a:r>
              <a:rPr lang="en-US" sz="2000" b="1" dirty="0"/>
              <a:t>Authenticity</a:t>
            </a:r>
          </a:p>
          <a:p>
            <a:pPr lvl="2"/>
            <a:r>
              <a:rPr lang="en-US" sz="1800" dirty="0"/>
              <a:t>“I might find writing as I speak … more real.”</a:t>
            </a:r>
          </a:p>
          <a:p>
            <a:pPr lvl="2"/>
            <a:r>
              <a:rPr lang="en-US" sz="1800" dirty="0"/>
              <a:t>“I would like to [hear] more of my peers ‘voices.’” </a:t>
            </a:r>
          </a:p>
          <a:p>
            <a:r>
              <a:rPr lang="en-US" sz="2400" dirty="0"/>
              <a:t>23% said that they do mix, but no one said “yes” very enthusiastically. </a:t>
            </a:r>
          </a:p>
          <a:p>
            <a:pPr lvl="1"/>
            <a:r>
              <a:rPr lang="en-US" sz="2000" dirty="0"/>
              <a:t>“Probably- but it is not on purpose.” </a:t>
            </a:r>
          </a:p>
        </p:txBody>
      </p:sp>
    </p:spTree>
    <p:extLst>
      <p:ext uri="{BB962C8B-B14F-4D97-AF65-F5344CB8AC3E}">
        <p14:creationId xmlns:p14="http://schemas.microsoft.com/office/powerpoint/2010/main" val="879766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46F7B-633C-8D4D-AEB3-A9C3C763A969}"/>
              </a:ext>
            </a:extLst>
          </p:cNvPr>
          <p:cNvSpPr>
            <a:spLocks noGrp="1"/>
          </p:cNvSpPr>
          <p:nvPr>
            <p:ph type="title"/>
          </p:nvPr>
        </p:nvSpPr>
        <p:spPr/>
        <p:txBody>
          <a:bodyPr>
            <a:normAutofit/>
          </a:bodyPr>
          <a:lstStyle/>
          <a:p>
            <a:r>
              <a:rPr lang="en-US" sz="4000" dirty="0"/>
              <a:t>Discussion</a:t>
            </a:r>
          </a:p>
        </p:txBody>
      </p:sp>
      <p:sp>
        <p:nvSpPr>
          <p:cNvPr id="3" name="Content Placeholder 2">
            <a:extLst>
              <a:ext uri="{FF2B5EF4-FFF2-40B4-BE49-F238E27FC236}">
                <a16:creationId xmlns:a16="http://schemas.microsoft.com/office/drawing/2014/main" id="{B1038107-04CF-D744-9A69-C1BBA4769230}"/>
              </a:ext>
            </a:extLst>
          </p:cNvPr>
          <p:cNvSpPr>
            <a:spLocks noGrp="1"/>
          </p:cNvSpPr>
          <p:nvPr>
            <p:ph idx="1"/>
          </p:nvPr>
        </p:nvSpPr>
        <p:spPr>
          <a:xfrm>
            <a:off x="2589212" y="1905000"/>
            <a:ext cx="8915400" cy="4328890"/>
          </a:xfrm>
        </p:spPr>
        <p:txBody>
          <a:bodyPr>
            <a:normAutofit fontScale="92500"/>
          </a:bodyPr>
          <a:lstStyle/>
          <a:p>
            <a:r>
              <a:rPr lang="en-US" sz="2400" dirty="0"/>
              <a:t>Overall Conclusions: </a:t>
            </a:r>
          </a:p>
          <a:p>
            <a:pPr lvl="1"/>
            <a:r>
              <a:rPr lang="en-US" sz="2200" dirty="0"/>
              <a:t>Many believe their race, languages, and dialects are important to their academic writing. </a:t>
            </a:r>
          </a:p>
          <a:p>
            <a:pPr lvl="1"/>
            <a:r>
              <a:rPr lang="en-US" sz="2200" dirty="0"/>
              <a:t>Engage with students’ self-discovery, evolving identities, and agency in their academic writing.</a:t>
            </a:r>
          </a:p>
          <a:p>
            <a:pPr lvl="1"/>
            <a:r>
              <a:rPr lang="en-US" sz="2200" dirty="0"/>
              <a:t>Center the voices of those who do feel misrepresented or devalued in our institutions. </a:t>
            </a:r>
          </a:p>
          <a:p>
            <a:pPr lvl="1"/>
            <a:r>
              <a:rPr lang="en-US" sz="2200" dirty="0"/>
              <a:t>The standards for academic writing are both valued and injurious.</a:t>
            </a:r>
          </a:p>
          <a:p>
            <a:pPr lvl="1"/>
            <a:r>
              <a:rPr lang="en-US" sz="2200" dirty="0"/>
              <a:t>Race, ethnicity, languages, and/or dialects positively impact </a:t>
            </a:r>
            <a:r>
              <a:rPr lang="en-US" sz="2200" i="1" dirty="0"/>
              <a:t>creative</a:t>
            </a:r>
            <a:r>
              <a:rPr lang="en-US" sz="2200" dirty="0"/>
              <a:t> writing endeavors, as opposed to academic writing.</a:t>
            </a:r>
          </a:p>
        </p:txBody>
      </p:sp>
    </p:spTree>
    <p:extLst>
      <p:ext uri="{BB962C8B-B14F-4D97-AF65-F5344CB8AC3E}">
        <p14:creationId xmlns:p14="http://schemas.microsoft.com/office/powerpoint/2010/main" val="1592336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4F2A0-E06C-E646-94C6-18FC0F46F8C1}"/>
              </a:ext>
            </a:extLst>
          </p:cNvPr>
          <p:cNvSpPr>
            <a:spLocks noGrp="1"/>
          </p:cNvSpPr>
          <p:nvPr>
            <p:ph type="title"/>
          </p:nvPr>
        </p:nvSpPr>
        <p:spPr/>
        <p:txBody>
          <a:bodyPr>
            <a:normAutofit/>
          </a:bodyPr>
          <a:lstStyle/>
          <a:p>
            <a:r>
              <a:rPr lang="en-US" sz="4000" dirty="0"/>
              <a:t>Application 1</a:t>
            </a:r>
          </a:p>
        </p:txBody>
      </p:sp>
      <p:sp>
        <p:nvSpPr>
          <p:cNvPr id="3" name="Content Placeholder 2">
            <a:extLst>
              <a:ext uri="{FF2B5EF4-FFF2-40B4-BE49-F238E27FC236}">
                <a16:creationId xmlns:a16="http://schemas.microsoft.com/office/drawing/2014/main" id="{AD4EC89E-94CB-964C-9814-D27240236DE5}"/>
              </a:ext>
            </a:extLst>
          </p:cNvPr>
          <p:cNvSpPr>
            <a:spLocks noGrp="1"/>
          </p:cNvSpPr>
          <p:nvPr>
            <p:ph idx="1"/>
          </p:nvPr>
        </p:nvSpPr>
        <p:spPr/>
        <p:txBody>
          <a:bodyPr>
            <a:normAutofit/>
          </a:bodyPr>
          <a:lstStyle/>
          <a:p>
            <a:r>
              <a:rPr lang="en-US" sz="2400" dirty="0"/>
              <a:t>Give </a:t>
            </a:r>
            <a:r>
              <a:rPr lang="en-US" sz="2400" i="1" dirty="0"/>
              <a:t>specific</a:t>
            </a:r>
            <a:r>
              <a:rPr lang="en-US" sz="2400" dirty="0"/>
              <a:t> writing feedback</a:t>
            </a:r>
          </a:p>
          <a:p>
            <a:pPr lvl="1"/>
            <a:r>
              <a:rPr lang="en-US" sz="2000" i="1" dirty="0"/>
              <a:t>“Professors should be mindful of the racial insensitivity that accompanies feedback focused on ‘clarity’ to multilingual, racially diverse students.” </a:t>
            </a:r>
          </a:p>
          <a:p>
            <a:pPr lvl="1"/>
            <a:r>
              <a:rPr lang="en-US" sz="2000" dirty="0"/>
              <a:t>Instead of writing “unclear” or “awkward” write, “I got stuck on this word. Do you mean </a:t>
            </a:r>
            <a:r>
              <a:rPr lang="en-US" sz="2000" i="1" dirty="0"/>
              <a:t>x</a:t>
            </a:r>
            <a:r>
              <a:rPr lang="en-US" sz="2000" dirty="0"/>
              <a:t> or </a:t>
            </a:r>
            <a:r>
              <a:rPr lang="en-US" sz="2000" i="1" dirty="0"/>
              <a:t>y</a:t>
            </a:r>
            <a:r>
              <a:rPr lang="en-US" sz="2000" dirty="0"/>
              <a:t> instead?”</a:t>
            </a:r>
          </a:p>
        </p:txBody>
      </p:sp>
    </p:spTree>
    <p:extLst>
      <p:ext uri="{BB962C8B-B14F-4D97-AF65-F5344CB8AC3E}">
        <p14:creationId xmlns:p14="http://schemas.microsoft.com/office/powerpoint/2010/main" val="447880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6BE9-97D4-DC48-AF63-979164AC905C}"/>
              </a:ext>
            </a:extLst>
          </p:cNvPr>
          <p:cNvSpPr>
            <a:spLocks noGrp="1"/>
          </p:cNvSpPr>
          <p:nvPr>
            <p:ph type="title"/>
          </p:nvPr>
        </p:nvSpPr>
        <p:spPr/>
        <p:txBody>
          <a:bodyPr/>
          <a:lstStyle/>
          <a:p>
            <a:r>
              <a:rPr lang="en-US" dirty="0"/>
              <a:t>Application 2</a:t>
            </a:r>
          </a:p>
        </p:txBody>
      </p:sp>
      <p:sp>
        <p:nvSpPr>
          <p:cNvPr id="3" name="Content Placeholder 2">
            <a:extLst>
              <a:ext uri="{FF2B5EF4-FFF2-40B4-BE49-F238E27FC236}">
                <a16:creationId xmlns:a16="http://schemas.microsoft.com/office/drawing/2014/main" id="{C3CFFE82-EDB5-0841-9DA4-E0BB5840F9B5}"/>
              </a:ext>
            </a:extLst>
          </p:cNvPr>
          <p:cNvSpPr>
            <a:spLocks noGrp="1"/>
          </p:cNvSpPr>
          <p:nvPr>
            <p:ph idx="1"/>
          </p:nvPr>
        </p:nvSpPr>
        <p:spPr>
          <a:xfrm>
            <a:off x="2589212" y="1905000"/>
            <a:ext cx="8915400" cy="4328890"/>
          </a:xfrm>
        </p:spPr>
        <p:txBody>
          <a:bodyPr>
            <a:normAutofit/>
          </a:bodyPr>
          <a:lstStyle/>
          <a:p>
            <a:r>
              <a:rPr lang="en-US" sz="2400" dirty="0"/>
              <a:t>Academic writing expectations should be transparent and explicit.</a:t>
            </a:r>
          </a:p>
          <a:p>
            <a:pPr lvl="1"/>
            <a:r>
              <a:rPr lang="en-US" sz="2000" dirty="0"/>
              <a:t>Vague or hidden expectation: “The essay should be flawlessly edited.” </a:t>
            </a:r>
          </a:p>
          <a:p>
            <a:pPr lvl="2"/>
            <a:r>
              <a:rPr lang="en-US" sz="1800" dirty="0"/>
              <a:t>Explicit expectation: “The essay should be edited in line with Standard English and the grammar rules of any other languages or dialects used.” </a:t>
            </a:r>
          </a:p>
          <a:p>
            <a:pPr lvl="1"/>
            <a:r>
              <a:rPr lang="en-US" sz="2000" dirty="0"/>
              <a:t>Vague or hidden expectation: “Write for an academic audience.”</a:t>
            </a:r>
          </a:p>
          <a:p>
            <a:pPr lvl="2"/>
            <a:r>
              <a:rPr lang="en-US" sz="1800" dirty="0"/>
              <a:t>Explicit expectation: “Write in a way your grandparent or other family member would understand.” or “Write how you would to your peers at work.”</a:t>
            </a:r>
          </a:p>
        </p:txBody>
      </p:sp>
    </p:spTree>
    <p:extLst>
      <p:ext uri="{BB962C8B-B14F-4D97-AF65-F5344CB8AC3E}">
        <p14:creationId xmlns:p14="http://schemas.microsoft.com/office/powerpoint/2010/main" val="3295045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518A0-99CF-3247-A6AF-6B92076769DB}"/>
              </a:ext>
            </a:extLst>
          </p:cNvPr>
          <p:cNvSpPr>
            <a:spLocks noGrp="1"/>
          </p:cNvSpPr>
          <p:nvPr>
            <p:ph type="title"/>
          </p:nvPr>
        </p:nvSpPr>
        <p:spPr/>
        <p:txBody>
          <a:bodyPr/>
          <a:lstStyle/>
          <a:p>
            <a:r>
              <a:rPr lang="en-US" dirty="0"/>
              <a:t>Application 3</a:t>
            </a:r>
          </a:p>
        </p:txBody>
      </p:sp>
      <p:sp>
        <p:nvSpPr>
          <p:cNvPr id="3" name="Content Placeholder 2">
            <a:extLst>
              <a:ext uri="{FF2B5EF4-FFF2-40B4-BE49-F238E27FC236}">
                <a16:creationId xmlns:a16="http://schemas.microsoft.com/office/drawing/2014/main" id="{F050C5DD-85DA-8C42-A424-3BECFD2DE179}"/>
              </a:ext>
            </a:extLst>
          </p:cNvPr>
          <p:cNvSpPr>
            <a:spLocks noGrp="1"/>
          </p:cNvSpPr>
          <p:nvPr>
            <p:ph idx="1"/>
          </p:nvPr>
        </p:nvSpPr>
        <p:spPr/>
        <p:txBody>
          <a:bodyPr/>
          <a:lstStyle/>
          <a:p>
            <a:r>
              <a:rPr lang="en-US" sz="2400" dirty="0"/>
              <a:t>Get to know the language backgrounds of your students</a:t>
            </a:r>
          </a:p>
          <a:p>
            <a:pPr lvl="1"/>
            <a:r>
              <a:rPr lang="en-US" sz="2000" dirty="0"/>
              <a:t>Add questions in your writing center’s registration form about </a:t>
            </a:r>
          </a:p>
          <a:p>
            <a:pPr lvl="2"/>
            <a:r>
              <a:rPr lang="en-US" sz="1800" dirty="0"/>
              <a:t>First or home language</a:t>
            </a:r>
          </a:p>
          <a:p>
            <a:pPr lvl="2"/>
            <a:r>
              <a:rPr lang="en-US" sz="1800" dirty="0"/>
              <a:t>Second language(s) or dialect(s)</a:t>
            </a:r>
          </a:p>
          <a:p>
            <a:pPr lvl="1"/>
            <a:r>
              <a:rPr lang="en-US" sz="2000" dirty="0"/>
              <a:t>Do resources offered match the needs in your context?</a:t>
            </a:r>
          </a:p>
          <a:p>
            <a:pPr lvl="2"/>
            <a:r>
              <a:rPr lang="en-US" sz="1800" dirty="0"/>
              <a:t>For example: Hiring tutors who are bilingual in Black English and Spanish–English will meet a current need in our context.</a:t>
            </a:r>
          </a:p>
          <a:p>
            <a:endParaRPr lang="en-US" dirty="0"/>
          </a:p>
        </p:txBody>
      </p:sp>
    </p:spTree>
    <p:extLst>
      <p:ext uri="{BB962C8B-B14F-4D97-AF65-F5344CB8AC3E}">
        <p14:creationId xmlns:p14="http://schemas.microsoft.com/office/powerpoint/2010/main" val="2558613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46A9-280D-8740-BDF8-C9B2F0FEF71A}"/>
              </a:ext>
            </a:extLst>
          </p:cNvPr>
          <p:cNvSpPr>
            <a:spLocks noGrp="1"/>
          </p:cNvSpPr>
          <p:nvPr>
            <p:ph type="title"/>
          </p:nvPr>
        </p:nvSpPr>
        <p:spPr/>
        <p:txBody>
          <a:bodyPr>
            <a:normAutofit/>
          </a:bodyPr>
          <a:lstStyle/>
          <a:p>
            <a:r>
              <a:rPr lang="en-US" sz="4000" dirty="0"/>
              <a:t>Conclusion</a:t>
            </a:r>
          </a:p>
        </p:txBody>
      </p:sp>
      <p:sp>
        <p:nvSpPr>
          <p:cNvPr id="3" name="Content Placeholder 2">
            <a:extLst>
              <a:ext uri="{FF2B5EF4-FFF2-40B4-BE49-F238E27FC236}">
                <a16:creationId xmlns:a16="http://schemas.microsoft.com/office/drawing/2014/main" id="{05DA61E0-3BA4-9441-A26A-62853E09C1D9}"/>
              </a:ext>
            </a:extLst>
          </p:cNvPr>
          <p:cNvSpPr>
            <a:spLocks noGrp="1"/>
          </p:cNvSpPr>
          <p:nvPr>
            <p:ph idx="1"/>
          </p:nvPr>
        </p:nvSpPr>
        <p:spPr/>
        <p:txBody>
          <a:bodyPr>
            <a:normAutofit/>
          </a:bodyPr>
          <a:lstStyle/>
          <a:p>
            <a:r>
              <a:rPr lang="en-US" sz="2400" dirty="0"/>
              <a:t>The continuing conversation about what is considered “academic” writing should not be about tearing down a standard or replacing it with a new one. Instead, as Dr. </a:t>
            </a:r>
            <a:r>
              <a:rPr lang="en-US" sz="2400" dirty="0" err="1"/>
              <a:t>Vay</a:t>
            </a:r>
            <a:r>
              <a:rPr lang="en-US" sz="2400" dirty="0"/>
              <a:t> (2020) stated, writing educators should focus on widening the available tools and resources for academic writing, specifically in a way that does not center White speech and writing habits, which are by no means the primary norms or expectations of the world or of the multilingual United States. </a:t>
            </a:r>
          </a:p>
        </p:txBody>
      </p:sp>
    </p:spTree>
    <p:extLst>
      <p:ext uri="{BB962C8B-B14F-4D97-AF65-F5344CB8AC3E}">
        <p14:creationId xmlns:p14="http://schemas.microsoft.com/office/powerpoint/2010/main" val="3025532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56513-20FD-404A-B9B1-94C09F04F511}"/>
              </a:ext>
            </a:extLst>
          </p:cNvPr>
          <p:cNvSpPr>
            <a:spLocks noGrp="1"/>
          </p:cNvSpPr>
          <p:nvPr>
            <p:ph type="title"/>
          </p:nvPr>
        </p:nvSpPr>
        <p:spPr/>
        <p:txBody>
          <a:bodyPr/>
          <a:lstStyle/>
          <a:p>
            <a:r>
              <a:rPr lang="en-US" sz="4000" dirty="0"/>
              <a:t>References</a:t>
            </a:r>
            <a:endParaRPr lang="en-US" dirty="0"/>
          </a:p>
        </p:txBody>
      </p:sp>
      <p:sp>
        <p:nvSpPr>
          <p:cNvPr id="3" name="Content Placeholder 2">
            <a:extLst>
              <a:ext uri="{FF2B5EF4-FFF2-40B4-BE49-F238E27FC236}">
                <a16:creationId xmlns:a16="http://schemas.microsoft.com/office/drawing/2014/main" id="{D7B3B43E-0838-9B44-9703-C4CE23D1F9D6}"/>
              </a:ext>
            </a:extLst>
          </p:cNvPr>
          <p:cNvSpPr>
            <a:spLocks noGrp="1"/>
          </p:cNvSpPr>
          <p:nvPr>
            <p:ph idx="1"/>
          </p:nvPr>
        </p:nvSpPr>
        <p:spPr>
          <a:xfrm>
            <a:off x="2589212" y="1515292"/>
            <a:ext cx="8915400" cy="4953730"/>
          </a:xfrm>
        </p:spPr>
        <p:txBody>
          <a:bodyPr>
            <a:normAutofit fontScale="77500" lnSpcReduction="20000"/>
          </a:bodyPr>
          <a:lstStyle/>
          <a:p>
            <a:r>
              <a:rPr lang="en-US" dirty="0"/>
              <a:t>Anzaldúa, G. (2007). How to tame a wild tongue. In </a:t>
            </a:r>
            <a:r>
              <a:rPr lang="en-US" i="1" dirty="0"/>
              <a:t>Borderlands / La </a:t>
            </a:r>
            <a:r>
              <a:rPr lang="en-US" i="1" dirty="0" err="1"/>
              <a:t>frontera</a:t>
            </a:r>
            <a:r>
              <a:rPr lang="en-US" i="1" dirty="0"/>
              <a:t>: The new Mestiza</a:t>
            </a:r>
            <a:r>
              <a:rPr lang="en-US" dirty="0"/>
              <a:t> (4th ed., pp. 75–86). Aunt Lute Books.</a:t>
            </a:r>
          </a:p>
          <a:p>
            <a:r>
              <a:rPr lang="en-US" dirty="0"/>
              <a:t>Atkinson, D., </a:t>
            </a:r>
            <a:r>
              <a:rPr lang="en-US" dirty="0" err="1"/>
              <a:t>Crusan</a:t>
            </a:r>
            <a:r>
              <a:rPr lang="en-US" dirty="0"/>
              <a:t>, D., Matsuda, P. K., Ortmeier-Hooper, C., </a:t>
            </a:r>
            <a:r>
              <a:rPr lang="en-US" dirty="0" err="1"/>
              <a:t>Ruecker</a:t>
            </a:r>
            <a:r>
              <a:rPr lang="en-US" dirty="0"/>
              <a:t>, T., Simpson, S., &amp; Tardy, C. (2015). Clarifying the relationship between L2 writing and translingual writing: An open letter to writing studies editors and organization leaders on JSTOR. </a:t>
            </a:r>
            <a:r>
              <a:rPr lang="en-US" i="1" dirty="0"/>
              <a:t>College English</a:t>
            </a:r>
            <a:r>
              <a:rPr lang="en-US" dirty="0"/>
              <a:t>, </a:t>
            </a:r>
            <a:r>
              <a:rPr lang="en-US" i="1" dirty="0"/>
              <a:t>77</a:t>
            </a:r>
            <a:r>
              <a:rPr lang="en-US" dirty="0"/>
              <a:t>(4), 383–386.</a:t>
            </a:r>
          </a:p>
          <a:p>
            <a:r>
              <a:rPr lang="en-US" dirty="0"/>
              <a:t>Baker-Bell, A., Williams-Farrier, B. J., Jackson, D. Johnson, L., Kynard, C., &amp; McMurtry, T. (2020, July). </a:t>
            </a:r>
            <a:r>
              <a:rPr lang="en-US" i="1" dirty="0"/>
              <a:t>This </a:t>
            </a:r>
            <a:r>
              <a:rPr lang="en-US" i="1" dirty="0" err="1"/>
              <a:t>ain’t</a:t>
            </a:r>
            <a:r>
              <a:rPr lang="en-US" i="1" dirty="0"/>
              <a:t> another statement! This is a DEMAND for Black linguistic justice! </a:t>
            </a:r>
            <a:r>
              <a:rPr lang="en-US" dirty="0"/>
              <a:t>Conference on College Composition and Communication. </a:t>
            </a:r>
            <a:r>
              <a:rPr lang="en-US" dirty="0">
                <a:hlinkClick r:id="rId3"/>
              </a:rPr>
              <a:t>https://cccc.ncte.org/cccc/demand-for-black-linguistic-justice</a:t>
            </a:r>
            <a:r>
              <a:rPr lang="en-US" dirty="0"/>
              <a:t> </a:t>
            </a:r>
          </a:p>
          <a:p>
            <a:r>
              <a:rPr lang="en-US" dirty="0" err="1"/>
              <a:t>Gevers</a:t>
            </a:r>
            <a:r>
              <a:rPr lang="en-US" dirty="0"/>
              <a:t>, J. (2018). </a:t>
            </a:r>
            <a:r>
              <a:rPr lang="en-US" dirty="0" err="1"/>
              <a:t>Translingualism</a:t>
            </a:r>
            <a:r>
              <a:rPr lang="en-US" dirty="0"/>
              <a:t> revisited: Language difference and hybridity in L2 writing. </a:t>
            </a:r>
            <a:r>
              <a:rPr lang="en-US" i="1" dirty="0"/>
              <a:t>Journal of Second Language Writing</a:t>
            </a:r>
            <a:r>
              <a:rPr lang="en-US" dirty="0"/>
              <a:t>, </a:t>
            </a:r>
            <a:r>
              <a:rPr lang="en-US" i="1" dirty="0"/>
              <a:t>40</a:t>
            </a:r>
            <a:r>
              <a:rPr lang="en-US" dirty="0"/>
              <a:t>, 73–83.</a:t>
            </a:r>
            <a:r>
              <a:rPr lang="en-US" u="sng" dirty="0">
                <a:hlinkClick r:id="rId4"/>
              </a:rPr>
              <a:t> https://doi.org/10.1016/j.jslw.2018.04.003</a:t>
            </a:r>
            <a:endParaRPr lang="en-US" dirty="0"/>
          </a:p>
          <a:p>
            <a:r>
              <a:rPr lang="en-US" dirty="0"/>
              <a:t>Green, N.-A. S. (2016). The re-education of </a:t>
            </a:r>
            <a:r>
              <a:rPr lang="en-US" dirty="0" err="1"/>
              <a:t>Neisha</a:t>
            </a:r>
            <a:r>
              <a:rPr lang="en-US" dirty="0"/>
              <a:t>-Anne S Green: A close look at the damaging effects of “a standard approach,” the benefits of code-meshing, and the role allies play in this work. </a:t>
            </a:r>
            <a:r>
              <a:rPr lang="en-US" i="1" dirty="0"/>
              <a:t>Praxis</a:t>
            </a:r>
            <a:r>
              <a:rPr lang="en-US" dirty="0"/>
              <a:t>, </a:t>
            </a:r>
            <a:r>
              <a:rPr lang="en-US" i="1" dirty="0"/>
              <a:t>14</a:t>
            </a:r>
            <a:r>
              <a:rPr lang="en-US" dirty="0"/>
              <a:t>(1), 72–82.</a:t>
            </a:r>
          </a:p>
          <a:p>
            <a:r>
              <a:rPr lang="en-US" dirty="0" err="1"/>
              <a:t>Kafle</a:t>
            </a:r>
            <a:r>
              <a:rPr lang="en-US" dirty="0"/>
              <a:t>, M. (2020). “No one would like to take a risk”: Multilingual students’ views on language mixing in academic writing. </a:t>
            </a:r>
            <a:r>
              <a:rPr lang="en-US" i="1" dirty="0"/>
              <a:t>System</a:t>
            </a:r>
            <a:r>
              <a:rPr lang="en-US" dirty="0"/>
              <a:t>, </a:t>
            </a:r>
            <a:r>
              <a:rPr lang="en-US" i="1" dirty="0"/>
              <a:t>94</a:t>
            </a:r>
            <a:r>
              <a:rPr lang="en-US" dirty="0"/>
              <a:t>. </a:t>
            </a:r>
            <a:r>
              <a:rPr lang="en-US" dirty="0">
                <a:hlinkClick r:id="rId5"/>
              </a:rPr>
              <a:t>https://doi.org/10.1016/j.system.2020.102326</a:t>
            </a:r>
            <a:r>
              <a:rPr lang="en-US" dirty="0"/>
              <a:t> </a:t>
            </a:r>
          </a:p>
          <a:p>
            <a:r>
              <a:rPr lang="en-US" dirty="0" err="1"/>
              <a:t>Kendi</a:t>
            </a:r>
            <a:r>
              <a:rPr lang="en-US" dirty="0"/>
              <a:t>, I. X. (2019). </a:t>
            </a:r>
            <a:r>
              <a:rPr lang="en-US" i="1" dirty="0"/>
              <a:t>How to be an antiracist</a:t>
            </a:r>
            <a:r>
              <a:rPr lang="en-US" dirty="0"/>
              <a:t>. Random House Publishing Group.</a:t>
            </a:r>
          </a:p>
          <a:p>
            <a:r>
              <a:rPr lang="en-US" dirty="0"/>
              <a:t>Young, V. A. (2020). Black Lives Matter in academic spaces: Three lessons for critical literacy. </a:t>
            </a:r>
            <a:r>
              <a:rPr lang="en-US" i="1" dirty="0"/>
              <a:t>Journal of College Reading and Learning</a:t>
            </a:r>
            <a:r>
              <a:rPr lang="en-US" dirty="0"/>
              <a:t>, </a:t>
            </a:r>
            <a:r>
              <a:rPr lang="en-US" i="1" dirty="0"/>
              <a:t>50</a:t>
            </a:r>
            <a:r>
              <a:rPr lang="en-US" dirty="0"/>
              <a:t>(1), 5–18. </a:t>
            </a:r>
            <a:r>
              <a:rPr lang="en-US" dirty="0">
                <a:hlinkClick r:id="rId6"/>
              </a:rPr>
              <a:t>https://doi.org/10.1080/10790195.2019.1710441</a:t>
            </a:r>
            <a:r>
              <a:rPr lang="en-US" dirty="0"/>
              <a:t> </a:t>
            </a:r>
          </a:p>
        </p:txBody>
      </p:sp>
    </p:spTree>
    <p:extLst>
      <p:ext uri="{BB962C8B-B14F-4D97-AF65-F5344CB8AC3E}">
        <p14:creationId xmlns:p14="http://schemas.microsoft.com/office/powerpoint/2010/main" val="148734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4E9F44E-02E7-4A97-B7DB-1DB0F1F4EB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154F2546-BFC4-4B9A-B22A-40C22269F5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4BB2355B-3CC7-4F78-AEE5-42361DBF49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031B8A19-2FD3-4302-91CF-C8B6F93B3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73162A24-700C-424E-96EC-86CB156D05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1F0C1D92-E435-4491-B392-AB951E055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0212CAD4-9EC5-41A6-B23D-EBA0527104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6EFDEEEF-07D4-42EA-BAF2-B6FB6442DD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F4FA7A2-4814-4283-AED6-51BE578606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3A80AF23-BF8E-4209-B9DE-1D2A637B4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19128847-0CCA-451D-A00A-2855A4D6D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5007ABF4-C6D7-4D5A-B621-E22A6CDE24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C626D9E0-6E9C-49D1-9350-E85A88DD35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3F22DE9C-F188-48E2-A82C-4434A8EEEA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157"/>
            <a:ext cx="2356675" cy="6853096"/>
            <a:chOff x="6627813" y="195610"/>
            <a:chExt cx="1952625" cy="5678141"/>
          </a:xfrm>
        </p:grpSpPr>
        <p:sp>
          <p:nvSpPr>
            <p:cNvPr id="23" name="Freeform 27">
              <a:extLst>
                <a:ext uri="{FF2B5EF4-FFF2-40B4-BE49-F238E27FC236}">
                  <a16:creationId xmlns:a16="http://schemas.microsoft.com/office/drawing/2014/main" id="{02013AA2-1F55-4C5D-AA37-2F66C2056B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1FB61D00-6151-464C-A1C0-2F19F6413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A5ED6B64-D948-4BCE-9D88-5BB2FDD8F3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F89D4BEB-9156-4620-A774-3B780CC758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B4A8D726-AC9C-413C-BA61-279C42A85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F17D811C-C413-4847-8A99-0C428A5835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75BC74C6-A8D3-43B7-88D6-D36F1C0388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7EEDAFB-AA1B-4B29-B0D8-E3F097A308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2037E8F3-503E-4F56-81D4-C0058A8556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B3B14D57-F75A-402A-B35D-98E84AD685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4AFB6E2F-5AF1-4DB0-851C-8F7492A9E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6725B281-5E62-47B4-873A-9B1261423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6A10670B-6568-4038-91D8-392C78C0CF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6">
            <a:extLst>
              <a:ext uri="{FF2B5EF4-FFF2-40B4-BE49-F238E27FC236}">
                <a16:creationId xmlns:a16="http://schemas.microsoft.com/office/drawing/2014/main" id="{62163DB6-3EE7-474C-8726-1A05F7DE4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2" name="Title 1">
            <a:extLst>
              <a:ext uri="{FF2B5EF4-FFF2-40B4-BE49-F238E27FC236}">
                <a16:creationId xmlns:a16="http://schemas.microsoft.com/office/drawing/2014/main" id="{03A90B31-17B4-8D4E-9ECC-2A1961EE8028}"/>
              </a:ext>
            </a:extLst>
          </p:cNvPr>
          <p:cNvSpPr>
            <a:spLocks noGrp="1"/>
          </p:cNvSpPr>
          <p:nvPr>
            <p:ph type="title"/>
          </p:nvPr>
        </p:nvSpPr>
        <p:spPr>
          <a:xfrm>
            <a:off x="5369763" y="804335"/>
            <a:ext cx="6017904" cy="5249332"/>
          </a:xfrm>
        </p:spPr>
        <p:txBody>
          <a:bodyPr vert="horz" lIns="91440" tIns="45720" rIns="91440" bIns="45720" rtlCol="0" anchor="ctr">
            <a:normAutofit/>
          </a:bodyPr>
          <a:lstStyle/>
          <a:p>
            <a:r>
              <a:rPr lang="en-US" sz="5000" dirty="0">
                <a:solidFill>
                  <a:schemeClr val="tx1"/>
                </a:solidFill>
              </a:rPr>
              <a:t>Indigenous Land Acknowledgment</a:t>
            </a:r>
          </a:p>
        </p:txBody>
      </p:sp>
      <p:sp>
        <p:nvSpPr>
          <p:cNvPr id="40" name="Rectangle 39">
            <a:extLst>
              <a:ext uri="{FF2B5EF4-FFF2-40B4-BE49-F238E27FC236}">
                <a16:creationId xmlns:a16="http://schemas.microsoft.com/office/drawing/2014/main" id="{57ABABA7-0420-4200-9B65-1C1967CE9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28D87904-F03B-464D-B262-69E0F7EB2282}"/>
              </a:ext>
            </a:extLst>
          </p:cNvPr>
          <p:cNvSpPr>
            <a:spLocks noGrp="1"/>
          </p:cNvSpPr>
          <p:nvPr>
            <p:ph type="body" idx="1"/>
          </p:nvPr>
        </p:nvSpPr>
        <p:spPr>
          <a:xfrm>
            <a:off x="1194099" y="804334"/>
            <a:ext cx="3170083" cy="5249332"/>
          </a:xfrm>
        </p:spPr>
        <p:txBody>
          <a:bodyPr vert="horz" lIns="91440" tIns="45720" rIns="91440" bIns="45720" rtlCol="0" anchor="ctr">
            <a:normAutofit/>
          </a:bodyPr>
          <a:lstStyle/>
          <a:p>
            <a:pPr algn="r"/>
            <a:r>
              <a:rPr lang="en-US" sz="1800" dirty="0">
                <a:solidFill>
                  <a:schemeClr val="tx1">
                    <a:lumMod val="85000"/>
                    <a:lumOff val="15000"/>
                  </a:schemeClr>
                </a:solidFill>
              </a:rPr>
              <a:t>Jumano</a:t>
            </a:r>
          </a:p>
          <a:p>
            <a:pPr algn="r"/>
            <a:r>
              <a:rPr lang="en-US" sz="1800" dirty="0">
                <a:solidFill>
                  <a:schemeClr val="tx1">
                    <a:lumMod val="85000"/>
                    <a:lumOff val="15000"/>
                  </a:schemeClr>
                </a:solidFill>
              </a:rPr>
              <a:t>Wichita</a:t>
            </a:r>
          </a:p>
          <a:p>
            <a:pPr algn="r"/>
            <a:r>
              <a:rPr lang="en-US" sz="1800" dirty="0">
                <a:solidFill>
                  <a:schemeClr val="tx1">
                    <a:lumMod val="85000"/>
                    <a:lumOff val="15000"/>
                  </a:schemeClr>
                </a:solidFill>
              </a:rPr>
              <a:t>Tawakoni</a:t>
            </a:r>
          </a:p>
          <a:p>
            <a:pPr algn="r"/>
            <a:r>
              <a:rPr lang="en-US" sz="1800" dirty="0" err="1">
                <a:solidFill>
                  <a:schemeClr val="tx1">
                    <a:lumMod val="85000"/>
                    <a:lumOff val="15000"/>
                  </a:schemeClr>
                </a:solidFill>
              </a:rPr>
              <a:t>Nʉmʉnʉʉ</a:t>
            </a:r>
            <a:r>
              <a:rPr lang="en-US" sz="1800" dirty="0">
                <a:solidFill>
                  <a:schemeClr val="tx1">
                    <a:lumMod val="85000"/>
                    <a:lumOff val="15000"/>
                  </a:schemeClr>
                </a:solidFill>
              </a:rPr>
              <a:t> </a:t>
            </a:r>
            <a:r>
              <a:rPr lang="en-US" sz="1800" dirty="0" err="1">
                <a:solidFill>
                  <a:schemeClr val="tx1">
                    <a:lumMod val="85000"/>
                    <a:lumOff val="15000"/>
                  </a:schemeClr>
                </a:solidFill>
              </a:rPr>
              <a:t>Sookobitʉ</a:t>
            </a:r>
            <a:r>
              <a:rPr lang="en-US" sz="1800" dirty="0">
                <a:solidFill>
                  <a:schemeClr val="tx1">
                    <a:lumMod val="85000"/>
                    <a:lumOff val="15000"/>
                  </a:schemeClr>
                </a:solidFill>
              </a:rPr>
              <a:t> (Comanche)</a:t>
            </a:r>
          </a:p>
          <a:p>
            <a:pPr algn="r"/>
            <a:r>
              <a:rPr lang="en-US" sz="1800" dirty="0" err="1">
                <a:solidFill>
                  <a:schemeClr val="tx1">
                    <a:lumMod val="85000"/>
                    <a:lumOff val="15000"/>
                  </a:schemeClr>
                </a:solidFill>
              </a:rPr>
              <a:t>Kiikaapoi</a:t>
            </a:r>
            <a:r>
              <a:rPr lang="en-US" sz="1800" dirty="0">
                <a:solidFill>
                  <a:schemeClr val="tx1">
                    <a:lumMod val="85000"/>
                    <a:lumOff val="15000"/>
                  </a:schemeClr>
                </a:solidFill>
              </a:rPr>
              <a:t> (Kickapoo)</a:t>
            </a:r>
          </a:p>
        </p:txBody>
      </p:sp>
      <p:sp>
        <p:nvSpPr>
          <p:cNvPr id="42" name="Freeform 11">
            <a:extLst>
              <a:ext uri="{FF2B5EF4-FFF2-40B4-BE49-F238E27FC236}">
                <a16:creationId xmlns:a16="http://schemas.microsoft.com/office/drawing/2014/main" id="{1E86F813-D67B-409D-AA77-FA8878C2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1967"/>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3859772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1C9DDA-E5AA-244F-9B7B-DF1BC8AA49DB}"/>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A88E1B15-1408-0746-970B-6BA7BC5B600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7951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ACDA3-B91A-6947-A2BE-7F9D3259507C}"/>
              </a:ext>
            </a:extLst>
          </p:cNvPr>
          <p:cNvSpPr>
            <a:spLocks noGrp="1"/>
          </p:cNvSpPr>
          <p:nvPr>
            <p:ph type="title"/>
          </p:nvPr>
        </p:nvSpPr>
        <p:spPr/>
        <p:txBody>
          <a:bodyPr>
            <a:normAutofit/>
          </a:bodyPr>
          <a:lstStyle/>
          <a:p>
            <a:r>
              <a:rPr lang="en-US" sz="4000" dirty="0"/>
              <a:t>Overview</a:t>
            </a:r>
          </a:p>
        </p:txBody>
      </p:sp>
      <p:sp>
        <p:nvSpPr>
          <p:cNvPr id="3" name="Content Placeholder 2">
            <a:extLst>
              <a:ext uri="{FF2B5EF4-FFF2-40B4-BE49-F238E27FC236}">
                <a16:creationId xmlns:a16="http://schemas.microsoft.com/office/drawing/2014/main" id="{D8F44FD4-B319-7643-98D8-B2CD0C1BCECD}"/>
              </a:ext>
            </a:extLst>
          </p:cNvPr>
          <p:cNvSpPr>
            <a:spLocks noGrp="1"/>
          </p:cNvSpPr>
          <p:nvPr>
            <p:ph sz="half" idx="1"/>
          </p:nvPr>
        </p:nvSpPr>
        <p:spPr/>
        <p:txBody>
          <a:bodyPr>
            <a:normAutofit/>
          </a:bodyPr>
          <a:lstStyle/>
          <a:p>
            <a:r>
              <a:rPr lang="en-US" sz="2400" dirty="0"/>
              <a:t>Purpose</a:t>
            </a:r>
          </a:p>
          <a:p>
            <a:r>
              <a:rPr lang="en-US" sz="2400" dirty="0"/>
              <a:t>Theoretical Framework</a:t>
            </a:r>
          </a:p>
          <a:p>
            <a:r>
              <a:rPr lang="en-US" sz="2400" dirty="0"/>
              <a:t>Research Questions</a:t>
            </a:r>
          </a:p>
          <a:p>
            <a:r>
              <a:rPr lang="en-US" sz="2400" dirty="0"/>
              <a:t>Methods</a:t>
            </a:r>
          </a:p>
          <a:p>
            <a:r>
              <a:rPr lang="en-US" sz="2400" dirty="0"/>
              <a:t>Participants</a:t>
            </a:r>
          </a:p>
          <a:p>
            <a:endParaRPr lang="en-US" sz="2400" dirty="0"/>
          </a:p>
          <a:p>
            <a:endParaRPr lang="en-US" sz="2400" dirty="0"/>
          </a:p>
        </p:txBody>
      </p:sp>
      <p:sp>
        <p:nvSpPr>
          <p:cNvPr id="4" name="Content Placeholder 3">
            <a:extLst>
              <a:ext uri="{FF2B5EF4-FFF2-40B4-BE49-F238E27FC236}">
                <a16:creationId xmlns:a16="http://schemas.microsoft.com/office/drawing/2014/main" id="{C70CADDF-2F0A-5942-B470-6C6B9F16A49B}"/>
              </a:ext>
            </a:extLst>
          </p:cNvPr>
          <p:cNvSpPr>
            <a:spLocks noGrp="1"/>
          </p:cNvSpPr>
          <p:nvPr>
            <p:ph sz="half" idx="2"/>
          </p:nvPr>
        </p:nvSpPr>
        <p:spPr/>
        <p:txBody>
          <a:bodyPr>
            <a:normAutofit/>
          </a:bodyPr>
          <a:lstStyle/>
          <a:p>
            <a:r>
              <a:rPr lang="en-US" sz="2400" dirty="0"/>
              <a:t>Findings </a:t>
            </a:r>
          </a:p>
          <a:p>
            <a:r>
              <a:rPr lang="en-US" sz="2400" dirty="0"/>
              <a:t>Discussion</a:t>
            </a:r>
          </a:p>
          <a:p>
            <a:r>
              <a:rPr lang="en-US" sz="2400" dirty="0"/>
              <a:t>Possible Applications</a:t>
            </a:r>
          </a:p>
          <a:p>
            <a:r>
              <a:rPr lang="en-US" sz="2400" dirty="0"/>
              <a:t>Conclusion</a:t>
            </a:r>
          </a:p>
          <a:p>
            <a:r>
              <a:rPr lang="en-US" sz="2400" dirty="0"/>
              <a:t>References</a:t>
            </a:r>
          </a:p>
        </p:txBody>
      </p:sp>
    </p:spTree>
    <p:extLst>
      <p:ext uri="{BB962C8B-B14F-4D97-AF65-F5344CB8AC3E}">
        <p14:creationId xmlns:p14="http://schemas.microsoft.com/office/powerpoint/2010/main" val="3713722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629B15-3BD3-2A45-82B1-77B9423D13E4}"/>
              </a:ext>
            </a:extLst>
          </p:cNvPr>
          <p:cNvSpPr>
            <a:spLocks noGrp="1"/>
          </p:cNvSpPr>
          <p:nvPr>
            <p:ph type="title"/>
          </p:nvPr>
        </p:nvSpPr>
        <p:spPr>
          <a:xfrm>
            <a:off x="1046019" y="942108"/>
            <a:ext cx="3256550" cy="4969113"/>
          </a:xfrm>
        </p:spPr>
        <p:txBody>
          <a:bodyPr anchor="ctr">
            <a:normAutofit/>
          </a:bodyPr>
          <a:lstStyle/>
          <a:p>
            <a:r>
              <a:rPr lang="en-US" sz="4000" dirty="0">
                <a:solidFill>
                  <a:schemeClr val="tx2">
                    <a:lumMod val="75000"/>
                  </a:schemeClr>
                </a:solidFill>
              </a:rPr>
              <a:t>Purpose</a:t>
            </a: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Content Placeholder 2">
            <a:extLst>
              <a:ext uri="{FF2B5EF4-FFF2-40B4-BE49-F238E27FC236}">
                <a16:creationId xmlns:a16="http://schemas.microsoft.com/office/drawing/2014/main" id="{4B8DD0BF-D8E4-8F4F-BC5A-06436093D8C6}"/>
              </a:ext>
            </a:extLst>
          </p:cNvPr>
          <p:cNvSpPr>
            <a:spLocks noGrp="1"/>
          </p:cNvSpPr>
          <p:nvPr>
            <p:ph idx="1"/>
          </p:nvPr>
        </p:nvSpPr>
        <p:spPr>
          <a:xfrm>
            <a:off x="5049062" y="942108"/>
            <a:ext cx="6455549" cy="4969114"/>
          </a:xfrm>
        </p:spPr>
        <p:txBody>
          <a:bodyPr anchor="ctr">
            <a:normAutofit lnSpcReduction="10000"/>
          </a:bodyPr>
          <a:lstStyle/>
          <a:p>
            <a:r>
              <a:rPr lang="en-US" sz="2400" dirty="0">
                <a:solidFill>
                  <a:schemeClr val="tx2">
                    <a:lumMod val="75000"/>
                  </a:schemeClr>
                </a:solidFill>
              </a:rPr>
              <a:t>To understand online students’ perspectives of academic writing in relation to their racial and linguistic identities.</a:t>
            </a:r>
          </a:p>
          <a:p>
            <a:endParaRPr lang="en-US" sz="2400" dirty="0">
              <a:solidFill>
                <a:schemeClr val="tx2">
                  <a:lumMod val="75000"/>
                </a:schemeClr>
              </a:solidFill>
            </a:endParaRPr>
          </a:p>
          <a:p>
            <a:r>
              <a:rPr lang="en-US" sz="2400" dirty="0" err="1">
                <a:solidFill>
                  <a:schemeClr val="tx2">
                    <a:lumMod val="75000"/>
                  </a:schemeClr>
                </a:solidFill>
              </a:rPr>
              <a:t>Gevers</a:t>
            </a:r>
            <a:r>
              <a:rPr lang="en-US" sz="2400" dirty="0">
                <a:solidFill>
                  <a:schemeClr val="tx2">
                    <a:lumMod val="75000"/>
                  </a:schemeClr>
                </a:solidFill>
              </a:rPr>
              <a:t> (2018) and </a:t>
            </a:r>
            <a:r>
              <a:rPr lang="en-US" sz="2400" dirty="0" err="1">
                <a:solidFill>
                  <a:schemeClr val="tx2">
                    <a:lumMod val="75000"/>
                  </a:schemeClr>
                </a:solidFill>
              </a:rPr>
              <a:t>Kafle</a:t>
            </a:r>
            <a:r>
              <a:rPr lang="en-US" sz="2400" dirty="0">
                <a:solidFill>
                  <a:schemeClr val="tx2">
                    <a:lumMod val="75000"/>
                  </a:schemeClr>
                </a:solidFill>
              </a:rPr>
              <a:t> (2020) called for research on student perspectives of academic writing standards and code meshing.</a:t>
            </a:r>
          </a:p>
          <a:p>
            <a:r>
              <a:rPr lang="en-US" sz="2400" dirty="0">
                <a:solidFill>
                  <a:schemeClr val="tx2">
                    <a:lumMod val="75000"/>
                  </a:schemeClr>
                </a:solidFill>
              </a:rPr>
              <a:t>The CCCC demanded to recognize “the interconnection between language, race, and identity” (Baker-Bell et al., 2020).</a:t>
            </a:r>
          </a:p>
        </p:txBody>
      </p:sp>
    </p:spTree>
    <p:extLst>
      <p:ext uri="{BB962C8B-B14F-4D97-AF65-F5344CB8AC3E}">
        <p14:creationId xmlns:p14="http://schemas.microsoft.com/office/powerpoint/2010/main" val="3220521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F314EA-78EA-AA40-8355-66C2B789B5D7}"/>
              </a:ext>
            </a:extLst>
          </p:cNvPr>
          <p:cNvSpPr>
            <a:spLocks noGrp="1"/>
          </p:cNvSpPr>
          <p:nvPr>
            <p:ph type="title"/>
          </p:nvPr>
        </p:nvSpPr>
        <p:spPr>
          <a:xfrm>
            <a:off x="1433889" y="1059872"/>
            <a:ext cx="3012216" cy="4851349"/>
          </a:xfrm>
        </p:spPr>
        <p:txBody>
          <a:bodyPr>
            <a:normAutofit/>
          </a:bodyPr>
          <a:lstStyle/>
          <a:p>
            <a:r>
              <a:rPr lang="en-US" sz="4000" dirty="0"/>
              <a:t>Theoretical Framework</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Content Placeholder 2">
            <a:extLst>
              <a:ext uri="{FF2B5EF4-FFF2-40B4-BE49-F238E27FC236}">
                <a16:creationId xmlns:a16="http://schemas.microsoft.com/office/drawing/2014/main" id="{DFA5ABB8-3B80-514B-B30F-F67039E821EB}"/>
              </a:ext>
            </a:extLst>
          </p:cNvPr>
          <p:cNvSpPr>
            <a:spLocks noGrp="1"/>
          </p:cNvSpPr>
          <p:nvPr>
            <p:ph idx="1"/>
          </p:nvPr>
        </p:nvSpPr>
        <p:spPr>
          <a:xfrm>
            <a:off x="5280368" y="1059872"/>
            <a:ext cx="6224244" cy="4851350"/>
          </a:xfrm>
        </p:spPr>
        <p:txBody>
          <a:bodyPr>
            <a:normAutofit/>
          </a:bodyPr>
          <a:lstStyle/>
          <a:p>
            <a:r>
              <a:rPr lang="en-US" sz="2400" b="1" dirty="0" err="1"/>
              <a:t>Translingualism</a:t>
            </a:r>
            <a:endParaRPr lang="en-US" sz="2400" b="1" dirty="0"/>
          </a:p>
          <a:p>
            <a:pPr lvl="1"/>
            <a:r>
              <a:rPr lang="en-US" sz="2000" dirty="0"/>
              <a:t>“Language must always be seen as a resource and never as a barrier” (Young, 2020, p. 17).</a:t>
            </a:r>
          </a:p>
          <a:p>
            <a:r>
              <a:rPr lang="en-US" sz="2400" b="1" dirty="0"/>
              <a:t>Antiracism</a:t>
            </a:r>
          </a:p>
          <a:p>
            <a:pPr lvl="1"/>
            <a:r>
              <a:rPr lang="en-US" sz="2000" dirty="0"/>
              <a:t>“An antiracist idea is any idea that suggests the racial groups are equals in all their apparent differences—that there is nothing right or wrong with any racial group” (</a:t>
            </a:r>
            <a:r>
              <a:rPr lang="en-US" sz="2000" dirty="0" err="1"/>
              <a:t>Kendi</a:t>
            </a:r>
            <a:r>
              <a:rPr lang="en-US" sz="2000" dirty="0"/>
              <a:t>, 2019, p. 20).</a:t>
            </a:r>
          </a:p>
        </p:txBody>
      </p:sp>
    </p:spTree>
    <p:extLst>
      <p:ext uri="{BB962C8B-B14F-4D97-AF65-F5344CB8AC3E}">
        <p14:creationId xmlns:p14="http://schemas.microsoft.com/office/powerpoint/2010/main" val="1858886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EC272D-4E6B-3C49-873B-F85627D7BC2F}"/>
              </a:ext>
            </a:extLst>
          </p:cNvPr>
          <p:cNvSpPr>
            <a:spLocks noGrp="1"/>
          </p:cNvSpPr>
          <p:nvPr>
            <p:ph type="title"/>
          </p:nvPr>
        </p:nvSpPr>
        <p:spPr>
          <a:xfrm>
            <a:off x="3373062" y="624110"/>
            <a:ext cx="8131550" cy="1280890"/>
          </a:xfrm>
        </p:spPr>
        <p:txBody>
          <a:bodyPr>
            <a:normAutofit/>
          </a:bodyPr>
          <a:lstStyle/>
          <a:p>
            <a:r>
              <a:rPr lang="en-US" sz="4000"/>
              <a:t>Research Questions</a:t>
            </a:r>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Content Placeholder 2">
            <a:extLst>
              <a:ext uri="{FF2B5EF4-FFF2-40B4-BE49-F238E27FC236}">
                <a16:creationId xmlns:a16="http://schemas.microsoft.com/office/drawing/2014/main" id="{5D792FBC-FA05-CF49-A125-3E6886D69650}"/>
              </a:ext>
            </a:extLst>
          </p:cNvPr>
          <p:cNvSpPr>
            <a:spLocks noGrp="1"/>
          </p:cNvSpPr>
          <p:nvPr>
            <p:ph idx="1"/>
          </p:nvPr>
        </p:nvSpPr>
        <p:spPr>
          <a:xfrm>
            <a:off x="3373062" y="2133600"/>
            <a:ext cx="8131550" cy="3777622"/>
          </a:xfrm>
        </p:spPr>
        <p:txBody>
          <a:bodyPr>
            <a:normAutofit/>
          </a:bodyPr>
          <a:lstStyle/>
          <a:p>
            <a:pPr>
              <a:buFont typeface="+mj-lt"/>
              <a:buAutoNum type="arabicPeriod"/>
            </a:pPr>
            <a:r>
              <a:rPr lang="en-US" sz="2400" dirty="0"/>
              <a:t>How do students at one private online university perceive the relationship between their </a:t>
            </a:r>
            <a:r>
              <a:rPr lang="en-US" sz="2400" b="1" dirty="0"/>
              <a:t>racial identity </a:t>
            </a:r>
            <a:r>
              <a:rPr lang="en-US" sz="2400" dirty="0"/>
              <a:t>and academic writing standards?</a:t>
            </a:r>
          </a:p>
          <a:p>
            <a:pPr>
              <a:buFont typeface="+mj-lt"/>
              <a:buAutoNum type="arabicPeriod"/>
            </a:pPr>
            <a:r>
              <a:rPr lang="en-US" sz="2400" dirty="0"/>
              <a:t>How do students describe the relationship between their </a:t>
            </a:r>
            <a:r>
              <a:rPr lang="en-US" sz="2400" b="1" dirty="0"/>
              <a:t>language(s) or dialect(s)</a:t>
            </a:r>
            <a:r>
              <a:rPr lang="en-US" sz="2400" dirty="0"/>
              <a:t> and academic writing?</a:t>
            </a:r>
          </a:p>
          <a:p>
            <a:pPr marL="800100" lvl="1" indent="-342900">
              <a:buFont typeface="+mj-lt"/>
              <a:buAutoNum type="alphaLcParenR"/>
            </a:pPr>
            <a:r>
              <a:rPr lang="en-US" sz="2000" dirty="0"/>
              <a:t>How do those students perceive </a:t>
            </a:r>
            <a:r>
              <a:rPr lang="en-US" sz="2000" b="1" dirty="0"/>
              <a:t>mixing languages </a:t>
            </a:r>
            <a:r>
              <a:rPr lang="en-US" sz="2000" dirty="0"/>
              <a:t>or dialects in academic writing?</a:t>
            </a:r>
          </a:p>
        </p:txBody>
      </p:sp>
    </p:spTree>
    <p:extLst>
      <p:ext uri="{BB962C8B-B14F-4D97-AF65-F5344CB8AC3E}">
        <p14:creationId xmlns:p14="http://schemas.microsoft.com/office/powerpoint/2010/main" val="1424865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22D12-99C3-754D-A310-329C9130B33C}"/>
              </a:ext>
            </a:extLst>
          </p:cNvPr>
          <p:cNvSpPr>
            <a:spLocks noGrp="1"/>
          </p:cNvSpPr>
          <p:nvPr>
            <p:ph type="title"/>
          </p:nvPr>
        </p:nvSpPr>
        <p:spPr/>
        <p:txBody>
          <a:bodyPr/>
          <a:lstStyle/>
          <a:p>
            <a:r>
              <a:rPr lang="en-US" sz="4000" dirty="0"/>
              <a:t>Methods</a:t>
            </a:r>
            <a:endParaRPr lang="en-US" dirty="0"/>
          </a:p>
        </p:txBody>
      </p:sp>
      <p:sp>
        <p:nvSpPr>
          <p:cNvPr id="3" name="Content Placeholder 2">
            <a:extLst>
              <a:ext uri="{FF2B5EF4-FFF2-40B4-BE49-F238E27FC236}">
                <a16:creationId xmlns:a16="http://schemas.microsoft.com/office/drawing/2014/main" id="{CBE69827-75C4-9C43-98C0-1335F0816439}"/>
              </a:ext>
            </a:extLst>
          </p:cNvPr>
          <p:cNvSpPr>
            <a:spLocks noGrp="1"/>
          </p:cNvSpPr>
          <p:nvPr>
            <p:ph idx="1"/>
          </p:nvPr>
        </p:nvSpPr>
        <p:spPr/>
        <p:txBody>
          <a:bodyPr/>
          <a:lstStyle/>
          <a:p>
            <a:r>
              <a:rPr lang="en-US" sz="2400" dirty="0"/>
              <a:t>IRB approval from institution</a:t>
            </a:r>
          </a:p>
          <a:p>
            <a:r>
              <a:rPr lang="en-US" sz="2400" dirty="0"/>
              <a:t>Online Survey (via Google Forms)</a:t>
            </a:r>
          </a:p>
          <a:p>
            <a:pPr lvl="1"/>
            <a:r>
              <a:rPr lang="en-US" sz="2000" dirty="0"/>
              <a:t>Sent to all current students at one online institution (1,500+)</a:t>
            </a:r>
          </a:p>
          <a:p>
            <a:r>
              <a:rPr lang="en-US" sz="2400" dirty="0" err="1"/>
              <a:t>Semistructured</a:t>
            </a:r>
            <a:r>
              <a:rPr lang="en-US" sz="2400" dirty="0"/>
              <a:t> Interviews (via Zoom and email)</a:t>
            </a:r>
          </a:p>
          <a:p>
            <a:pPr lvl="1"/>
            <a:r>
              <a:rPr lang="en-US" sz="2000" dirty="0"/>
              <a:t>Invitation at the end of survey</a:t>
            </a:r>
          </a:p>
          <a:p>
            <a:r>
              <a:rPr lang="en-US" sz="2400" dirty="0"/>
              <a:t>Light coding to discover themes</a:t>
            </a:r>
            <a:endParaRPr lang="en-US" dirty="0"/>
          </a:p>
        </p:txBody>
      </p:sp>
    </p:spTree>
    <p:extLst>
      <p:ext uri="{BB962C8B-B14F-4D97-AF65-F5344CB8AC3E}">
        <p14:creationId xmlns:p14="http://schemas.microsoft.com/office/powerpoint/2010/main" val="2468288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6B69A-AD72-DC40-95FE-50E6F4EEB6FB}"/>
              </a:ext>
            </a:extLst>
          </p:cNvPr>
          <p:cNvSpPr>
            <a:spLocks noGrp="1"/>
          </p:cNvSpPr>
          <p:nvPr>
            <p:ph type="title"/>
          </p:nvPr>
        </p:nvSpPr>
        <p:spPr/>
        <p:txBody>
          <a:bodyPr>
            <a:normAutofit/>
          </a:bodyPr>
          <a:lstStyle/>
          <a:p>
            <a:r>
              <a:rPr lang="en-US" sz="4000" dirty="0"/>
              <a:t>Participants’ Gender and Age</a:t>
            </a:r>
          </a:p>
        </p:txBody>
      </p:sp>
      <p:sp>
        <p:nvSpPr>
          <p:cNvPr id="3" name="Content Placeholder 2">
            <a:extLst>
              <a:ext uri="{FF2B5EF4-FFF2-40B4-BE49-F238E27FC236}">
                <a16:creationId xmlns:a16="http://schemas.microsoft.com/office/drawing/2014/main" id="{9D144757-7253-9C45-9F14-5C26A8F594AC}"/>
              </a:ext>
            </a:extLst>
          </p:cNvPr>
          <p:cNvSpPr>
            <a:spLocks noGrp="1"/>
          </p:cNvSpPr>
          <p:nvPr>
            <p:ph idx="1"/>
          </p:nvPr>
        </p:nvSpPr>
        <p:spPr>
          <a:xfrm>
            <a:off x="2589212" y="2133600"/>
            <a:ext cx="3437096" cy="3777622"/>
          </a:xfrm>
        </p:spPr>
        <p:txBody>
          <a:bodyPr>
            <a:normAutofit/>
          </a:bodyPr>
          <a:lstStyle/>
          <a:p>
            <a:r>
              <a:rPr lang="en-US" sz="2400" dirty="0"/>
              <a:t>Survey: 60 participants </a:t>
            </a:r>
          </a:p>
          <a:p>
            <a:r>
              <a:rPr lang="en-US" sz="2400" dirty="0"/>
              <a:t>Interviews: 10 participants</a:t>
            </a:r>
          </a:p>
          <a:p>
            <a:r>
              <a:rPr lang="en-US" sz="2400" dirty="0"/>
              <a:t>Nongeneralizable sample</a:t>
            </a:r>
          </a:p>
          <a:p>
            <a:r>
              <a:rPr lang="en-US" sz="2400" dirty="0"/>
              <a:t>Majority doctoral and graduate students</a:t>
            </a:r>
          </a:p>
          <a:p>
            <a:endParaRPr lang="en-US" sz="2000" dirty="0"/>
          </a:p>
        </p:txBody>
      </p:sp>
      <p:graphicFrame>
        <p:nvGraphicFramePr>
          <p:cNvPr id="6" name="Table 5">
            <a:extLst>
              <a:ext uri="{FF2B5EF4-FFF2-40B4-BE49-F238E27FC236}">
                <a16:creationId xmlns:a16="http://schemas.microsoft.com/office/drawing/2014/main" id="{97F6BAA2-D14C-4E4B-A434-E3661CB190B3}"/>
              </a:ext>
            </a:extLst>
          </p:cNvPr>
          <p:cNvGraphicFramePr>
            <a:graphicFrameLocks noGrp="1"/>
          </p:cNvGraphicFramePr>
          <p:nvPr>
            <p:extLst>
              <p:ext uri="{D42A27DB-BD31-4B8C-83A1-F6EECF244321}">
                <p14:modId xmlns:p14="http://schemas.microsoft.com/office/powerpoint/2010/main" val="3008089390"/>
              </p:ext>
            </p:extLst>
          </p:nvPr>
        </p:nvGraphicFramePr>
        <p:xfrm>
          <a:off x="6165693" y="2133600"/>
          <a:ext cx="5338919" cy="4100292"/>
        </p:xfrm>
        <a:graphic>
          <a:graphicData uri="http://schemas.openxmlformats.org/drawingml/2006/table">
            <a:tbl>
              <a:tblPr firstRow="1" firstCol="1" bandRow="1">
                <a:tableStyleId>{BC89EF96-8CEA-46FF-86C4-4CE0E7609802}</a:tableStyleId>
              </a:tblPr>
              <a:tblGrid>
                <a:gridCol w="3203351">
                  <a:extLst>
                    <a:ext uri="{9D8B030D-6E8A-4147-A177-3AD203B41FA5}">
                      <a16:colId xmlns:a16="http://schemas.microsoft.com/office/drawing/2014/main" val="2689747011"/>
                    </a:ext>
                  </a:extLst>
                </a:gridCol>
                <a:gridCol w="854227">
                  <a:extLst>
                    <a:ext uri="{9D8B030D-6E8A-4147-A177-3AD203B41FA5}">
                      <a16:colId xmlns:a16="http://schemas.microsoft.com/office/drawing/2014/main" val="4287733639"/>
                    </a:ext>
                  </a:extLst>
                </a:gridCol>
                <a:gridCol w="1281341">
                  <a:extLst>
                    <a:ext uri="{9D8B030D-6E8A-4147-A177-3AD203B41FA5}">
                      <a16:colId xmlns:a16="http://schemas.microsoft.com/office/drawing/2014/main" val="4240319655"/>
                    </a:ext>
                  </a:extLst>
                </a:gridCol>
              </a:tblGrid>
              <a:tr h="341691">
                <a:tc>
                  <a:txBody>
                    <a:bodyPr/>
                    <a:lstStyle/>
                    <a:p>
                      <a:pPr marL="0" marR="0" algn="ctr">
                        <a:spcBef>
                          <a:spcPts val="0"/>
                        </a:spcBef>
                        <a:spcAft>
                          <a:spcPts val="0"/>
                        </a:spcAft>
                      </a:pPr>
                      <a:r>
                        <a:rPr lang="en-US" sz="2200" dirty="0">
                          <a:solidFill>
                            <a:schemeClr val="tx2"/>
                          </a:solidFill>
                          <a:effectLst/>
                        </a:rPr>
                        <a:t>Demographic</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i="1" dirty="0">
                          <a:solidFill>
                            <a:schemeClr val="tx2"/>
                          </a:solidFill>
                          <a:effectLst/>
                        </a:rPr>
                        <a:t>n</a:t>
                      </a:r>
                      <a:endParaRPr lang="en-US" sz="2200" i="1"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3152839050"/>
                  </a:ext>
                </a:extLst>
              </a:tr>
              <a:tr h="341691">
                <a:tc>
                  <a:txBody>
                    <a:bodyPr/>
                    <a:lstStyle/>
                    <a:p>
                      <a:pPr marL="0" marR="0">
                        <a:spcBef>
                          <a:spcPts val="0"/>
                        </a:spcBef>
                        <a:spcAft>
                          <a:spcPts val="0"/>
                        </a:spcAft>
                      </a:pPr>
                      <a:r>
                        <a:rPr lang="en-US" sz="2200" b="0" dirty="0">
                          <a:solidFill>
                            <a:schemeClr val="tx2"/>
                          </a:solidFill>
                          <a:effectLst/>
                        </a:rPr>
                        <a:t>Gender (fill in blank)</a:t>
                      </a:r>
                      <a:endParaRPr lang="en-US" sz="22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 </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 </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1026727469"/>
                  </a:ext>
                </a:extLst>
              </a:tr>
              <a:tr h="341691">
                <a:tc>
                  <a:txBody>
                    <a:bodyPr/>
                    <a:lstStyle/>
                    <a:p>
                      <a:pPr marL="0" marR="0">
                        <a:spcBef>
                          <a:spcPts val="0"/>
                        </a:spcBef>
                        <a:spcAft>
                          <a:spcPts val="0"/>
                        </a:spcAft>
                      </a:pPr>
                      <a:r>
                        <a:rPr lang="en-US" sz="2200" b="0">
                          <a:solidFill>
                            <a:schemeClr val="tx2"/>
                          </a:solidFill>
                          <a:effectLst/>
                        </a:rPr>
                        <a:t>     Female</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53</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88.3</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1217496222"/>
                  </a:ext>
                </a:extLst>
              </a:tr>
              <a:tr h="341691">
                <a:tc>
                  <a:txBody>
                    <a:bodyPr/>
                    <a:lstStyle/>
                    <a:p>
                      <a:pPr marL="0" marR="0">
                        <a:spcBef>
                          <a:spcPts val="0"/>
                        </a:spcBef>
                        <a:spcAft>
                          <a:spcPts val="0"/>
                        </a:spcAft>
                      </a:pPr>
                      <a:r>
                        <a:rPr lang="en-US" sz="2200" b="0">
                          <a:solidFill>
                            <a:schemeClr val="tx2"/>
                          </a:solidFill>
                          <a:effectLst/>
                        </a:rPr>
                        <a:t>     Male</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7</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11.7</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298709432"/>
                  </a:ext>
                </a:extLst>
              </a:tr>
              <a:tr h="341691">
                <a:tc>
                  <a:txBody>
                    <a:bodyPr/>
                    <a:lstStyle/>
                    <a:p>
                      <a:pPr marL="0" marR="0">
                        <a:spcBef>
                          <a:spcPts val="0"/>
                        </a:spcBef>
                        <a:spcAft>
                          <a:spcPts val="0"/>
                        </a:spcAft>
                      </a:pPr>
                      <a:r>
                        <a:rPr lang="en-US" sz="2200" b="0">
                          <a:solidFill>
                            <a:schemeClr val="tx2"/>
                          </a:solidFill>
                          <a:effectLst/>
                        </a:rPr>
                        <a:t>Age</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 </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 </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3730097635"/>
                  </a:ext>
                </a:extLst>
              </a:tr>
              <a:tr h="341691">
                <a:tc>
                  <a:txBody>
                    <a:bodyPr/>
                    <a:lstStyle/>
                    <a:p>
                      <a:pPr marL="0" marR="0">
                        <a:spcBef>
                          <a:spcPts val="0"/>
                        </a:spcBef>
                        <a:spcAft>
                          <a:spcPts val="0"/>
                        </a:spcAft>
                      </a:pPr>
                      <a:r>
                        <a:rPr lang="en-US" sz="2200" b="0">
                          <a:solidFill>
                            <a:schemeClr val="tx2"/>
                          </a:solidFill>
                          <a:effectLst/>
                        </a:rPr>
                        <a:t>     21–29</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11</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18.3</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1783436141"/>
                  </a:ext>
                </a:extLst>
              </a:tr>
              <a:tr h="341691">
                <a:tc>
                  <a:txBody>
                    <a:bodyPr/>
                    <a:lstStyle/>
                    <a:p>
                      <a:pPr marL="0" marR="0">
                        <a:spcBef>
                          <a:spcPts val="0"/>
                        </a:spcBef>
                        <a:spcAft>
                          <a:spcPts val="0"/>
                        </a:spcAft>
                      </a:pPr>
                      <a:r>
                        <a:rPr lang="en-US" sz="2200" b="0">
                          <a:solidFill>
                            <a:schemeClr val="tx2"/>
                          </a:solidFill>
                          <a:effectLst/>
                        </a:rPr>
                        <a:t>     30–39</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14</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23.3</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2583103752"/>
                  </a:ext>
                </a:extLst>
              </a:tr>
              <a:tr h="341691">
                <a:tc>
                  <a:txBody>
                    <a:bodyPr/>
                    <a:lstStyle/>
                    <a:p>
                      <a:pPr marL="0" marR="0">
                        <a:spcBef>
                          <a:spcPts val="0"/>
                        </a:spcBef>
                        <a:spcAft>
                          <a:spcPts val="0"/>
                        </a:spcAft>
                      </a:pPr>
                      <a:r>
                        <a:rPr lang="en-US" sz="2200" b="0">
                          <a:solidFill>
                            <a:schemeClr val="tx2"/>
                          </a:solidFill>
                          <a:effectLst/>
                        </a:rPr>
                        <a:t>     40–49</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17</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28.3</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2904824962"/>
                  </a:ext>
                </a:extLst>
              </a:tr>
              <a:tr h="341691">
                <a:tc>
                  <a:txBody>
                    <a:bodyPr/>
                    <a:lstStyle/>
                    <a:p>
                      <a:pPr marL="0" marR="0">
                        <a:spcBef>
                          <a:spcPts val="0"/>
                        </a:spcBef>
                        <a:spcAft>
                          <a:spcPts val="0"/>
                        </a:spcAft>
                      </a:pPr>
                      <a:r>
                        <a:rPr lang="en-US" sz="2200" b="0">
                          <a:solidFill>
                            <a:schemeClr val="tx2"/>
                          </a:solidFill>
                          <a:effectLst/>
                        </a:rPr>
                        <a:t>     50–59</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12</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20</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1084167480"/>
                  </a:ext>
                </a:extLst>
              </a:tr>
              <a:tr h="341691">
                <a:tc>
                  <a:txBody>
                    <a:bodyPr/>
                    <a:lstStyle/>
                    <a:p>
                      <a:pPr marL="0" marR="0">
                        <a:spcBef>
                          <a:spcPts val="0"/>
                        </a:spcBef>
                        <a:spcAft>
                          <a:spcPts val="0"/>
                        </a:spcAft>
                      </a:pPr>
                      <a:r>
                        <a:rPr lang="en-US" sz="2200" b="0">
                          <a:solidFill>
                            <a:schemeClr val="tx2"/>
                          </a:solidFill>
                          <a:effectLst/>
                        </a:rPr>
                        <a:t>     60–69</a:t>
                      </a:r>
                      <a:endParaRPr lang="en-US" sz="2200" b="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5</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8.3</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4012040805"/>
                  </a:ext>
                </a:extLst>
              </a:tr>
              <a:tr h="683382">
                <a:tc>
                  <a:txBody>
                    <a:bodyPr/>
                    <a:lstStyle/>
                    <a:p>
                      <a:pPr marL="573088" marR="0" indent="-573088">
                        <a:spcBef>
                          <a:spcPts val="0"/>
                        </a:spcBef>
                        <a:spcAft>
                          <a:spcPts val="0"/>
                        </a:spcAft>
                        <a:tabLst/>
                      </a:pPr>
                      <a:r>
                        <a:rPr lang="en-US" sz="2200" b="0" dirty="0">
                          <a:solidFill>
                            <a:schemeClr val="tx2"/>
                          </a:solidFill>
                          <a:effectLst/>
                        </a:rPr>
                        <a:t>     prefer not to answer</a:t>
                      </a:r>
                      <a:endParaRPr lang="en-US" sz="2200" b="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a:solidFill>
                            <a:schemeClr val="tx2"/>
                          </a:solidFill>
                          <a:effectLst/>
                        </a:rPr>
                        <a:t>1</a:t>
                      </a:r>
                      <a:endParaRPr lang="en-US" sz="220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tc>
                  <a:txBody>
                    <a:bodyPr/>
                    <a:lstStyle/>
                    <a:p>
                      <a:pPr marL="0" marR="0" algn="ctr">
                        <a:spcBef>
                          <a:spcPts val="0"/>
                        </a:spcBef>
                        <a:spcAft>
                          <a:spcPts val="0"/>
                        </a:spcAft>
                      </a:pPr>
                      <a:r>
                        <a:rPr lang="en-US" sz="2200" dirty="0">
                          <a:solidFill>
                            <a:schemeClr val="tx2"/>
                          </a:solidFill>
                          <a:effectLst/>
                        </a:rPr>
                        <a:t>1.7</a:t>
                      </a:r>
                      <a:endParaRPr lang="en-US" sz="2200" dirty="0">
                        <a:solidFill>
                          <a:schemeClr val="tx2"/>
                        </a:solidFill>
                        <a:effectLst/>
                        <a:latin typeface="Times New Roman" panose="02020603050405020304" pitchFamily="18" charset="0"/>
                        <a:ea typeface="Calibri" panose="020F0502020204030204" pitchFamily="34" charset="0"/>
                        <a:cs typeface="Times New Roman (Body CS)"/>
                      </a:endParaRPr>
                    </a:p>
                  </a:txBody>
                  <a:tcPr marL="128134" marR="128134" marT="0" marB="0"/>
                </a:tc>
                <a:extLst>
                  <a:ext uri="{0D108BD9-81ED-4DB2-BD59-A6C34878D82A}">
                    <a16:rowId xmlns:a16="http://schemas.microsoft.com/office/drawing/2014/main" val="945001714"/>
                  </a:ext>
                </a:extLst>
              </a:tr>
            </a:tbl>
          </a:graphicData>
        </a:graphic>
      </p:graphicFrame>
    </p:spTree>
    <p:extLst>
      <p:ext uri="{BB962C8B-B14F-4D97-AF65-F5344CB8AC3E}">
        <p14:creationId xmlns:p14="http://schemas.microsoft.com/office/powerpoint/2010/main" val="4250269482"/>
      </p:ext>
    </p:extLst>
  </p:cSld>
  <p:clrMapOvr>
    <a:masterClrMapping/>
  </p:clrMapOvr>
</p:sld>
</file>

<file path=ppt/theme/theme1.xml><?xml version="1.0" encoding="utf-8"?>
<a:theme xmlns:a="http://schemas.openxmlformats.org/drawingml/2006/main" name="Wisp">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{066F1793-D9B9-A641-880D-803B615308BA}tf10001069</Template>
  <TotalTime>2156</TotalTime>
  <Words>6354</Words>
  <Application>Microsoft Office PowerPoint</Application>
  <PresentationFormat>Widescreen</PresentationFormat>
  <Paragraphs>455</Paragraphs>
  <Slides>30</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Century Gothic</vt:lpstr>
      <vt:lpstr>Times New Roman</vt:lpstr>
      <vt:lpstr>Wingdings 3</vt:lpstr>
      <vt:lpstr>Wisp</vt:lpstr>
      <vt:lpstr>Online Adult Student Perceptions on Racial and Linguistic Identity and Academic Writing</vt:lpstr>
      <vt:lpstr>Welcome</vt:lpstr>
      <vt:lpstr>Indigenous Land Acknowledgment</vt:lpstr>
      <vt:lpstr>Overview</vt:lpstr>
      <vt:lpstr>Purpose</vt:lpstr>
      <vt:lpstr>Theoretical Framework</vt:lpstr>
      <vt:lpstr>Research Questions</vt:lpstr>
      <vt:lpstr>Methods</vt:lpstr>
      <vt:lpstr>Participants’ Gender and Age</vt:lpstr>
      <vt:lpstr>Participants’ Ethnicity and Languages</vt:lpstr>
      <vt:lpstr>Participants’ Dialects</vt:lpstr>
      <vt:lpstr>Findings</vt:lpstr>
      <vt:lpstr>Racial Identity and Academic Writing</vt:lpstr>
      <vt:lpstr>The Impacts of Race or Ethnicity</vt:lpstr>
      <vt:lpstr>The Negative Impact of Race or Ethnicity</vt:lpstr>
      <vt:lpstr>Racial Identity – Highlighted Findings</vt:lpstr>
      <vt:lpstr>Linguistic Identity and Academic Writing</vt:lpstr>
      <vt:lpstr>Languages and Dialects</vt:lpstr>
      <vt:lpstr>Language Mixing and Academic Writing</vt:lpstr>
      <vt:lpstr>Against Language Mixing</vt:lpstr>
      <vt:lpstr>Example Quotations – Language Mixing</vt:lpstr>
      <vt:lpstr>Language Mixing and Audience Awareness</vt:lpstr>
      <vt:lpstr>Interest in Language Mixing</vt:lpstr>
      <vt:lpstr>Discussion</vt:lpstr>
      <vt:lpstr>Application 1</vt:lpstr>
      <vt:lpstr>Application 2</vt:lpstr>
      <vt:lpstr>Application 3</vt:lpstr>
      <vt:lpstr>Conclusion</vt:lpstr>
      <vt:lpstr>References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Adult Student Perceptions on Racial and Linguistic Identity and Academic Writing</dc:title>
  <dc:creator>Julie Johnson</dc:creator>
  <cp:lastModifiedBy>Jenelle Dembsey</cp:lastModifiedBy>
  <cp:revision>46</cp:revision>
  <dcterms:created xsi:type="dcterms:W3CDTF">2021-08-23T20:28:10Z</dcterms:created>
  <dcterms:modified xsi:type="dcterms:W3CDTF">2021-09-27T19:44:58Z</dcterms:modified>
</cp:coreProperties>
</file>