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0" r:id="rId3"/>
    <p:sldId id="318" r:id="rId4"/>
    <p:sldId id="320" r:id="rId5"/>
    <p:sldId id="290" r:id="rId6"/>
    <p:sldId id="321" r:id="rId7"/>
    <p:sldId id="317" r:id="rId8"/>
    <p:sldId id="322" r:id="rId9"/>
    <p:sldId id="324" r:id="rId10"/>
    <p:sldId id="266" r:id="rId11"/>
    <p:sldId id="326" r:id="rId12"/>
    <p:sldId id="338" r:id="rId13"/>
    <p:sldId id="329" r:id="rId14"/>
    <p:sldId id="328" r:id="rId15"/>
    <p:sldId id="336" r:id="rId16"/>
    <p:sldId id="333" r:id="rId17"/>
    <p:sldId id="358" r:id="rId18"/>
    <p:sldId id="359" r:id="rId19"/>
    <p:sldId id="296" r:id="rId20"/>
    <p:sldId id="332" r:id="rId21"/>
    <p:sldId id="360" r:id="rId22"/>
    <p:sldId id="361"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2E2"/>
    <a:srgbClr val="046585"/>
    <a:srgbClr val="2E89A6"/>
    <a:srgbClr val="68ACC3"/>
    <a:srgbClr val="97C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74694" autoAdjust="0"/>
  </p:normalViewPr>
  <p:slideViewPr>
    <p:cSldViewPr snapToGrid="0">
      <p:cViewPr varScale="1">
        <p:scale>
          <a:sx n="58" d="100"/>
          <a:sy n="58" d="100"/>
        </p:scale>
        <p:origin x="1061" y="58"/>
      </p:cViewPr>
      <p:guideLst/>
    </p:cSldViewPr>
  </p:slideViewPr>
  <p:outlineViewPr>
    <p:cViewPr>
      <p:scale>
        <a:sx n="33" d="100"/>
        <a:sy n="33" d="100"/>
      </p:scale>
      <p:origin x="0" y="-32636"/>
    </p:cViewPr>
  </p:outlin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42935-7591-4532-ABE8-B0463D2F6F8C}"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271E6-9EC1-427C-9D12-2305BAF56D5C}" type="slidenum">
              <a:rPr lang="en-US" smtClean="0"/>
              <a:t>‹#›</a:t>
            </a:fld>
            <a:endParaRPr lang="en-US"/>
          </a:p>
        </p:txBody>
      </p:sp>
    </p:spTree>
    <p:extLst>
      <p:ext uri="{BB962C8B-B14F-4D97-AF65-F5344CB8AC3E}">
        <p14:creationId xmlns:p14="http://schemas.microsoft.com/office/powerpoint/2010/main" val="89345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lnjournal.org/blog/2019/06/multimodal-and-multimedia-projects-in-the-writing-center-by-douglas-eyma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Hello, everyone!  In this session we are talking about consulting on multimodal texts.  I’m Dr. Jacob Herrmann, and I’m the Assistant Director of the Center for Academic and Professional Communication at Rice University.  My pronouns are “he/him/his.” I’ll begin by briefly discussing multimodality and tutoring.  Then everyone will have some time to discuss their experiences with multimodal projects within their own institutional contexts.  This is meant to be an introduction to multimodal projects – a starting place for discussion.  Throughout the workshop, feel free to stop me at any point to ask questions.</a:t>
            </a:r>
          </a:p>
          <a:p>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1</a:t>
            </a:fld>
            <a:endParaRPr lang="en-US"/>
          </a:p>
        </p:txBody>
      </p:sp>
    </p:spTree>
    <p:extLst>
      <p:ext uri="{BB962C8B-B14F-4D97-AF65-F5344CB8AC3E}">
        <p14:creationId xmlns:p14="http://schemas.microsoft.com/office/powerpoint/2010/main" val="317482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take this idea further, we might consider any form of research as containing a narrative arc.  This includes the exposition, or the issue the “characters” or researchers are trying to solve; the rising action (the obstacles in the way to resolving the complication); a point of insight or key findings; and the resolution or central conclusions drawn from the research.</a:t>
            </a:r>
          </a:p>
        </p:txBody>
      </p:sp>
      <p:sp>
        <p:nvSpPr>
          <p:cNvPr id="4" name="Slide Number Placeholder 3"/>
          <p:cNvSpPr>
            <a:spLocks noGrp="1"/>
          </p:cNvSpPr>
          <p:nvPr>
            <p:ph type="sldNum" sz="quarter" idx="5"/>
          </p:nvPr>
        </p:nvSpPr>
        <p:spPr/>
        <p:txBody>
          <a:bodyPr/>
          <a:lstStyle/>
          <a:p>
            <a:fld id="{A31271E6-9EC1-427C-9D12-2305BAF56D5C}" type="slidenum">
              <a:rPr lang="en-US" smtClean="0"/>
              <a:t>10</a:t>
            </a:fld>
            <a:endParaRPr lang="en-US"/>
          </a:p>
        </p:txBody>
      </p:sp>
    </p:spTree>
    <p:extLst>
      <p:ext uri="{BB962C8B-B14F-4D97-AF65-F5344CB8AC3E}">
        <p14:creationId xmlns:p14="http://schemas.microsoft.com/office/powerpoint/2010/main" val="129785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with text-based papers, tutors can interrogate the rhetorical situation of multimodal texts.  They can ask questions such as</a:t>
            </a:r>
          </a:p>
          <a:p>
            <a:pPr marL="171450" indent="-171450">
              <a:buFont typeface="Arial" panose="020B0604020202020204" pitchFamily="34" charset="0"/>
              <a:buChar char="•"/>
            </a:pPr>
            <a:r>
              <a:rPr lang="en-US" dirty="0"/>
              <a:t>Who is the intended audience for this project? What is their educational background and how familiar will they be with your topic?</a:t>
            </a:r>
          </a:p>
          <a:p>
            <a:pPr marL="171450" indent="-171450">
              <a:buFont typeface="Arial" panose="020B0604020202020204" pitchFamily="34" charset="0"/>
              <a:buChar char="•"/>
            </a:pPr>
            <a:r>
              <a:rPr lang="en-US" dirty="0"/>
              <a:t>What information do you want to convey to your audience with this text?</a:t>
            </a:r>
          </a:p>
          <a:p>
            <a:pPr marL="171450" indent="-171450">
              <a:buFont typeface="Arial" panose="020B0604020202020204" pitchFamily="34" charset="0"/>
              <a:buChar char="•"/>
            </a:pPr>
            <a:r>
              <a:rPr lang="en-US" dirty="0"/>
              <a:t>How is this piece organized?  How do you move from subtopic x to subtopic y?</a:t>
            </a:r>
          </a:p>
          <a:p>
            <a:pPr marL="171450" indent="-171450">
              <a:buFont typeface="Arial" panose="020B0604020202020204" pitchFamily="34" charset="0"/>
              <a:buChar char="•"/>
            </a:pPr>
            <a:r>
              <a:rPr lang="en-US" dirty="0"/>
              <a:t>In what format do you plan to deliver this presentation?  Will you use a PowerPoint? Handouts?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11</a:t>
            </a:fld>
            <a:endParaRPr lang="en-US"/>
          </a:p>
        </p:txBody>
      </p:sp>
    </p:spTree>
    <p:extLst>
      <p:ext uri="{BB962C8B-B14F-4D97-AF65-F5344CB8AC3E}">
        <p14:creationId xmlns:p14="http://schemas.microsoft.com/office/powerpoint/2010/main" val="250326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basic design principles can help consultants identify places for improvement in visual presentations, such as PowerPoint slides or research posters.  These four different design principles or CRAP principles are contrast (making key elements stand out – such as I am doing here with the use of blue bolded letters); repetition (repeating visual elements to show unity); alignment (shows that elements that line up are visually connected); and proximity (placement of related objects close together).</a:t>
            </a:r>
          </a:p>
        </p:txBody>
      </p:sp>
      <p:sp>
        <p:nvSpPr>
          <p:cNvPr id="4" name="Slide Number Placeholder 3"/>
          <p:cNvSpPr>
            <a:spLocks noGrp="1"/>
          </p:cNvSpPr>
          <p:nvPr>
            <p:ph type="sldNum" sz="quarter" idx="5"/>
          </p:nvPr>
        </p:nvSpPr>
        <p:spPr/>
        <p:txBody>
          <a:bodyPr/>
          <a:lstStyle/>
          <a:p>
            <a:fld id="{A31271E6-9EC1-427C-9D12-2305BAF56D5C}" type="slidenum">
              <a:rPr lang="en-US" smtClean="0"/>
              <a:t>12</a:t>
            </a:fld>
            <a:endParaRPr lang="en-US"/>
          </a:p>
        </p:txBody>
      </p:sp>
    </p:spTree>
    <p:extLst>
      <p:ext uri="{BB962C8B-B14F-4D97-AF65-F5344CB8AC3E}">
        <p14:creationId xmlns:p14="http://schemas.microsoft.com/office/powerpoint/2010/main" val="36910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Another important element to visual design is the intentional use of color.  </a:t>
            </a:r>
          </a:p>
          <a:p>
            <a:pPr marL="0" marR="0">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 “What color is easier to see, red or blue?”</a:t>
            </a:r>
          </a:p>
          <a:p>
            <a:pPr marL="0" marR="0">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Be careful with colors of similar intensity.  Presenters often think red will draw attention, so they use it on slide backgrounds that are blue, but blue and red are of similar intensity (saturation), so actually the red is more difficult to see than the LIGHT BLUE.</a:t>
            </a:r>
          </a:p>
          <a:p>
            <a:pPr marL="0" marR="0">
              <a:lnSpc>
                <a:spcPct val="107000"/>
              </a:lnSpc>
              <a:spcBef>
                <a:spcPts val="0"/>
              </a:spcBef>
              <a:spcAft>
                <a:spcPts val="800"/>
              </a:spcAft>
            </a:pPr>
            <a:endParaRPr lang="en-US" sz="180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a:effectLst/>
                <a:latin typeface="Times New Roman" panose="02020603050405020304" pitchFamily="18" charset="0"/>
                <a:ea typeface="Times New Roman" panose="02020603050405020304" pitchFamily="18" charset="0"/>
              </a:rPr>
              <a:t>Also</a:t>
            </a:r>
            <a:r>
              <a:rPr lang="en-US" sz="1800" dirty="0">
                <a:effectLst/>
                <a:latin typeface="Times New Roman" panose="02020603050405020304" pitchFamily="18" charset="0"/>
                <a:ea typeface="Times New Roman" panose="02020603050405020304" pitchFamily="18" charset="0"/>
              </a:rPr>
              <a:t>, color should be used for emphasis, not for meaningless decoration – it should help the audience follow the presenter’s slides – </a:t>
            </a:r>
            <a:r>
              <a:rPr lang="en-US" sz="1800" i="1" dirty="0">
                <a:effectLst/>
                <a:latin typeface="Times New Roman" panose="02020603050405020304" pitchFamily="18" charset="0"/>
                <a:ea typeface="Times New Roman" panose="02020603050405020304" pitchFamily="18" charset="0"/>
              </a:rPr>
              <a:t>everything</a:t>
            </a:r>
            <a:r>
              <a:rPr lang="en-US" sz="1800" dirty="0">
                <a:effectLst/>
                <a:latin typeface="Times New Roman" panose="02020603050405020304" pitchFamily="18" charset="0"/>
                <a:ea typeface="Times New Roman" panose="02020603050405020304" pitchFamily="18" charset="0"/>
              </a:rPr>
              <a:t> design choice should have a purpose.</a:t>
            </a:r>
          </a:p>
          <a:p>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13</a:t>
            </a:fld>
            <a:endParaRPr lang="en-US"/>
          </a:p>
        </p:txBody>
      </p:sp>
    </p:spTree>
    <p:extLst>
      <p:ext uri="{BB962C8B-B14F-4D97-AF65-F5344CB8AC3E}">
        <p14:creationId xmlns:p14="http://schemas.microsoft.com/office/powerpoint/2010/main" val="401775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should be made visible to the audience.  That means using serif fonts (such as Arial or Calibri) for slides and other virtual multimodal texts and Sans Serif fonts (such as Times New Roman or Courier) for print. </a:t>
            </a:r>
            <a:r>
              <a:rPr lang="en-US" dirty="0">
                <a:latin typeface="Arial" pitchFamily="34" charset="0"/>
                <a:ea typeface="ＭＳ Ｐゴシック" pitchFamily="34" charset="-128"/>
              </a:rPr>
              <a:t>Serif means the letter has little lines or “tails” at the end of the stroke which were created to help readers read printed documents (creates underlines that help you not lose your place in a paragraph) and to delineate</a:t>
            </a:r>
            <a:r>
              <a:rPr lang="en-US" baseline="0" dirty="0">
                <a:latin typeface="Arial" pitchFamily="34" charset="0"/>
                <a:ea typeface="ＭＳ Ｐゴシック" pitchFamily="34" charset="-128"/>
              </a:rPr>
              <a:t> where letters begin and end</a:t>
            </a:r>
            <a:r>
              <a:rPr lang="en-US" dirty="0">
                <a:latin typeface="Arial" pitchFamily="34" charset="0"/>
                <a:ea typeface="ＭＳ Ｐゴシック" pitchFamily="34" charset="-128"/>
              </a:rPr>
              <a:t>. </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Font size is also an important consideration.  Text should be able to be read from a distance if the presentation is in-person.  18-20pt font for figures; 24-30pt font for slide text; and 36 font or larger for titles.  Keep in mind that these design elements can change based on whether or not presentations are being displayed virtually.</a:t>
            </a:r>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14</a:t>
            </a:fld>
            <a:endParaRPr lang="en-US"/>
          </a:p>
        </p:txBody>
      </p:sp>
    </p:spTree>
    <p:extLst>
      <p:ext uri="{BB962C8B-B14F-4D97-AF65-F5344CB8AC3E}">
        <p14:creationId xmlns:p14="http://schemas.microsoft.com/office/powerpoint/2010/main" val="52273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can get to the heart of the rhetorical choices behind multimodal project design by asking questions such as</a:t>
            </a:r>
          </a:p>
          <a:p>
            <a:pPr marL="628650" lvl="1" indent="-171450">
              <a:buFont typeface="Arial" panose="020B0604020202020204" pitchFamily="34" charset="0"/>
              <a:buChar char="•"/>
            </a:pPr>
            <a:r>
              <a:rPr lang="en-US" dirty="0"/>
              <a:t>Is this project intended to be presented </a:t>
            </a:r>
            <a:r>
              <a:rPr lang="en-US" b="1" dirty="0"/>
              <a:t>in-person or virtually</a:t>
            </a:r>
            <a:r>
              <a:rPr lang="en-US" dirty="0"/>
              <a:t>?</a:t>
            </a:r>
          </a:p>
          <a:p>
            <a:pPr marL="628650" lvl="1" indent="-171450">
              <a:buFont typeface="Arial" panose="020B0604020202020204" pitchFamily="34" charset="0"/>
              <a:buChar char="•"/>
            </a:pPr>
            <a:r>
              <a:rPr lang="en-US" dirty="0"/>
              <a:t>What do you want to </a:t>
            </a:r>
            <a:r>
              <a:rPr lang="en-US" b="1" dirty="0"/>
              <a:t>emphasize</a:t>
            </a:r>
            <a:r>
              <a:rPr lang="en-US" dirty="0"/>
              <a:t> with this image?  What is the most important piece of </a:t>
            </a:r>
            <a:r>
              <a:rPr lang="en-US" b="1" dirty="0"/>
              <a:t>data or information</a:t>
            </a:r>
            <a:r>
              <a:rPr lang="en-US" dirty="0"/>
              <a:t>?</a:t>
            </a:r>
          </a:p>
          <a:p>
            <a:pPr marL="628650" lvl="1" indent="-171450">
              <a:buFont typeface="Arial" panose="020B0604020202020204" pitchFamily="34" charset="0"/>
              <a:buChar char="•"/>
            </a:pPr>
            <a:r>
              <a:rPr lang="en-US" dirty="0"/>
              <a:t>Why did you choose to group </a:t>
            </a:r>
            <a:r>
              <a:rPr lang="en-US" b="1" dirty="0"/>
              <a:t>images</a:t>
            </a:r>
            <a:r>
              <a:rPr lang="en-US" dirty="0"/>
              <a:t> x and y together?  In what ways are they related?</a:t>
            </a:r>
          </a:p>
          <a:p>
            <a:pPr marL="628650" lvl="1" indent="-171450">
              <a:buFont typeface="Arial" panose="020B0604020202020204" pitchFamily="34" charset="0"/>
              <a:buChar char="•"/>
            </a:pPr>
            <a:r>
              <a:rPr lang="en-US" dirty="0"/>
              <a:t>Why did you choose this </a:t>
            </a:r>
            <a:r>
              <a:rPr lang="en-US" b="1" dirty="0"/>
              <a:t>color scheme </a:t>
            </a:r>
            <a:r>
              <a:rPr lang="en-US" dirty="0"/>
              <a:t>for your project?  What connotations might these colors convey to your audience?</a:t>
            </a:r>
          </a:p>
          <a:p>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15</a:t>
            </a:fld>
            <a:endParaRPr lang="en-US"/>
          </a:p>
        </p:txBody>
      </p:sp>
    </p:spTree>
    <p:extLst>
      <p:ext uri="{BB962C8B-B14F-4D97-AF65-F5344CB8AC3E}">
        <p14:creationId xmlns:p14="http://schemas.microsoft.com/office/powerpoint/2010/main" val="211125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multimodal projects that have an oral presentation component, it’s first important to consider the delivery mode.  Is the presentation in-person or online?  For in-person presentations, tutors should focus on giving feedback on key presentation techniques, such as maintaining eye contact with the audience, the intentional use of gestures for emphasis, and how the student uses their physical classroom space.  However, this standard advice needs to be modified for online presentations.  Instead of eye contact, this means making sure that the student looks directly into the camera.  While body language is less evident on a Zoom screen, you can still make use of intentional hand gestures.  Students will also want to consider technical aspects of presenting, such as the use of a clean, non-distracting Zoom background and using either a headset or microphone for clear audio.</a:t>
            </a:r>
          </a:p>
        </p:txBody>
      </p:sp>
      <p:sp>
        <p:nvSpPr>
          <p:cNvPr id="4" name="Slide Number Placeholder 3"/>
          <p:cNvSpPr>
            <a:spLocks noGrp="1"/>
          </p:cNvSpPr>
          <p:nvPr>
            <p:ph type="sldNum" sz="quarter" idx="5"/>
          </p:nvPr>
        </p:nvSpPr>
        <p:spPr/>
        <p:txBody>
          <a:bodyPr/>
          <a:lstStyle/>
          <a:p>
            <a:fld id="{A31271E6-9EC1-427C-9D12-2305BAF56D5C}" type="slidenum">
              <a:rPr lang="en-US" smtClean="0"/>
              <a:t>16</a:t>
            </a:fld>
            <a:endParaRPr lang="en-US"/>
          </a:p>
        </p:txBody>
      </p:sp>
    </p:spTree>
    <p:extLst>
      <p:ext uri="{BB962C8B-B14F-4D97-AF65-F5344CB8AC3E}">
        <p14:creationId xmlns:p14="http://schemas.microsoft.com/office/powerpoint/2010/main" val="278116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all presentations, the use of volume, pacing and clarity is key.  Tutors can give advice about tailoring appropriate volume, formality, and pacing of a presentation to the audience.  Successful presentations also carefully use inflection and repetition to emphasize important points.  In contrast, the speaker can speed up or de-emphasize less important details.  Finally, it’s important to avoid uptalk—sentences or clauses that ends like a question and have a rising inflection, since this can be perceived as lacking confidence in the eyes of the audience.</a:t>
            </a:r>
          </a:p>
        </p:txBody>
      </p:sp>
      <p:sp>
        <p:nvSpPr>
          <p:cNvPr id="4" name="Slide Number Placeholder 3"/>
          <p:cNvSpPr>
            <a:spLocks noGrp="1"/>
          </p:cNvSpPr>
          <p:nvPr>
            <p:ph type="sldNum" sz="quarter" idx="10"/>
          </p:nvPr>
        </p:nvSpPr>
        <p:spPr/>
        <p:txBody>
          <a:bodyPr/>
          <a:lstStyle/>
          <a:p>
            <a:fld id="{5988B300-E7B0-4647-8701-CD1E8D6FD3B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0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issues with oral presentation is the overuse of filler words, such as “uhm . . .”, “like,” “you know,” “so,” and “basically.”  We use fillers for a variety of reasons – nervousness, uncertainty in the content, or simply because we are forming our next idea.  Tutors can help count these “filler words,” and encourage students to become more comfortable with brief dialogue pauses.  Another common bit of advice is to practice positioning your tongue behind your teeth when you’re not speaking. </a:t>
            </a:r>
          </a:p>
        </p:txBody>
      </p:sp>
      <p:sp>
        <p:nvSpPr>
          <p:cNvPr id="4" name="Slide Number Placeholder 3"/>
          <p:cNvSpPr>
            <a:spLocks noGrp="1"/>
          </p:cNvSpPr>
          <p:nvPr>
            <p:ph type="sldNum" sz="quarter" idx="5"/>
          </p:nvPr>
        </p:nvSpPr>
        <p:spPr/>
        <p:txBody>
          <a:bodyPr/>
          <a:lstStyle/>
          <a:p>
            <a:fld id="{A31271E6-9EC1-427C-9D12-2305BAF56D5C}" type="slidenum">
              <a:rPr lang="en-US" smtClean="0"/>
              <a:t>18</a:t>
            </a:fld>
            <a:endParaRPr lang="en-US"/>
          </a:p>
        </p:txBody>
      </p:sp>
    </p:spTree>
    <p:extLst>
      <p:ext uri="{BB962C8B-B14F-4D97-AF65-F5344CB8AC3E}">
        <p14:creationId xmlns:p14="http://schemas.microsoft.com/office/powerpoint/2010/main" val="45183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Non-verbal communication is also an important part of presentation – closed body postures, tense shoulders, lack of eye contact, and tugging at clothes or fidgeting can portray a lack of confidence or nervousness.  Tutors can provide feedback on body language and posture as a way to improve presentations.</a:t>
            </a:r>
          </a:p>
        </p:txBody>
      </p:sp>
      <p:sp>
        <p:nvSpPr>
          <p:cNvPr id="4" name="Slide Number Placeholder 3"/>
          <p:cNvSpPr>
            <a:spLocks noGrp="1"/>
          </p:cNvSpPr>
          <p:nvPr>
            <p:ph type="sldNum" sz="quarter" idx="5"/>
          </p:nvPr>
        </p:nvSpPr>
        <p:spPr/>
        <p:txBody>
          <a:bodyPr/>
          <a:lstStyle/>
          <a:p>
            <a:fld id="{A31271E6-9EC1-427C-9D12-2305BAF56D5C}" type="slidenum">
              <a:rPr lang="en-US" smtClean="0"/>
              <a:t>19</a:t>
            </a:fld>
            <a:endParaRPr lang="en-US"/>
          </a:p>
        </p:txBody>
      </p:sp>
    </p:spTree>
    <p:extLst>
      <p:ext uri="{BB962C8B-B14F-4D97-AF65-F5344CB8AC3E}">
        <p14:creationId xmlns:p14="http://schemas.microsoft.com/office/powerpoint/2010/main" val="16915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agenda for the workshop:</a:t>
            </a:r>
          </a:p>
          <a:p>
            <a:pPr marL="228600" indent="-228600">
              <a:buAutoNum type="arabicPeriod"/>
            </a:pPr>
            <a:r>
              <a:rPr lang="en-US" dirty="0"/>
              <a:t>We will begin by briefly defining multimodality and new media, as well as look as some examples.</a:t>
            </a:r>
          </a:p>
          <a:p>
            <a:pPr marL="228600" indent="-228600">
              <a:buAutoNum type="arabicPeriod"/>
            </a:pPr>
            <a:r>
              <a:rPr lang="en-US" dirty="0"/>
              <a:t>We will examine three main principles for consulting on multimodal texts.  Those are:</a:t>
            </a:r>
          </a:p>
          <a:p>
            <a:pPr marL="685800" lvl="1" indent="-228600">
              <a:buFont typeface="Arial" panose="020B0604020202020204" pitchFamily="34" charset="0"/>
              <a:buChar char="•"/>
            </a:pPr>
            <a:r>
              <a:rPr lang="en-US" dirty="0"/>
              <a:t>Narrative</a:t>
            </a:r>
          </a:p>
          <a:p>
            <a:pPr marL="685800" lvl="1" indent="-228600">
              <a:buFont typeface="Arial" panose="020B0604020202020204" pitchFamily="34" charset="0"/>
              <a:buChar char="•"/>
            </a:pPr>
            <a:r>
              <a:rPr lang="en-US" dirty="0"/>
              <a:t>Design</a:t>
            </a:r>
          </a:p>
          <a:p>
            <a:pPr marL="685800" lvl="1" indent="-228600">
              <a:buFont typeface="Arial" panose="020B0604020202020204" pitchFamily="34" charset="0"/>
              <a:buChar char="•"/>
            </a:pPr>
            <a:r>
              <a:rPr lang="en-US" dirty="0"/>
              <a:t>Oral Presentation Skills</a:t>
            </a:r>
          </a:p>
          <a:p>
            <a:pPr marL="228600" lvl="0" indent="-228600">
              <a:buFont typeface="+mj-lt"/>
              <a:buAutoNum type="arabicPeriod"/>
            </a:pPr>
            <a:r>
              <a:rPr lang="en-US" dirty="0"/>
              <a:t>We will cover some additional tutoring strategies.</a:t>
            </a:r>
          </a:p>
          <a:p>
            <a:pPr marL="228600" lvl="0" indent="-228600">
              <a:buFont typeface="+mj-lt"/>
              <a:buAutoNum type="arabicPeriod"/>
            </a:pPr>
            <a:r>
              <a:rPr lang="en-US" dirty="0"/>
              <a:t>We will break into small groups to discuss multimodal tutoring within our own centers.</a:t>
            </a:r>
          </a:p>
          <a:p>
            <a:pPr marL="685800" lvl="1" indent="-228600">
              <a:buFont typeface="+mj-lt"/>
              <a:buAutoNum type="arabicPeriod"/>
            </a:pPr>
            <a:endParaRPr lang="en-US" dirty="0"/>
          </a:p>
          <a:p>
            <a:pPr marL="228600" lvl="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2</a:t>
            </a:fld>
            <a:endParaRPr lang="en-US"/>
          </a:p>
        </p:txBody>
      </p:sp>
    </p:spTree>
    <p:extLst>
      <p:ext uri="{BB962C8B-B14F-4D97-AF65-F5344CB8AC3E}">
        <p14:creationId xmlns:p14="http://schemas.microsoft.com/office/powerpoint/2010/main" val="657682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can provide the most help during a consultation by focusing on global issues first, such as narrative and overarching organization.  Frequently, students will pack too much content into a presentation, which is quickly lost by the audience.  Focusing on concision and clarity can help improve a presentation’s message.  More is not always better.  This also applies to design elements.  Design elements should emphasize or demonstrate key concepts, rather than distract or clutter a presentation.</a:t>
            </a:r>
          </a:p>
          <a:p>
            <a:endParaRPr lang="en-US" dirty="0"/>
          </a:p>
          <a:p>
            <a:r>
              <a:rPr lang="en-US" dirty="0"/>
              <a:t>Finally, oral presentation techniques can be helped by having an open, honest discussion about presentation anxieties.  Recording or videotaping a presentation can help students identify both content and oral delivery issues.  Providing on-the-spot feedback immediately following a practice presentation, as well as providing students with a short list of written key takeaways can help them leave a consulting session with concrete areas of improvement.</a:t>
            </a:r>
          </a:p>
        </p:txBody>
      </p:sp>
      <p:sp>
        <p:nvSpPr>
          <p:cNvPr id="4" name="Slide Number Placeholder 3"/>
          <p:cNvSpPr>
            <a:spLocks noGrp="1"/>
          </p:cNvSpPr>
          <p:nvPr>
            <p:ph type="sldNum" sz="quarter" idx="5"/>
          </p:nvPr>
        </p:nvSpPr>
        <p:spPr/>
        <p:txBody>
          <a:bodyPr/>
          <a:lstStyle/>
          <a:p>
            <a:fld id="{A31271E6-9EC1-427C-9D12-2305BAF56D5C}" type="slidenum">
              <a:rPr lang="en-US" smtClean="0"/>
              <a:t>20</a:t>
            </a:fld>
            <a:endParaRPr lang="en-US"/>
          </a:p>
        </p:txBody>
      </p:sp>
    </p:spTree>
    <p:extLst>
      <p:ext uri="{BB962C8B-B14F-4D97-AF65-F5344CB8AC3E}">
        <p14:creationId xmlns:p14="http://schemas.microsoft.com/office/powerpoint/2010/main" val="266180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a group of 4-5 participants, please discuss the following questions:</a:t>
            </a:r>
          </a:p>
          <a:p>
            <a:pPr marL="0" indent="0">
              <a:buNone/>
            </a:pPr>
            <a:endParaRPr lang="en-US" sz="1200" dirty="0"/>
          </a:p>
          <a:p>
            <a:pPr marL="342900" marR="0" lvl="0" indent="-342900">
              <a:lnSpc>
                <a:spcPct val="107000"/>
              </a:lnSpc>
              <a:spcBef>
                <a:spcPts val="0"/>
              </a:spcBef>
              <a:spcAft>
                <a:spcPts val="0"/>
              </a:spcAft>
              <a:buFont typeface="+mj-lt"/>
              <a:buAutoNum type="arabicPeriod"/>
            </a:pPr>
            <a:r>
              <a:rPr lang="en-US" sz="1200" dirty="0">
                <a:solidFill>
                  <a:srgbClr val="404040"/>
                </a:solidFill>
                <a:effectLst/>
                <a:ea typeface="Times New Roman" panose="02020603050405020304" pitchFamily="18" charset="0"/>
                <a:cs typeface="Cambria" panose="02040503050406030204" pitchFamily="18" charset="0"/>
              </a:rPr>
              <a:t>In what ways do multimodal projects differ in-person vs. virtually?  What environmental conditions change the way in which the audience perceives the written, visual, and oral modes of communication?</a:t>
            </a:r>
          </a:p>
          <a:p>
            <a:pPr marL="342900" marR="0" lvl="0" indent="-342900">
              <a:lnSpc>
                <a:spcPct val="107000"/>
              </a:lnSpc>
              <a:spcBef>
                <a:spcPts val="0"/>
              </a:spcBef>
              <a:spcAft>
                <a:spcPts val="0"/>
              </a:spcAft>
              <a:buFont typeface="+mj-lt"/>
              <a:buAutoNum type="arabicPeriod"/>
            </a:pPr>
            <a:endParaRPr lang="en-US" sz="1200" dirty="0">
              <a:effectLst/>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200" dirty="0">
                <a:solidFill>
                  <a:srgbClr val="404040"/>
                </a:solidFill>
                <a:effectLst/>
                <a:ea typeface="Times New Roman" panose="02020603050405020304" pitchFamily="18" charset="0"/>
                <a:cs typeface="Cambria" panose="02040503050406030204" pitchFamily="18" charset="0"/>
              </a:rPr>
              <a:t>How might we consider all writing in an online consulting setting as multimodal texts?  If we consider all online writing as inherently multimodal, does that change the way in which we approach tutoring practices?</a:t>
            </a: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21</a:t>
            </a:fld>
            <a:endParaRPr lang="en-US"/>
          </a:p>
        </p:txBody>
      </p:sp>
    </p:spTree>
    <p:extLst>
      <p:ext uri="{BB962C8B-B14F-4D97-AF65-F5344CB8AC3E}">
        <p14:creationId xmlns:p14="http://schemas.microsoft.com/office/powerpoint/2010/main" val="2224664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indent="0">
              <a:lnSpc>
                <a:spcPct val="107000"/>
              </a:lnSpc>
              <a:spcBef>
                <a:spcPts val="0"/>
              </a:spcBef>
              <a:spcAft>
                <a:spcPts val="0"/>
              </a:spcAft>
              <a:buNone/>
            </a:pPr>
            <a:endParaRPr lang="en-US" sz="1200" dirty="0">
              <a:effectLst/>
              <a:ea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1200" dirty="0">
                <a:solidFill>
                  <a:srgbClr val="404040"/>
                </a:solidFill>
                <a:effectLst/>
                <a:ea typeface="Times New Roman" panose="02020603050405020304" pitchFamily="18" charset="0"/>
                <a:cs typeface="Cambria" panose="02040503050406030204" pitchFamily="18" charset="0"/>
              </a:rPr>
              <a:t>Discuss your own institutional context.  What types of presentations do consultants encounter at the center?  What kinds of texts do you encounter that have multimodal components?  Consider graphs/charts in journal articles, class presentations, etc.</a:t>
            </a:r>
            <a:endParaRPr lang="en-US" sz="1200" dirty="0">
              <a:effectLst/>
              <a:ea typeface="Times New Roman" panose="02020603050405020304" pitchFamily="18" charset="0"/>
            </a:endParaRPr>
          </a:p>
          <a:p>
            <a:pPr marL="571500" marR="0" indent="-342900">
              <a:lnSpc>
                <a:spcPct val="107000"/>
              </a:lnSpc>
              <a:spcBef>
                <a:spcPts val="0"/>
              </a:spcBef>
              <a:spcAft>
                <a:spcPts val="0"/>
              </a:spcAft>
              <a:buFont typeface="+mj-lt"/>
              <a:buAutoNum type="arabicPeriod" startAt="3"/>
            </a:pPr>
            <a:endParaRPr lang="en-US" sz="1200" dirty="0">
              <a:effectLst/>
              <a:ea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3"/>
            </a:pPr>
            <a:r>
              <a:rPr lang="en-US" sz="1200" dirty="0">
                <a:solidFill>
                  <a:srgbClr val="404040"/>
                </a:solidFill>
                <a:effectLst/>
                <a:ea typeface="Times New Roman" panose="02020603050405020304" pitchFamily="18" charset="0"/>
                <a:cs typeface="Cambria" panose="02040503050406030204" pitchFamily="18" charset="0"/>
              </a:rPr>
              <a:t>What types of professional development are needed for the consultants at your center to provide feedback more effectively on oral and visual presentations?</a:t>
            </a: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22</a:t>
            </a:fld>
            <a:endParaRPr lang="en-US"/>
          </a:p>
        </p:txBody>
      </p:sp>
    </p:spTree>
    <p:extLst>
      <p:ext uri="{BB962C8B-B14F-4D97-AF65-F5344CB8AC3E}">
        <p14:creationId xmlns:p14="http://schemas.microsoft.com/office/powerpoint/2010/main" val="642621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consulted:</a:t>
            </a:r>
          </a:p>
          <a:p>
            <a:pPr marL="171450" indent="-171450">
              <a:buFont typeface="Arial" panose="020B0604020202020204" pitchFamily="34" charset="0"/>
              <a:buChar char="•"/>
            </a:pPr>
            <a:r>
              <a:rPr lang="en-US" sz="1200" dirty="0"/>
              <a:t>Clements, Jessica.  “The Role of New Media Expertise in Shaping Writing Consultations.” </a:t>
            </a:r>
            <a:r>
              <a:rPr lang="en-US" sz="1200" i="1" dirty="0"/>
              <a:t>How We Teach Writing Tutors: A Digital Edited Collection, </a:t>
            </a:r>
            <a:r>
              <a:rPr lang="en-US" sz="1200" dirty="0"/>
              <a:t>edited by Karen Gabrielle Johnson and Ted Roggenbuck, WLN, 2019.</a:t>
            </a:r>
          </a:p>
          <a:p>
            <a:pPr marL="171450" indent="-171450">
              <a:buFont typeface="Arial" panose="020B0604020202020204" pitchFamily="34" charset="0"/>
              <a:buChar char="•"/>
            </a:pPr>
            <a:r>
              <a:rPr lang="en-US" sz="1200" dirty="0" err="1"/>
              <a:t>Eyman</a:t>
            </a:r>
            <a:r>
              <a:rPr lang="en-US" sz="1200" dirty="0"/>
              <a:t>, Douglas.  “Multimodal and Multimedia Projects in the Writing Center.” </a:t>
            </a:r>
            <a:r>
              <a:rPr lang="en-US" sz="1200" i="1" dirty="0"/>
              <a:t>Connecting Writing Centers Across Borders, </a:t>
            </a:r>
            <a:r>
              <a:rPr lang="en-US" sz="1200" dirty="0"/>
              <a:t>4 June 2019</a:t>
            </a:r>
            <a:r>
              <a:rPr lang="en-US" sz="1200" i="1" dirty="0"/>
              <a:t>, </a:t>
            </a:r>
            <a:r>
              <a:rPr lang="en-US" sz="1200" dirty="0"/>
              <a:t>WLN: A Journal of Writing Center Scholarship, </a:t>
            </a:r>
            <a:r>
              <a:rPr lang="en-US" sz="1200" dirty="0">
                <a:hlinkClick r:id="rId3"/>
              </a:rPr>
              <a:t>https://www.wlnjournal.org/blog/2019/06/multimodal-and-multimedia-projects-in-the-writing-center-by-douglas-eyman/</a:t>
            </a:r>
            <a:r>
              <a:rPr lang="en-US" sz="1200" dirty="0"/>
              <a:t>. 3 Sept. 2021.</a:t>
            </a:r>
          </a:p>
          <a:p>
            <a:pPr marL="171450" indent="-171450">
              <a:buFont typeface="Arial" panose="020B0604020202020204" pitchFamily="34" charset="0"/>
              <a:buChar char="•"/>
            </a:pPr>
            <a:r>
              <a:rPr lang="en-US" sz="1200" dirty="0" err="1"/>
              <a:t>Sabatino</a:t>
            </a:r>
            <a:r>
              <a:rPr lang="en-US" sz="1200" dirty="0"/>
              <a:t>, Lindsey A. ed. </a:t>
            </a:r>
            <a:r>
              <a:rPr lang="en-US" sz="1200" i="1" dirty="0"/>
              <a:t>Multimodal Composing: Strategies for Twenty-First-Century Writing Consultations.  </a:t>
            </a:r>
            <a:r>
              <a:rPr lang="en-US" sz="1200" dirty="0"/>
              <a:t>University Press of Colorado, 2019.</a:t>
            </a:r>
          </a:p>
          <a:p>
            <a:endParaRPr lang="en-US" dirty="0"/>
          </a:p>
        </p:txBody>
      </p:sp>
      <p:sp>
        <p:nvSpPr>
          <p:cNvPr id="4" name="Slide Number Placeholder 3"/>
          <p:cNvSpPr>
            <a:spLocks noGrp="1"/>
          </p:cNvSpPr>
          <p:nvPr>
            <p:ph type="sldNum" sz="quarter" idx="5"/>
          </p:nvPr>
        </p:nvSpPr>
        <p:spPr/>
        <p:txBody>
          <a:bodyPr/>
          <a:lstStyle/>
          <a:p>
            <a:fld id="{A31271E6-9EC1-427C-9D12-2305BAF56D5C}" type="slidenum">
              <a:rPr lang="en-US" smtClean="0"/>
              <a:t>23</a:t>
            </a:fld>
            <a:endParaRPr lang="en-US"/>
          </a:p>
        </p:txBody>
      </p:sp>
    </p:spTree>
    <p:extLst>
      <p:ext uri="{BB962C8B-B14F-4D97-AF65-F5344CB8AC3E}">
        <p14:creationId xmlns:p14="http://schemas.microsoft.com/office/powerpoint/2010/main" val="375545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discuss multimodality, I thought it was pertinent to tell you a little about my own institutional context.  At Rice University, we have 7,282 students – 3,989 of which are undergrads and 3,293 graduates. The university is heavily STEM-focused, and it is often noted for its applied science programs, such as structural chemical analysis and nanotechnology.  The Center for Academic and Professional Communication is a multimodal tutoring center based on a traditional writing center model.  As such, the type of projects we see varies greatly.  This includes first-year composition essays, pre-med personal statements, oral presentations, research posters, PowerPoint slides, and dissertations, among many other type of projects.</a:t>
            </a:r>
          </a:p>
        </p:txBody>
      </p:sp>
      <p:sp>
        <p:nvSpPr>
          <p:cNvPr id="4" name="Slide Number Placeholder 3"/>
          <p:cNvSpPr>
            <a:spLocks noGrp="1"/>
          </p:cNvSpPr>
          <p:nvPr>
            <p:ph type="sldNum" sz="quarter" idx="5"/>
          </p:nvPr>
        </p:nvSpPr>
        <p:spPr/>
        <p:txBody>
          <a:bodyPr/>
          <a:lstStyle/>
          <a:p>
            <a:fld id="{A31271E6-9EC1-427C-9D12-2305BAF56D5C}" type="slidenum">
              <a:rPr lang="en-US" smtClean="0"/>
              <a:t>3</a:t>
            </a:fld>
            <a:endParaRPr lang="en-US"/>
          </a:p>
        </p:txBody>
      </p:sp>
    </p:spTree>
    <p:extLst>
      <p:ext uri="{BB962C8B-B14F-4D97-AF65-F5344CB8AC3E}">
        <p14:creationId xmlns:p14="http://schemas.microsoft.com/office/powerpoint/2010/main" val="230644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some working definitions of multimodality and new media.</a:t>
            </a:r>
          </a:p>
        </p:txBody>
      </p:sp>
      <p:sp>
        <p:nvSpPr>
          <p:cNvPr id="4" name="Slide Number Placeholder 3"/>
          <p:cNvSpPr>
            <a:spLocks noGrp="1"/>
          </p:cNvSpPr>
          <p:nvPr>
            <p:ph type="sldNum" sz="quarter" idx="5"/>
          </p:nvPr>
        </p:nvSpPr>
        <p:spPr/>
        <p:txBody>
          <a:bodyPr/>
          <a:lstStyle/>
          <a:p>
            <a:fld id="{A31271E6-9EC1-427C-9D12-2305BAF56D5C}" type="slidenum">
              <a:rPr lang="en-US" smtClean="0"/>
              <a:t>4</a:t>
            </a:fld>
            <a:endParaRPr lang="en-US"/>
          </a:p>
        </p:txBody>
      </p:sp>
    </p:spTree>
    <p:extLst>
      <p:ext uri="{BB962C8B-B14F-4D97-AF65-F5344CB8AC3E}">
        <p14:creationId xmlns:p14="http://schemas.microsoft.com/office/powerpoint/2010/main" val="237765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Multimodal projects are compositions that communicate through multiple modes.  Those modes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Visual design (colors, fonts, and images)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Linguistic design (delivery and vocabulary) </a:t>
            </a:r>
          </a:p>
          <a:p>
            <a:pPr marL="628650" lvl="1" indent="-171450">
              <a:buFont typeface="Arial" panose="020B0604020202020204" pitchFamily="34" charset="0"/>
              <a:buChar char="•"/>
            </a:pPr>
            <a:r>
              <a:rPr lang="en-US" dirty="0"/>
              <a:t>Audio design (voice, music, or sounds effects)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Gestural design (movement and gesture)</a:t>
            </a:r>
          </a:p>
          <a:p>
            <a:pPr marL="628650" lvl="1" indent="-171450">
              <a:buFont typeface="Arial" panose="020B0604020202020204" pitchFamily="34" charset="0"/>
              <a:buChar char="•"/>
            </a:pPr>
            <a:r>
              <a:rPr lang="en-US" dirty="0"/>
              <a:t>Spatial design (how things are used in space) – I think of 3-D models, how desks in a classroom are organized, or how a presenter uses the space around them</a:t>
            </a:r>
          </a:p>
          <a:p>
            <a:endParaRPr lang="en-US" dirty="0"/>
          </a:p>
          <a:p>
            <a:r>
              <a:rPr lang="en-US" dirty="0"/>
              <a:t>We are most familiar with the written aspect of linguistic design in writing center practice, but the truth is, we are all constantly engaging in multiple modes of communication.</a:t>
            </a:r>
          </a:p>
        </p:txBody>
      </p:sp>
      <p:sp>
        <p:nvSpPr>
          <p:cNvPr id="4" name="Slide Number Placeholder 3"/>
          <p:cNvSpPr>
            <a:spLocks noGrp="1"/>
          </p:cNvSpPr>
          <p:nvPr>
            <p:ph type="sldNum" sz="quarter" idx="5"/>
          </p:nvPr>
        </p:nvSpPr>
        <p:spPr/>
        <p:txBody>
          <a:bodyPr/>
          <a:lstStyle/>
          <a:p>
            <a:fld id="{A31271E6-9EC1-427C-9D12-2305BAF56D5C}" type="slidenum">
              <a:rPr lang="en-US" smtClean="0"/>
              <a:t>5</a:t>
            </a:fld>
            <a:endParaRPr lang="en-US"/>
          </a:p>
        </p:txBody>
      </p:sp>
    </p:spTree>
    <p:extLst>
      <p:ext uri="{BB962C8B-B14F-4D97-AF65-F5344CB8AC3E}">
        <p14:creationId xmlns:p14="http://schemas.microsoft.com/office/powerpoint/2010/main" val="214673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“New Media” is frequently used when discussing multimodality.  New media are “interactive forms of communication technologies” that transcend traditional word-based forms of print.  Some examples include websites, blogs, social media platforms, and virtual reality.  These are texts that we frequently think about when we think of multimodality; however, I want to stress that “New Media” only constitute a small fraction of multimodal genres.</a:t>
            </a:r>
            <a:endParaRPr lang="en-US" i="1" dirty="0"/>
          </a:p>
        </p:txBody>
      </p:sp>
      <p:sp>
        <p:nvSpPr>
          <p:cNvPr id="4" name="Slide Number Placeholder 3"/>
          <p:cNvSpPr>
            <a:spLocks noGrp="1"/>
          </p:cNvSpPr>
          <p:nvPr>
            <p:ph type="sldNum" sz="quarter" idx="5"/>
          </p:nvPr>
        </p:nvSpPr>
        <p:spPr/>
        <p:txBody>
          <a:bodyPr/>
          <a:lstStyle/>
          <a:p>
            <a:fld id="{A31271E6-9EC1-427C-9D12-2305BAF56D5C}" type="slidenum">
              <a:rPr lang="en-US" smtClean="0"/>
              <a:t>6</a:t>
            </a:fld>
            <a:endParaRPr lang="en-US"/>
          </a:p>
        </p:txBody>
      </p:sp>
    </p:spTree>
    <p:extLst>
      <p:ext uri="{BB962C8B-B14F-4D97-AF65-F5344CB8AC3E}">
        <p14:creationId xmlns:p14="http://schemas.microsoft.com/office/powerpoint/2010/main" val="299700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multimodal projects that might be brought to the writing center outside of traditional academic essays.  These include genres such as research posters (for conferences or science fairs), research or lab reports, oral presentations (which are frequently combined with some of these other genres), and PowerPoint or Prezi slides.</a:t>
            </a:r>
          </a:p>
        </p:txBody>
      </p:sp>
      <p:sp>
        <p:nvSpPr>
          <p:cNvPr id="4" name="Slide Number Placeholder 3"/>
          <p:cNvSpPr>
            <a:spLocks noGrp="1"/>
          </p:cNvSpPr>
          <p:nvPr>
            <p:ph type="sldNum" sz="quarter" idx="5"/>
          </p:nvPr>
        </p:nvSpPr>
        <p:spPr/>
        <p:txBody>
          <a:bodyPr/>
          <a:lstStyle/>
          <a:p>
            <a:fld id="{A31271E6-9EC1-427C-9D12-2305BAF56D5C}" type="slidenum">
              <a:rPr lang="en-US" smtClean="0"/>
              <a:t>7</a:t>
            </a:fld>
            <a:endParaRPr lang="en-US"/>
          </a:p>
        </p:txBody>
      </p:sp>
    </p:spTree>
    <p:extLst>
      <p:ext uri="{BB962C8B-B14F-4D97-AF65-F5344CB8AC3E}">
        <p14:creationId xmlns:p14="http://schemas.microsoft.com/office/powerpoint/2010/main" val="107222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look at what I consider to be three main principles for consulting on multimodal texts: narrative, design, and oral presentation skills.  Tutors don’t need to be multimedia or design experts; they simply need to know some basic principles and what questions to ask.</a:t>
            </a:r>
          </a:p>
        </p:txBody>
      </p:sp>
      <p:sp>
        <p:nvSpPr>
          <p:cNvPr id="4" name="Slide Number Placeholder 3"/>
          <p:cNvSpPr>
            <a:spLocks noGrp="1"/>
          </p:cNvSpPr>
          <p:nvPr>
            <p:ph type="sldNum" sz="quarter" idx="5"/>
          </p:nvPr>
        </p:nvSpPr>
        <p:spPr/>
        <p:txBody>
          <a:bodyPr/>
          <a:lstStyle/>
          <a:p>
            <a:fld id="{A31271E6-9EC1-427C-9D12-2305BAF56D5C}" type="slidenum">
              <a:rPr lang="en-US" smtClean="0"/>
              <a:t>8</a:t>
            </a:fld>
            <a:endParaRPr lang="en-US"/>
          </a:p>
        </p:txBody>
      </p:sp>
    </p:spTree>
    <p:extLst>
      <p:ext uri="{BB962C8B-B14F-4D97-AF65-F5344CB8AC3E}">
        <p14:creationId xmlns:p14="http://schemas.microsoft.com/office/powerpoint/2010/main" val="145193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principle that students need to understand is narrative.  All texts – whether written, visual, or oral – contain a narrative.  Consultants can help students working on multimodal projects by bringing their attention to the rhetorical situation.  Just as with text-based papers, writers must understand what story they are trying to tell.  To communicate effectively, the author must consider the audience – who is the intended recipient of the project?  Purpose – what do you want your audience to learn or know?  And, context – what is the physical and temporal situation?  In other words, what is the context of the presentation and how will it be delivered?</a:t>
            </a:r>
          </a:p>
        </p:txBody>
      </p:sp>
      <p:sp>
        <p:nvSpPr>
          <p:cNvPr id="4" name="Slide Number Placeholder 3"/>
          <p:cNvSpPr>
            <a:spLocks noGrp="1"/>
          </p:cNvSpPr>
          <p:nvPr>
            <p:ph type="sldNum" sz="quarter" idx="5"/>
          </p:nvPr>
        </p:nvSpPr>
        <p:spPr/>
        <p:txBody>
          <a:bodyPr/>
          <a:lstStyle/>
          <a:p>
            <a:fld id="{A31271E6-9EC1-427C-9D12-2305BAF56D5C}" type="slidenum">
              <a:rPr lang="en-US" smtClean="0"/>
              <a:t>9</a:t>
            </a:fld>
            <a:endParaRPr lang="en-US"/>
          </a:p>
        </p:txBody>
      </p:sp>
    </p:spTree>
    <p:extLst>
      <p:ext uri="{BB962C8B-B14F-4D97-AF65-F5344CB8AC3E}">
        <p14:creationId xmlns:p14="http://schemas.microsoft.com/office/powerpoint/2010/main" val="2094084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163"/>
            <a:ext cx="9144000" cy="2387600"/>
          </a:xfrm>
        </p:spPr>
        <p:txBody>
          <a:bodyPr anchor="b">
            <a:normAutofit/>
          </a:bodyPr>
          <a:lstStyle>
            <a:lvl1pPr algn="ctr">
              <a:defRPr sz="4800">
                <a:solidFill>
                  <a:srgbClr val="002060"/>
                </a:solidFill>
                <a:latin typeface="Century Gothic" panose="020B0502020202020204" pitchFamily="34" charset="0"/>
                <a:ea typeface="Microsoft JhengHei UI" panose="020B0604030504040204" pitchFamily="34" charset="-120"/>
                <a:cs typeface="Nirmala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201443"/>
            <a:ext cx="9144000" cy="1655762"/>
          </a:xfrm>
        </p:spPr>
        <p:txBody>
          <a:bodyPr/>
          <a:lstStyle>
            <a:lvl1pPr marL="0" indent="0" algn="ctr">
              <a:buNone/>
              <a:defRPr sz="2400">
                <a:solidFill>
                  <a:srgbClr val="2E89A6"/>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a:stretch>
            <a:fillRect/>
          </a:stretch>
        </p:blipFill>
        <p:spPr>
          <a:xfrm>
            <a:off x="0" y="4983479"/>
            <a:ext cx="1864270" cy="1864270"/>
          </a:xfrm>
          <a:prstGeom prst="rect">
            <a:avLst/>
          </a:prstGeom>
        </p:spPr>
      </p:pic>
    </p:spTree>
    <p:extLst>
      <p:ext uri="{BB962C8B-B14F-4D97-AF65-F5344CB8AC3E}">
        <p14:creationId xmlns:p14="http://schemas.microsoft.com/office/powerpoint/2010/main" val="372947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userDrawn="1"/>
        </p:nvPicPr>
        <p:blipFill>
          <a:blip r:embed="rId2"/>
          <a:stretch>
            <a:fillRect/>
          </a:stretch>
        </p:blipFill>
        <p:spPr>
          <a:xfrm>
            <a:off x="11561329" y="0"/>
            <a:ext cx="630671" cy="609857"/>
          </a:xfrm>
          <a:prstGeom prst="rect">
            <a:avLst/>
          </a:prstGeom>
        </p:spPr>
      </p:pic>
    </p:spTree>
    <p:extLst>
      <p:ext uri="{BB962C8B-B14F-4D97-AF65-F5344CB8AC3E}">
        <p14:creationId xmlns:p14="http://schemas.microsoft.com/office/powerpoint/2010/main" val="358574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394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E89A6"/>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357813"/>
            <a:ext cx="12192000" cy="1500187"/>
          </a:xfrm>
        </p:spPr>
        <p:txBody>
          <a:bodyPr>
            <a:normAutofit/>
          </a:bodyPr>
          <a:lstStyle>
            <a:lvl1pPr marL="0" indent="0">
              <a:buNone/>
              <a:defRPr sz="36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993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885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7F52755-7C0C-411C-84A8-E2216ACB2151}"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555CBC5-B7B8-45F8-9066-8C1A8C21F0E8}" type="slidenum">
              <a:rPr lang="en-US" smtClean="0"/>
              <a:t>‹#›</a:t>
            </a:fld>
            <a:endParaRPr lang="en-US"/>
          </a:p>
        </p:txBody>
      </p:sp>
    </p:spTree>
    <p:extLst>
      <p:ext uri="{BB962C8B-B14F-4D97-AF65-F5344CB8AC3E}">
        <p14:creationId xmlns:p14="http://schemas.microsoft.com/office/powerpoint/2010/main" val="374553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127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TextBox 1"/>
          <p:cNvSpPr txBox="1"/>
          <p:nvPr userDrawn="1"/>
        </p:nvSpPr>
        <p:spPr>
          <a:xfrm>
            <a:off x="792480" y="583474"/>
            <a:ext cx="10607040" cy="707886"/>
          </a:xfrm>
          <a:prstGeom prst="rect">
            <a:avLst/>
          </a:prstGeom>
          <a:noFill/>
        </p:spPr>
        <p:txBody>
          <a:bodyPr wrap="square" rtlCol="0">
            <a:spAutoFit/>
          </a:bodyPr>
          <a:lstStyle/>
          <a:p>
            <a:endParaRPr lang="en-US" sz="2000" dirty="0">
              <a:latin typeface="Century Gothic" panose="020B0502020202020204" pitchFamily="34" charset="0"/>
            </a:endParaRP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284409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002060"/>
                </a:solidFill>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827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338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7700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rgbClr val="00206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lnjournal.org/blog/2019/06/multimodal-and-multimedia-projects-in-the-writing-center-by-douglas-eyma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219" y="1623291"/>
            <a:ext cx="10709562" cy="2214417"/>
          </a:xfrm>
          <a:noFill/>
        </p:spPr>
        <p:txBody>
          <a:bodyPr>
            <a:normAutofit/>
          </a:bodyPr>
          <a:lstStyle/>
          <a:p>
            <a:pPr algn="l"/>
            <a:r>
              <a:rPr lang="en-US" sz="5300" dirty="0">
                <a:solidFill>
                  <a:srgbClr val="046585"/>
                </a:solidFill>
              </a:rPr>
              <a:t>Consulting on Multimodal Texts</a:t>
            </a:r>
            <a:br>
              <a:rPr lang="en-US" sz="3200" dirty="0">
                <a:solidFill>
                  <a:schemeClr val="bg2">
                    <a:lumMod val="50000"/>
                  </a:schemeClr>
                </a:solidFill>
              </a:rPr>
            </a:br>
            <a:r>
              <a:rPr lang="en-US" sz="3200" dirty="0">
                <a:solidFill>
                  <a:schemeClr val="bg2">
                    <a:lumMod val="50000"/>
                  </a:schemeClr>
                </a:solidFill>
              </a:rPr>
              <a:t>October 2021</a:t>
            </a:r>
            <a:br>
              <a:rPr lang="en-US" sz="3200" dirty="0">
                <a:solidFill>
                  <a:schemeClr val="bg2">
                    <a:lumMod val="50000"/>
                  </a:schemeClr>
                </a:solidFill>
              </a:rPr>
            </a:br>
            <a:endParaRPr lang="en-US" sz="3200" dirty="0">
              <a:solidFill>
                <a:schemeClr val="bg2">
                  <a:lumMod val="50000"/>
                </a:schemeClr>
              </a:solidFill>
            </a:endParaRPr>
          </a:p>
        </p:txBody>
      </p:sp>
      <p:sp>
        <p:nvSpPr>
          <p:cNvPr id="7" name="TextBox 6">
            <a:extLst>
              <a:ext uri="{FF2B5EF4-FFF2-40B4-BE49-F238E27FC236}">
                <a16:creationId xmlns:a16="http://schemas.microsoft.com/office/drawing/2014/main" id="{3C71C98E-4C07-46F8-BD78-108D93C50C9F}"/>
              </a:ext>
            </a:extLst>
          </p:cNvPr>
          <p:cNvSpPr txBox="1"/>
          <p:nvPr/>
        </p:nvSpPr>
        <p:spPr>
          <a:xfrm>
            <a:off x="2103016" y="5093768"/>
            <a:ext cx="6904775" cy="1569660"/>
          </a:xfrm>
          <a:prstGeom prst="rect">
            <a:avLst/>
          </a:prstGeom>
          <a:noFill/>
        </p:spPr>
        <p:txBody>
          <a:bodyPr wrap="none" rtlCol="0">
            <a:spAutoFit/>
          </a:bodyPr>
          <a:lstStyle/>
          <a:p>
            <a:r>
              <a:rPr lang="en-US" sz="2400" dirty="0">
                <a:solidFill>
                  <a:schemeClr val="bg2">
                    <a:lumMod val="50000"/>
                  </a:schemeClr>
                </a:solidFill>
              </a:rPr>
              <a:t>Jacob Herrmann, Ph.D.</a:t>
            </a:r>
          </a:p>
          <a:p>
            <a:r>
              <a:rPr lang="en-US" sz="2400" dirty="0">
                <a:solidFill>
                  <a:schemeClr val="bg2">
                    <a:lumMod val="50000"/>
                  </a:schemeClr>
                </a:solidFill>
              </a:rPr>
              <a:t>Assistant Director</a:t>
            </a:r>
          </a:p>
          <a:p>
            <a:r>
              <a:rPr lang="en-US" sz="2400" dirty="0">
                <a:solidFill>
                  <a:schemeClr val="bg2">
                    <a:lumMod val="50000"/>
                  </a:schemeClr>
                </a:solidFill>
              </a:rPr>
              <a:t>Center for Academic and Professional Communication</a:t>
            </a:r>
          </a:p>
          <a:p>
            <a:r>
              <a:rPr lang="en-US" sz="2400" dirty="0">
                <a:solidFill>
                  <a:schemeClr val="bg2">
                    <a:lumMod val="50000"/>
                  </a:schemeClr>
                </a:solidFill>
              </a:rPr>
              <a:t>Rice University</a:t>
            </a:r>
          </a:p>
        </p:txBody>
      </p:sp>
    </p:spTree>
    <p:extLst>
      <p:ext uri="{BB962C8B-B14F-4D97-AF65-F5344CB8AC3E}">
        <p14:creationId xmlns:p14="http://schemas.microsoft.com/office/powerpoint/2010/main" val="389222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as a narrative arc</a:t>
            </a:r>
          </a:p>
        </p:txBody>
      </p:sp>
      <p:grpSp>
        <p:nvGrpSpPr>
          <p:cNvPr id="4" name="Group 3" descr="An arc with &quot;exposition&quot; at one end, &quot;complication/climax&quot; at the peak, and &quot;resolution&quot; at the other end.">
            <a:extLst>
              <a:ext uri="{FF2B5EF4-FFF2-40B4-BE49-F238E27FC236}">
                <a16:creationId xmlns:a16="http://schemas.microsoft.com/office/drawing/2014/main" id="{473DA4C8-4F70-475A-9913-1CCA0108F252}"/>
              </a:ext>
            </a:extLst>
          </p:cNvPr>
          <p:cNvGrpSpPr/>
          <p:nvPr/>
        </p:nvGrpSpPr>
        <p:grpSpPr>
          <a:xfrm>
            <a:off x="673872" y="1572210"/>
            <a:ext cx="5446644" cy="4468680"/>
            <a:chOff x="673872" y="1572210"/>
            <a:chExt cx="5446644" cy="4468680"/>
          </a:xfrm>
        </p:grpSpPr>
        <p:sp>
          <p:nvSpPr>
            <p:cNvPr id="13" name="Freeform 12" descr="An arc with &quot;exposition&quot; at one end, &quot;complication/climax&quot; at the peak, and &quot;resolution&quot; at the other end."/>
            <p:cNvSpPr/>
            <p:nvPr/>
          </p:nvSpPr>
          <p:spPr>
            <a:xfrm>
              <a:off x="673872" y="1572210"/>
              <a:ext cx="5446644" cy="4283768"/>
            </a:xfrm>
            <a:custGeom>
              <a:avLst/>
              <a:gdLst>
                <a:gd name="connsiteX0" fmla="*/ 0 w 5446644"/>
                <a:gd name="connsiteY0" fmla="*/ 4283768 h 4283768"/>
                <a:gd name="connsiteX1" fmla="*/ 2723322 w 5446644"/>
                <a:gd name="connsiteY1" fmla="*/ 3 h 4283768"/>
                <a:gd name="connsiteX2" fmla="*/ 5446644 w 5446644"/>
                <a:gd name="connsiteY2" fmla="*/ 4263890 h 4283768"/>
              </a:gdLst>
              <a:ahLst/>
              <a:cxnLst>
                <a:cxn ang="0">
                  <a:pos x="connsiteX0" y="connsiteY0"/>
                </a:cxn>
                <a:cxn ang="0">
                  <a:pos x="connsiteX1" y="connsiteY1"/>
                </a:cxn>
                <a:cxn ang="0">
                  <a:pos x="connsiteX2" y="connsiteY2"/>
                </a:cxn>
              </a:cxnLst>
              <a:rect l="l" t="t" r="r" b="b"/>
              <a:pathLst>
                <a:path w="5446644" h="4283768">
                  <a:moveTo>
                    <a:pt x="0" y="4283768"/>
                  </a:moveTo>
                  <a:cubicBezTo>
                    <a:pt x="907774" y="2143542"/>
                    <a:pt x="1815548" y="3316"/>
                    <a:pt x="2723322" y="3"/>
                  </a:cubicBezTo>
                  <a:cubicBezTo>
                    <a:pt x="3631096" y="-3310"/>
                    <a:pt x="4538870" y="2130290"/>
                    <a:pt x="5446644" y="426389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4" name="Rectangle 13"/>
            <p:cNvSpPr/>
            <p:nvPr/>
          </p:nvSpPr>
          <p:spPr>
            <a:xfrm>
              <a:off x="760064" y="5671312"/>
              <a:ext cx="1156087" cy="369332"/>
            </a:xfrm>
            <a:prstGeom prst="rect">
              <a:avLst/>
            </a:prstGeom>
          </p:spPr>
          <p:txBody>
            <a:bodyPr wrap="none">
              <a:spAutoFit/>
            </a:bodyPr>
            <a:lstStyle/>
            <a:p>
              <a:pPr algn="ctr"/>
              <a:r>
                <a:rPr lang="en-US" dirty="0">
                  <a:solidFill>
                    <a:srgbClr val="002060"/>
                  </a:solidFill>
                </a:rPr>
                <a:t>Exposition</a:t>
              </a:r>
            </a:p>
          </p:txBody>
        </p:sp>
        <p:sp>
          <p:nvSpPr>
            <p:cNvPr id="15" name="Rectangle 14"/>
            <p:cNvSpPr/>
            <p:nvPr/>
          </p:nvSpPr>
          <p:spPr>
            <a:xfrm>
              <a:off x="2687320" y="1990157"/>
              <a:ext cx="1419748" cy="646331"/>
            </a:xfrm>
            <a:prstGeom prst="rect">
              <a:avLst/>
            </a:prstGeom>
          </p:spPr>
          <p:txBody>
            <a:bodyPr wrap="none">
              <a:spAutoFit/>
            </a:bodyPr>
            <a:lstStyle/>
            <a:p>
              <a:pPr algn="ctr"/>
              <a:r>
                <a:rPr lang="en-US" dirty="0">
                  <a:solidFill>
                    <a:srgbClr val="002060"/>
                  </a:solidFill>
                </a:rPr>
                <a:t>Complication</a:t>
              </a:r>
            </a:p>
            <a:p>
              <a:pPr algn="ctr"/>
              <a:r>
                <a:rPr lang="en-US" dirty="0">
                  <a:solidFill>
                    <a:srgbClr val="002060"/>
                  </a:solidFill>
                </a:rPr>
                <a:t>Climax</a:t>
              </a:r>
            </a:p>
          </p:txBody>
        </p:sp>
        <p:sp>
          <p:nvSpPr>
            <p:cNvPr id="16" name="Rectangle 15"/>
            <p:cNvSpPr/>
            <p:nvPr/>
          </p:nvSpPr>
          <p:spPr>
            <a:xfrm>
              <a:off x="4835040" y="5671558"/>
              <a:ext cx="1180901" cy="369332"/>
            </a:xfrm>
            <a:prstGeom prst="rect">
              <a:avLst/>
            </a:prstGeom>
          </p:spPr>
          <p:txBody>
            <a:bodyPr wrap="none">
              <a:spAutoFit/>
            </a:bodyPr>
            <a:lstStyle/>
            <a:p>
              <a:pPr algn="ctr"/>
              <a:r>
                <a:rPr lang="en-US" dirty="0">
                  <a:solidFill>
                    <a:srgbClr val="002060"/>
                  </a:solidFill>
                </a:rPr>
                <a:t>Resolution</a:t>
              </a:r>
            </a:p>
          </p:txBody>
        </p:sp>
      </p:grpSp>
      <p:sp>
        <p:nvSpPr>
          <p:cNvPr id="3" name="TextBox 2">
            <a:extLst>
              <a:ext uri="{FF2B5EF4-FFF2-40B4-BE49-F238E27FC236}">
                <a16:creationId xmlns:a16="http://schemas.microsoft.com/office/drawing/2014/main" id="{A0D1E7CD-A853-4AFD-AF7F-B456D6532900}"/>
              </a:ext>
            </a:extLst>
          </p:cNvPr>
          <p:cNvSpPr txBox="1"/>
          <p:nvPr/>
        </p:nvSpPr>
        <p:spPr>
          <a:xfrm>
            <a:off x="6863137" y="1572210"/>
            <a:ext cx="4819377" cy="3785652"/>
          </a:xfrm>
          <a:prstGeom prst="rect">
            <a:avLst/>
          </a:prstGeom>
          <a:noFill/>
        </p:spPr>
        <p:txBody>
          <a:bodyPr wrap="square" rtlCol="0">
            <a:spAutoFit/>
          </a:bodyPr>
          <a:lstStyle/>
          <a:p>
            <a:pPr marL="342900" indent="-342900">
              <a:buAutoNum type="arabicPeriod"/>
            </a:pPr>
            <a:r>
              <a:rPr lang="en-US" sz="2400" b="1" dirty="0">
                <a:latin typeface="Century Gothic" panose="020B0502020202020204" pitchFamily="34" charset="0"/>
              </a:rPr>
              <a:t>Exposition</a:t>
            </a:r>
            <a:r>
              <a:rPr lang="en-US" sz="2400" dirty="0">
                <a:latin typeface="Century Gothic" panose="020B0502020202020204" pitchFamily="34" charset="0"/>
              </a:rPr>
              <a:t> – introduces the “characters” and the complication</a:t>
            </a:r>
          </a:p>
          <a:p>
            <a:pPr marL="342900" indent="-342900">
              <a:buAutoNum type="arabicPeriod"/>
            </a:pPr>
            <a:r>
              <a:rPr lang="en-US" sz="2400" b="1" dirty="0">
                <a:latin typeface="Century Gothic" panose="020B0502020202020204" pitchFamily="34" charset="0"/>
              </a:rPr>
              <a:t>Rising action </a:t>
            </a:r>
            <a:r>
              <a:rPr lang="en-US" sz="2400" dirty="0">
                <a:latin typeface="Century Gothic" panose="020B0502020202020204" pitchFamily="34" charset="0"/>
              </a:rPr>
              <a:t>– shows the obstacles in the way to resolving the complication</a:t>
            </a:r>
          </a:p>
          <a:p>
            <a:pPr marL="342900" indent="-342900">
              <a:buAutoNum type="arabicPeriod"/>
            </a:pPr>
            <a:r>
              <a:rPr lang="en-US" sz="2400" b="1" dirty="0">
                <a:latin typeface="Century Gothic" panose="020B0502020202020204" pitchFamily="34" charset="0"/>
              </a:rPr>
              <a:t>Point of insight </a:t>
            </a:r>
            <a:r>
              <a:rPr lang="en-US" sz="2400" dirty="0">
                <a:latin typeface="Century Gothic" panose="020B0502020202020204" pitchFamily="34" charset="0"/>
              </a:rPr>
              <a:t>– provides a revelation or key finding</a:t>
            </a:r>
          </a:p>
          <a:p>
            <a:pPr marL="342900" indent="-342900">
              <a:buAutoNum type="arabicPeriod"/>
            </a:pPr>
            <a:r>
              <a:rPr lang="en-US" sz="2400" b="1" dirty="0">
                <a:latin typeface="Century Gothic" panose="020B0502020202020204" pitchFamily="34" charset="0"/>
              </a:rPr>
              <a:t>Resolution</a:t>
            </a:r>
            <a:r>
              <a:rPr lang="en-US" sz="2400" dirty="0">
                <a:latin typeface="Century Gothic" panose="020B0502020202020204" pitchFamily="34" charset="0"/>
              </a:rPr>
              <a:t> – resolves the conflict</a:t>
            </a:r>
          </a:p>
        </p:txBody>
      </p:sp>
    </p:spTree>
    <p:extLst>
      <p:ext uri="{BB962C8B-B14F-4D97-AF65-F5344CB8AC3E}">
        <p14:creationId xmlns:p14="http://schemas.microsoft.com/office/powerpoint/2010/main" val="307727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A14D-08C3-459F-9AAF-2082A0EE373A}"/>
              </a:ext>
            </a:extLst>
          </p:cNvPr>
          <p:cNvSpPr>
            <a:spLocks noGrp="1"/>
          </p:cNvSpPr>
          <p:nvPr>
            <p:ph type="title"/>
          </p:nvPr>
        </p:nvSpPr>
        <p:spPr/>
        <p:txBody>
          <a:bodyPr/>
          <a:lstStyle/>
          <a:p>
            <a:r>
              <a:rPr lang="en-US" dirty="0"/>
              <a:t>Questions consultants can ask about narrative</a:t>
            </a:r>
          </a:p>
        </p:txBody>
      </p:sp>
      <p:sp>
        <p:nvSpPr>
          <p:cNvPr id="3" name="Content Placeholder 2">
            <a:extLst>
              <a:ext uri="{FF2B5EF4-FFF2-40B4-BE49-F238E27FC236}">
                <a16:creationId xmlns:a16="http://schemas.microsoft.com/office/drawing/2014/main" id="{2886467F-39D4-4EA5-BF6F-FF03DA787841}"/>
              </a:ext>
            </a:extLst>
          </p:cNvPr>
          <p:cNvSpPr>
            <a:spLocks noGrp="1"/>
          </p:cNvSpPr>
          <p:nvPr>
            <p:ph idx="1"/>
          </p:nvPr>
        </p:nvSpPr>
        <p:spPr/>
        <p:txBody>
          <a:bodyPr/>
          <a:lstStyle/>
          <a:p>
            <a:r>
              <a:rPr lang="en-US" dirty="0"/>
              <a:t>Who is the intended </a:t>
            </a:r>
            <a:r>
              <a:rPr lang="en-US" b="1" dirty="0"/>
              <a:t>audience </a:t>
            </a:r>
            <a:r>
              <a:rPr lang="en-US" dirty="0"/>
              <a:t>for this project? What is their educational background and how familiar will they be with your topic?</a:t>
            </a:r>
          </a:p>
          <a:p>
            <a:r>
              <a:rPr lang="en-US" dirty="0"/>
              <a:t>What </a:t>
            </a:r>
            <a:r>
              <a:rPr lang="en-US" b="1" dirty="0"/>
              <a:t>information</a:t>
            </a:r>
            <a:r>
              <a:rPr lang="en-US" dirty="0"/>
              <a:t> do you want to convey to your audience with this text?</a:t>
            </a:r>
          </a:p>
          <a:p>
            <a:r>
              <a:rPr lang="en-US" dirty="0"/>
              <a:t>How is this piece </a:t>
            </a:r>
            <a:r>
              <a:rPr lang="en-US" b="1" dirty="0"/>
              <a:t>organized</a:t>
            </a:r>
            <a:r>
              <a:rPr lang="en-US" dirty="0"/>
              <a:t>?  How do you move from subtopic x to subtopic y?</a:t>
            </a:r>
          </a:p>
          <a:p>
            <a:r>
              <a:rPr lang="en-US" dirty="0"/>
              <a:t>In what format do you plan to </a:t>
            </a:r>
            <a:r>
              <a:rPr lang="en-US" b="1" dirty="0"/>
              <a:t>deliver</a:t>
            </a:r>
            <a:r>
              <a:rPr lang="en-US" dirty="0"/>
              <a:t> this presentation?  Will you use a PowerPoint? Handouts?</a:t>
            </a:r>
          </a:p>
          <a:p>
            <a:endParaRPr lang="en-US" dirty="0"/>
          </a:p>
          <a:p>
            <a:endParaRPr lang="en-US" dirty="0"/>
          </a:p>
        </p:txBody>
      </p:sp>
    </p:spTree>
    <p:extLst>
      <p:ext uri="{BB962C8B-B14F-4D97-AF65-F5344CB8AC3E}">
        <p14:creationId xmlns:p14="http://schemas.microsoft.com/office/powerpoint/2010/main" val="274470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F878-1B15-4FBE-A95F-E947594DE4E0}"/>
              </a:ext>
            </a:extLst>
          </p:cNvPr>
          <p:cNvSpPr>
            <a:spLocks noGrp="1"/>
          </p:cNvSpPr>
          <p:nvPr>
            <p:ph type="title"/>
          </p:nvPr>
        </p:nvSpPr>
        <p:spPr/>
        <p:txBody>
          <a:bodyPr/>
          <a:lstStyle/>
          <a:p>
            <a:r>
              <a:rPr lang="en-US" dirty="0"/>
              <a:t>Follow basic design principles</a:t>
            </a:r>
          </a:p>
        </p:txBody>
      </p:sp>
      <p:sp>
        <p:nvSpPr>
          <p:cNvPr id="3" name="Content Placeholder 2">
            <a:extLst>
              <a:ext uri="{FF2B5EF4-FFF2-40B4-BE49-F238E27FC236}">
                <a16:creationId xmlns:a16="http://schemas.microsoft.com/office/drawing/2014/main" id="{FBDFDD6C-CDB7-4DD4-88E3-F4C25C5C6F43}"/>
              </a:ext>
            </a:extLst>
          </p:cNvPr>
          <p:cNvSpPr>
            <a:spLocks noGrp="1"/>
          </p:cNvSpPr>
          <p:nvPr>
            <p:ph idx="1"/>
          </p:nvPr>
        </p:nvSpPr>
        <p:spPr/>
        <p:txBody>
          <a:bodyPr>
            <a:normAutofit lnSpcReduction="10000"/>
          </a:bodyPr>
          <a:lstStyle/>
          <a:p>
            <a:pPr marL="0" indent="0">
              <a:buNone/>
            </a:pPr>
            <a:r>
              <a:rPr lang="en-US" sz="4400" b="1" dirty="0">
                <a:solidFill>
                  <a:srgbClr val="046585"/>
                </a:solidFill>
              </a:rPr>
              <a:t>C</a:t>
            </a:r>
            <a:r>
              <a:rPr lang="en-US" dirty="0"/>
              <a:t>ontrast – key elements should stand out</a:t>
            </a:r>
          </a:p>
          <a:p>
            <a:pPr marL="0" indent="0">
              <a:buNone/>
            </a:pPr>
            <a:endParaRPr lang="en-US" dirty="0"/>
          </a:p>
          <a:p>
            <a:pPr marL="0" indent="0">
              <a:buNone/>
            </a:pPr>
            <a:r>
              <a:rPr lang="en-US" sz="4400" b="1" dirty="0">
                <a:solidFill>
                  <a:srgbClr val="046585"/>
                </a:solidFill>
              </a:rPr>
              <a:t>R</a:t>
            </a:r>
            <a:r>
              <a:rPr lang="en-US" dirty="0"/>
              <a:t>epetition – repeat visual elements to show unity</a:t>
            </a:r>
          </a:p>
          <a:p>
            <a:pPr marL="0" indent="0">
              <a:buNone/>
            </a:pPr>
            <a:endParaRPr lang="en-US" dirty="0"/>
          </a:p>
          <a:p>
            <a:pPr marL="0" indent="0">
              <a:buNone/>
            </a:pPr>
            <a:r>
              <a:rPr lang="en-US" sz="4400" b="1" dirty="0">
                <a:solidFill>
                  <a:srgbClr val="046585"/>
                </a:solidFill>
              </a:rPr>
              <a:t>A</a:t>
            </a:r>
            <a:r>
              <a:rPr lang="en-US" dirty="0"/>
              <a:t>lignment –everything is visually connected</a:t>
            </a:r>
          </a:p>
          <a:p>
            <a:pPr marL="0" indent="0">
              <a:buNone/>
            </a:pPr>
            <a:endParaRPr lang="en-US" dirty="0"/>
          </a:p>
          <a:p>
            <a:pPr marL="0" indent="0">
              <a:buNone/>
            </a:pPr>
            <a:r>
              <a:rPr lang="en-US" sz="4400" b="1" dirty="0">
                <a:solidFill>
                  <a:srgbClr val="046585"/>
                </a:solidFill>
              </a:rPr>
              <a:t>P</a:t>
            </a:r>
            <a:r>
              <a:rPr lang="en-US" dirty="0"/>
              <a:t>roximity – placement of related objects close together</a:t>
            </a:r>
          </a:p>
        </p:txBody>
      </p:sp>
      <p:cxnSp>
        <p:nvCxnSpPr>
          <p:cNvPr id="5" name="Straight Connector 4" descr="Straight line indicating alignment">
            <a:extLst>
              <a:ext uri="{FF2B5EF4-FFF2-40B4-BE49-F238E27FC236}">
                <a16:creationId xmlns:a16="http://schemas.microsoft.com/office/drawing/2014/main" id="{40A910B4-B20A-47F1-9380-34EE1854BCF7}"/>
              </a:ext>
            </a:extLst>
          </p:cNvPr>
          <p:cNvCxnSpPr/>
          <p:nvPr/>
        </p:nvCxnSpPr>
        <p:spPr>
          <a:xfrm>
            <a:off x="665018" y="1825625"/>
            <a:ext cx="0" cy="399328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5" name="Group 14" descr="Two groups of dots showing proximity">
            <a:extLst>
              <a:ext uri="{FF2B5EF4-FFF2-40B4-BE49-F238E27FC236}">
                <a16:creationId xmlns:a16="http://schemas.microsoft.com/office/drawing/2014/main" id="{ABA41BE3-443E-4AB8-B292-BB7BCB2D6CF1}"/>
              </a:ext>
            </a:extLst>
          </p:cNvPr>
          <p:cNvGrpSpPr/>
          <p:nvPr/>
        </p:nvGrpSpPr>
        <p:grpSpPr>
          <a:xfrm>
            <a:off x="9195088" y="1027906"/>
            <a:ext cx="2588199" cy="1732028"/>
            <a:chOff x="8585488" y="597299"/>
            <a:chExt cx="2588199" cy="1732028"/>
          </a:xfrm>
        </p:grpSpPr>
        <p:sp>
          <p:nvSpPr>
            <p:cNvPr id="6" name="Oval 5">
              <a:extLst>
                <a:ext uri="{FF2B5EF4-FFF2-40B4-BE49-F238E27FC236}">
                  <a16:creationId xmlns:a16="http://schemas.microsoft.com/office/drawing/2014/main" id="{A753BAF6-ECCA-41D5-9B96-A1A2C405C62A}"/>
                </a:ext>
              </a:extLst>
            </p:cNvPr>
            <p:cNvSpPr/>
            <p:nvPr/>
          </p:nvSpPr>
          <p:spPr>
            <a:xfrm>
              <a:off x="8585488" y="597299"/>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395C8B18-EC9D-44BC-8970-60E407D539DD}"/>
                </a:ext>
              </a:extLst>
            </p:cNvPr>
            <p:cNvSpPr/>
            <p:nvPr/>
          </p:nvSpPr>
          <p:spPr>
            <a:xfrm>
              <a:off x="8585488" y="1275052"/>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EE4A9345-592F-4E2D-BCA8-D5E562B717FE}"/>
                </a:ext>
              </a:extLst>
            </p:cNvPr>
            <p:cNvSpPr/>
            <p:nvPr/>
          </p:nvSpPr>
          <p:spPr>
            <a:xfrm>
              <a:off x="9318912" y="1258960"/>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5283FB69-BFCF-47A7-ADB2-55582DB18001}"/>
                </a:ext>
              </a:extLst>
            </p:cNvPr>
            <p:cNvSpPr/>
            <p:nvPr/>
          </p:nvSpPr>
          <p:spPr>
            <a:xfrm>
              <a:off x="8585488" y="1878657"/>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FAFBAA41-829C-4674-AC1B-0365BCB55B5A}"/>
                </a:ext>
              </a:extLst>
            </p:cNvPr>
            <p:cNvSpPr/>
            <p:nvPr/>
          </p:nvSpPr>
          <p:spPr>
            <a:xfrm>
              <a:off x="9318912" y="1880611"/>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765C17E-063E-4153-B25E-A170EF97F12B}"/>
                </a:ext>
              </a:extLst>
            </p:cNvPr>
            <p:cNvSpPr/>
            <p:nvPr/>
          </p:nvSpPr>
          <p:spPr>
            <a:xfrm>
              <a:off x="9318912" y="597299"/>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5DB98D8F-D50B-4CC5-AE22-587B45979E4E}"/>
                </a:ext>
              </a:extLst>
            </p:cNvPr>
            <p:cNvSpPr/>
            <p:nvPr/>
          </p:nvSpPr>
          <p:spPr>
            <a:xfrm>
              <a:off x="10730341" y="1913691"/>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34F535DB-F2D2-4FDA-8704-CD67D1D6E8D5}"/>
                </a:ext>
              </a:extLst>
            </p:cNvPr>
            <p:cNvSpPr/>
            <p:nvPr/>
          </p:nvSpPr>
          <p:spPr>
            <a:xfrm>
              <a:off x="10730341" y="1271011"/>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E58561C1-4313-4D9E-B51B-0E7BC61CCF32}"/>
                </a:ext>
              </a:extLst>
            </p:cNvPr>
            <p:cNvSpPr/>
            <p:nvPr/>
          </p:nvSpPr>
          <p:spPr>
            <a:xfrm>
              <a:off x="10744196" y="612270"/>
              <a:ext cx="429491" cy="415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742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8816-05F2-4D2B-8192-E9E5F3B955E3}"/>
              </a:ext>
            </a:extLst>
          </p:cNvPr>
          <p:cNvSpPr>
            <a:spLocks noGrp="1"/>
          </p:cNvSpPr>
          <p:nvPr>
            <p:ph type="title"/>
          </p:nvPr>
        </p:nvSpPr>
        <p:spPr/>
        <p:txBody>
          <a:bodyPr/>
          <a:lstStyle/>
          <a:p>
            <a:r>
              <a:rPr lang="en-US" dirty="0"/>
              <a:t>Make intentional use of color</a:t>
            </a:r>
          </a:p>
        </p:txBody>
      </p:sp>
      <p:grpSp>
        <p:nvGrpSpPr>
          <p:cNvPr id="4" name="Group 3" descr="Two drawings of a frog on a bright blue background.  One frog is bright red, while the other one is light blue.">
            <a:extLst>
              <a:ext uri="{FF2B5EF4-FFF2-40B4-BE49-F238E27FC236}">
                <a16:creationId xmlns:a16="http://schemas.microsoft.com/office/drawing/2014/main" id="{012720B5-17D2-4821-A1B6-F9426C1F2DBA}"/>
              </a:ext>
            </a:extLst>
          </p:cNvPr>
          <p:cNvGrpSpPr/>
          <p:nvPr/>
        </p:nvGrpSpPr>
        <p:grpSpPr>
          <a:xfrm>
            <a:off x="838200" y="1810987"/>
            <a:ext cx="7338629" cy="4247407"/>
            <a:chOff x="1023938" y="2209800"/>
            <a:chExt cx="7096125" cy="3589338"/>
          </a:xfrm>
        </p:grpSpPr>
        <p:pic>
          <p:nvPicPr>
            <p:cNvPr id="5" name="Picture 2">
              <a:extLst>
                <a:ext uri="{FF2B5EF4-FFF2-40B4-BE49-F238E27FC236}">
                  <a16:creationId xmlns:a16="http://schemas.microsoft.com/office/drawing/2014/main" id="{DE03C09C-874B-40A6-8767-CBCAB1D0D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2209800"/>
              <a:ext cx="7096125"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B7CF3F71-F851-4C9E-9551-CE9218B54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360" y="2514600"/>
              <a:ext cx="13589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52AA0989-16A1-4D3D-AE8E-8AB4F9CB8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114800"/>
              <a:ext cx="13589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732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3BCF-EA79-4C79-AADD-E3CEF34DB01F}"/>
              </a:ext>
            </a:extLst>
          </p:cNvPr>
          <p:cNvSpPr>
            <a:spLocks noGrp="1"/>
          </p:cNvSpPr>
          <p:nvPr>
            <p:ph type="title"/>
          </p:nvPr>
        </p:nvSpPr>
        <p:spPr/>
        <p:txBody>
          <a:bodyPr/>
          <a:lstStyle/>
          <a:p>
            <a:r>
              <a:rPr lang="en-US" dirty="0"/>
              <a:t>Make your font visible</a:t>
            </a:r>
          </a:p>
        </p:txBody>
      </p:sp>
      <p:sp>
        <p:nvSpPr>
          <p:cNvPr id="3" name="Content Placeholder 2">
            <a:extLst>
              <a:ext uri="{FF2B5EF4-FFF2-40B4-BE49-F238E27FC236}">
                <a16:creationId xmlns:a16="http://schemas.microsoft.com/office/drawing/2014/main" id="{7266E329-D51A-4CD5-B015-334B4A739248}"/>
              </a:ext>
            </a:extLst>
          </p:cNvPr>
          <p:cNvSpPr>
            <a:spLocks noGrp="1"/>
          </p:cNvSpPr>
          <p:nvPr>
            <p:ph idx="1"/>
          </p:nvPr>
        </p:nvSpPr>
        <p:spPr/>
        <p:txBody>
          <a:bodyPr/>
          <a:lstStyle/>
          <a:p>
            <a:r>
              <a:rPr lang="en-US" sz="4000" b="1" dirty="0"/>
              <a:t>Serif</a:t>
            </a:r>
            <a:r>
              <a:rPr lang="en-US" dirty="0"/>
              <a:t> (good for slides) vs. </a:t>
            </a:r>
            <a:r>
              <a:rPr lang="en-US" sz="4000" b="1" dirty="0">
                <a:latin typeface="Times New Roman" panose="02020603050405020304" pitchFamily="18" charset="0"/>
                <a:cs typeface="Times New Roman" panose="02020603050405020304" pitchFamily="18" charset="0"/>
              </a:rPr>
              <a:t>San Serif </a:t>
            </a:r>
            <a:r>
              <a:rPr lang="en-US" dirty="0">
                <a:latin typeface="Times New Roman" panose="02020603050405020304" pitchFamily="18" charset="0"/>
                <a:cs typeface="Times New Roman" panose="02020603050405020304" pitchFamily="18" charset="0"/>
              </a:rPr>
              <a:t>(good for print)</a:t>
            </a:r>
          </a:p>
          <a:p>
            <a:r>
              <a:rPr lang="en-US" dirty="0">
                <a:cs typeface="Times New Roman" panose="02020603050405020304" pitchFamily="18" charset="0"/>
              </a:rPr>
              <a:t>Make sure text can be read from a distance</a:t>
            </a:r>
          </a:p>
          <a:p>
            <a:pPr lvl="1"/>
            <a:r>
              <a:rPr lang="en-US" dirty="0">
                <a:cs typeface="Times New Roman" panose="02020603050405020304" pitchFamily="18" charset="0"/>
              </a:rPr>
              <a:t>18-20pt font for figure text</a:t>
            </a:r>
          </a:p>
          <a:p>
            <a:pPr lvl="1"/>
            <a:r>
              <a:rPr lang="en-US" dirty="0">
                <a:cs typeface="Times New Roman" panose="02020603050405020304" pitchFamily="18" charset="0"/>
              </a:rPr>
              <a:t>24-30pt font for slide text</a:t>
            </a:r>
          </a:p>
          <a:p>
            <a:pPr lvl="1"/>
            <a:r>
              <a:rPr lang="en-US" dirty="0">
                <a:cs typeface="Times New Roman" panose="02020603050405020304" pitchFamily="18" charset="0"/>
              </a:rPr>
              <a:t>36pt font or larger for slide titles</a:t>
            </a:r>
          </a:p>
          <a:p>
            <a:pPr marL="457200" lvl="1"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*Keep in mind that some design elements can change whether or not presentations are being displayed virtually</a:t>
            </a:r>
          </a:p>
        </p:txBody>
      </p:sp>
    </p:spTree>
    <p:extLst>
      <p:ext uri="{BB962C8B-B14F-4D97-AF65-F5344CB8AC3E}">
        <p14:creationId xmlns:p14="http://schemas.microsoft.com/office/powerpoint/2010/main" val="234268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12F7-308B-4143-AF92-0A4B9AC18DDC}"/>
              </a:ext>
            </a:extLst>
          </p:cNvPr>
          <p:cNvSpPr>
            <a:spLocks noGrp="1"/>
          </p:cNvSpPr>
          <p:nvPr>
            <p:ph type="title"/>
          </p:nvPr>
        </p:nvSpPr>
        <p:spPr/>
        <p:txBody>
          <a:bodyPr/>
          <a:lstStyle/>
          <a:p>
            <a:r>
              <a:rPr lang="en-US" dirty="0"/>
              <a:t>Questions tutors can ask about design</a:t>
            </a:r>
          </a:p>
        </p:txBody>
      </p:sp>
      <p:sp>
        <p:nvSpPr>
          <p:cNvPr id="3" name="Content Placeholder 2">
            <a:extLst>
              <a:ext uri="{FF2B5EF4-FFF2-40B4-BE49-F238E27FC236}">
                <a16:creationId xmlns:a16="http://schemas.microsoft.com/office/drawing/2014/main" id="{9E557A65-2AFB-47CB-BDC6-54C7ED5EADB8}"/>
              </a:ext>
            </a:extLst>
          </p:cNvPr>
          <p:cNvSpPr>
            <a:spLocks noGrp="1"/>
          </p:cNvSpPr>
          <p:nvPr>
            <p:ph idx="1"/>
          </p:nvPr>
        </p:nvSpPr>
        <p:spPr/>
        <p:txBody>
          <a:bodyPr/>
          <a:lstStyle/>
          <a:p>
            <a:r>
              <a:rPr lang="en-US" dirty="0"/>
              <a:t>Is this project intended to be presented </a:t>
            </a:r>
            <a:r>
              <a:rPr lang="en-US" b="1" dirty="0"/>
              <a:t>in-person or virtually</a:t>
            </a:r>
            <a:r>
              <a:rPr lang="en-US" dirty="0"/>
              <a:t>?</a:t>
            </a:r>
          </a:p>
          <a:p>
            <a:r>
              <a:rPr lang="en-US" dirty="0"/>
              <a:t>What do you want to </a:t>
            </a:r>
            <a:r>
              <a:rPr lang="en-US" b="1" dirty="0"/>
              <a:t>emphasize</a:t>
            </a:r>
            <a:r>
              <a:rPr lang="en-US" dirty="0"/>
              <a:t> with this image?  What is the most important piece of </a:t>
            </a:r>
            <a:r>
              <a:rPr lang="en-US" b="1" dirty="0"/>
              <a:t>data or information</a:t>
            </a:r>
            <a:r>
              <a:rPr lang="en-US" dirty="0"/>
              <a:t>?</a:t>
            </a:r>
          </a:p>
          <a:p>
            <a:r>
              <a:rPr lang="en-US" dirty="0"/>
              <a:t>Why did you choose to group </a:t>
            </a:r>
            <a:r>
              <a:rPr lang="en-US" b="1" dirty="0"/>
              <a:t>images</a:t>
            </a:r>
            <a:r>
              <a:rPr lang="en-US" dirty="0"/>
              <a:t> x and y together?  In what ways are they related?</a:t>
            </a:r>
          </a:p>
          <a:p>
            <a:r>
              <a:rPr lang="en-US" dirty="0"/>
              <a:t>Why did you choose this </a:t>
            </a:r>
            <a:r>
              <a:rPr lang="en-US" b="1" dirty="0"/>
              <a:t>color scheme </a:t>
            </a:r>
            <a:r>
              <a:rPr lang="en-US" dirty="0"/>
              <a:t>for your project?  What connotations might these colors convey to your audience?</a:t>
            </a:r>
          </a:p>
          <a:p>
            <a:endParaRPr lang="en-US" dirty="0"/>
          </a:p>
        </p:txBody>
      </p:sp>
    </p:spTree>
    <p:extLst>
      <p:ext uri="{BB962C8B-B14F-4D97-AF65-F5344CB8AC3E}">
        <p14:creationId xmlns:p14="http://schemas.microsoft.com/office/powerpoint/2010/main" val="161024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D2E7-98F6-4A7D-A7F5-BE3CD7D67917}"/>
              </a:ext>
            </a:extLst>
          </p:cNvPr>
          <p:cNvSpPr>
            <a:spLocks noGrp="1"/>
          </p:cNvSpPr>
          <p:nvPr>
            <p:ph type="title"/>
          </p:nvPr>
        </p:nvSpPr>
        <p:spPr/>
        <p:txBody>
          <a:bodyPr/>
          <a:lstStyle/>
          <a:p>
            <a:r>
              <a:rPr lang="en-US" dirty="0"/>
              <a:t>Consider differences in delivery mode</a:t>
            </a:r>
          </a:p>
        </p:txBody>
      </p:sp>
      <p:sp>
        <p:nvSpPr>
          <p:cNvPr id="4" name="Text Placeholder 3">
            <a:extLst>
              <a:ext uri="{FF2B5EF4-FFF2-40B4-BE49-F238E27FC236}">
                <a16:creationId xmlns:a16="http://schemas.microsoft.com/office/drawing/2014/main" id="{C41F5DB8-A6EC-40A8-AD67-DFE6E2BC7BC0}"/>
              </a:ext>
            </a:extLst>
          </p:cNvPr>
          <p:cNvSpPr>
            <a:spLocks noGrp="1"/>
          </p:cNvSpPr>
          <p:nvPr>
            <p:ph type="body" idx="1"/>
          </p:nvPr>
        </p:nvSpPr>
        <p:spPr/>
        <p:txBody>
          <a:bodyPr/>
          <a:lstStyle/>
          <a:p>
            <a:r>
              <a:rPr lang="en-US" dirty="0"/>
              <a:t>In-Person Presentations</a:t>
            </a:r>
          </a:p>
        </p:txBody>
      </p:sp>
      <p:sp>
        <p:nvSpPr>
          <p:cNvPr id="5" name="Content Placeholder 4">
            <a:extLst>
              <a:ext uri="{FF2B5EF4-FFF2-40B4-BE49-F238E27FC236}">
                <a16:creationId xmlns:a16="http://schemas.microsoft.com/office/drawing/2014/main" id="{C9FA6328-4EFC-43FE-997F-8DD6B092E2FB}"/>
              </a:ext>
            </a:extLst>
          </p:cNvPr>
          <p:cNvSpPr>
            <a:spLocks noGrp="1"/>
          </p:cNvSpPr>
          <p:nvPr>
            <p:ph sz="half" idx="2"/>
          </p:nvPr>
        </p:nvSpPr>
        <p:spPr/>
        <p:txBody>
          <a:bodyPr/>
          <a:lstStyle/>
          <a:p>
            <a:r>
              <a:rPr lang="en-US" dirty="0"/>
              <a:t>Eye contact	</a:t>
            </a:r>
          </a:p>
          <a:p>
            <a:r>
              <a:rPr lang="en-US" dirty="0"/>
              <a:t>More focus on gestures and body movement</a:t>
            </a:r>
          </a:p>
          <a:p>
            <a:r>
              <a:rPr lang="en-US" dirty="0"/>
              <a:t>Making use of the physical space	</a:t>
            </a:r>
          </a:p>
          <a:p>
            <a:r>
              <a:rPr lang="en-US" dirty="0"/>
              <a:t>Voice projection				</a:t>
            </a:r>
          </a:p>
        </p:txBody>
      </p:sp>
      <p:sp>
        <p:nvSpPr>
          <p:cNvPr id="6" name="Text Placeholder 5">
            <a:extLst>
              <a:ext uri="{FF2B5EF4-FFF2-40B4-BE49-F238E27FC236}">
                <a16:creationId xmlns:a16="http://schemas.microsoft.com/office/drawing/2014/main" id="{D7E3D513-10E4-4EF3-938D-92FC219EF4E7}"/>
              </a:ext>
            </a:extLst>
          </p:cNvPr>
          <p:cNvSpPr>
            <a:spLocks noGrp="1"/>
          </p:cNvSpPr>
          <p:nvPr>
            <p:ph type="body" sz="quarter" idx="3"/>
          </p:nvPr>
        </p:nvSpPr>
        <p:spPr/>
        <p:txBody>
          <a:bodyPr/>
          <a:lstStyle/>
          <a:p>
            <a:r>
              <a:rPr lang="en-US" dirty="0"/>
              <a:t>Online Presentations</a:t>
            </a:r>
          </a:p>
        </p:txBody>
      </p:sp>
      <p:sp>
        <p:nvSpPr>
          <p:cNvPr id="7" name="Content Placeholder 6">
            <a:extLst>
              <a:ext uri="{FF2B5EF4-FFF2-40B4-BE49-F238E27FC236}">
                <a16:creationId xmlns:a16="http://schemas.microsoft.com/office/drawing/2014/main" id="{A53D3375-AAAF-4ED7-9D92-0860F65A7146}"/>
              </a:ext>
            </a:extLst>
          </p:cNvPr>
          <p:cNvSpPr>
            <a:spLocks noGrp="1"/>
          </p:cNvSpPr>
          <p:nvPr>
            <p:ph sz="quarter" idx="4"/>
          </p:nvPr>
        </p:nvSpPr>
        <p:spPr/>
        <p:txBody>
          <a:bodyPr/>
          <a:lstStyle/>
          <a:p>
            <a:r>
              <a:rPr lang="en-US" dirty="0"/>
              <a:t>Camera contact</a:t>
            </a:r>
          </a:p>
          <a:p>
            <a:r>
              <a:rPr lang="en-US" dirty="0"/>
              <a:t>More focus on facial expressions</a:t>
            </a:r>
          </a:p>
          <a:p>
            <a:r>
              <a:rPr lang="en-US" dirty="0"/>
              <a:t>Intentionality of zoom background</a:t>
            </a:r>
          </a:p>
          <a:p>
            <a:r>
              <a:rPr lang="en-US" dirty="0"/>
              <a:t>Audio and microphone</a:t>
            </a:r>
          </a:p>
        </p:txBody>
      </p:sp>
    </p:spTree>
    <p:extLst>
      <p:ext uri="{BB962C8B-B14F-4D97-AF65-F5344CB8AC3E}">
        <p14:creationId xmlns:p14="http://schemas.microsoft.com/office/powerpoint/2010/main" val="417282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a:t>Tailor volume to the venue</a:t>
            </a:r>
          </a:p>
          <a:p>
            <a:r>
              <a:rPr lang="en-US" dirty="0"/>
              <a:t>Do not trail off </a:t>
            </a:r>
          </a:p>
          <a:p>
            <a:r>
              <a:rPr lang="en-US" dirty="0"/>
              <a:t>Use slower pace for important details</a:t>
            </a:r>
          </a:p>
          <a:p>
            <a:r>
              <a:rPr lang="en-US" dirty="0"/>
              <a:t>Speed up for less important details</a:t>
            </a:r>
          </a:p>
          <a:p>
            <a:r>
              <a:rPr lang="en-US" dirty="0"/>
              <a:t>Speak fluidly </a:t>
            </a:r>
          </a:p>
          <a:p>
            <a:endParaRPr lang="en-US" dirty="0"/>
          </a:p>
        </p:txBody>
      </p:sp>
      <p:sp>
        <p:nvSpPr>
          <p:cNvPr id="5" name="Content Placeholder 4"/>
          <p:cNvSpPr>
            <a:spLocks noGrp="1"/>
          </p:cNvSpPr>
          <p:nvPr>
            <p:ph sz="half" idx="2"/>
          </p:nvPr>
        </p:nvSpPr>
        <p:spPr/>
        <p:txBody>
          <a:bodyPr/>
          <a:lstStyle/>
          <a:p>
            <a:r>
              <a:rPr lang="en-US" dirty="0"/>
              <a:t>No informal pronunciations </a:t>
            </a:r>
          </a:p>
          <a:p>
            <a:r>
              <a:rPr lang="en-US" dirty="0"/>
              <a:t>Place emphasis on important points </a:t>
            </a:r>
          </a:p>
          <a:p>
            <a:r>
              <a:rPr lang="en-US" dirty="0"/>
              <a:t>Use inflection to add interest </a:t>
            </a:r>
          </a:p>
          <a:p>
            <a:r>
              <a:rPr lang="en-US" dirty="0"/>
              <a:t>Do not “up-talk” or use any tentative intonation pattern </a:t>
            </a:r>
          </a:p>
          <a:p>
            <a:endParaRPr lang="en-US" dirty="0"/>
          </a:p>
        </p:txBody>
      </p:sp>
      <p:sp>
        <p:nvSpPr>
          <p:cNvPr id="7" name="Title 6">
            <a:extLst>
              <a:ext uri="{FF2B5EF4-FFF2-40B4-BE49-F238E27FC236}">
                <a16:creationId xmlns:a16="http://schemas.microsoft.com/office/drawing/2014/main" id="{EC0ACA5C-A22D-481E-B03A-E501B0BFFF5D}"/>
              </a:ext>
            </a:extLst>
          </p:cNvPr>
          <p:cNvSpPr>
            <a:spLocks noGrp="1"/>
          </p:cNvSpPr>
          <p:nvPr>
            <p:ph type="title"/>
          </p:nvPr>
        </p:nvSpPr>
        <p:spPr/>
        <p:txBody>
          <a:bodyPr/>
          <a:lstStyle/>
          <a:p>
            <a:r>
              <a:rPr lang="en-US" dirty="0"/>
              <a:t>Be intentional about volume, pace, and presentation clarity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519FDB-9099-471E-A141-5ABEBD6D2D58}"/>
              </a:ext>
            </a:extLst>
          </p:cNvPr>
          <p:cNvSpPr>
            <a:spLocks noGrp="1"/>
          </p:cNvSpPr>
          <p:nvPr>
            <p:ph type="title"/>
          </p:nvPr>
        </p:nvSpPr>
        <p:spPr/>
        <p:txBody>
          <a:bodyPr/>
          <a:lstStyle/>
          <a:p>
            <a:r>
              <a:rPr lang="en-US" dirty="0"/>
              <a:t>Monitor (count) fillers</a:t>
            </a:r>
          </a:p>
        </p:txBody>
      </p:sp>
      <p:sp>
        <p:nvSpPr>
          <p:cNvPr id="3" name="Content Placeholder 2"/>
          <p:cNvSpPr>
            <a:spLocks noGrp="1"/>
          </p:cNvSpPr>
          <p:nvPr>
            <p:ph idx="1"/>
          </p:nvPr>
        </p:nvSpPr>
        <p:spPr/>
        <p:txBody>
          <a:bodyPr>
            <a:normAutofit/>
          </a:bodyPr>
          <a:lstStyle/>
          <a:p>
            <a:r>
              <a:rPr lang="en-US" dirty="0"/>
              <a:t>Uhm….</a:t>
            </a:r>
          </a:p>
          <a:p>
            <a:r>
              <a:rPr lang="en-US" dirty="0"/>
              <a:t>Like</a:t>
            </a:r>
          </a:p>
          <a:p>
            <a:r>
              <a:rPr lang="en-US" dirty="0"/>
              <a:t>You Know</a:t>
            </a:r>
          </a:p>
          <a:p>
            <a:r>
              <a:rPr lang="en-US" dirty="0"/>
              <a:t>So…</a:t>
            </a:r>
          </a:p>
          <a:p>
            <a:r>
              <a:rPr lang="en-US" dirty="0"/>
              <a:t>Basically</a:t>
            </a:r>
          </a:p>
          <a:p>
            <a:pPr lvl="1"/>
            <a:endParaRPr lang="en-US" dirty="0"/>
          </a:p>
        </p:txBody>
      </p:sp>
      <p:sp>
        <p:nvSpPr>
          <p:cNvPr id="9" name="TextBox 8"/>
          <p:cNvSpPr txBox="1"/>
          <p:nvPr/>
        </p:nvSpPr>
        <p:spPr>
          <a:xfrm>
            <a:off x="4855215" y="2185412"/>
            <a:ext cx="5753100" cy="1815882"/>
          </a:xfrm>
          <a:prstGeom prst="rect">
            <a:avLst/>
          </a:prstGeom>
          <a:noFill/>
        </p:spPr>
        <p:txBody>
          <a:bodyPr wrap="square" rtlCol="0">
            <a:spAutoFit/>
          </a:bodyPr>
          <a:lstStyle/>
          <a:p>
            <a:r>
              <a:rPr lang="en-US" sz="2800" b="1" dirty="0">
                <a:solidFill>
                  <a:schemeClr val="tx2"/>
                </a:solidFill>
              </a:rPr>
              <a:t>Tip:  Position tongue behind teeth when you are not speaking</a:t>
            </a:r>
          </a:p>
          <a:p>
            <a:endParaRPr lang="en-US" sz="2800" b="1" dirty="0">
              <a:solidFill>
                <a:schemeClr val="tx2"/>
              </a:solidFill>
            </a:endParaRPr>
          </a:p>
          <a:p>
            <a:r>
              <a:rPr lang="en-US" sz="2800" b="1" dirty="0">
                <a:solidFill>
                  <a:schemeClr val="tx2"/>
                </a:solidFill>
              </a:rPr>
              <a:t>Do not be afraid of pausing to think… </a:t>
            </a:r>
          </a:p>
        </p:txBody>
      </p:sp>
    </p:spTree>
    <p:extLst>
      <p:ext uri="{BB962C8B-B14F-4D97-AF65-F5344CB8AC3E}">
        <p14:creationId xmlns:p14="http://schemas.microsoft.com/office/powerpoint/2010/main" val="313747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22FE3B-08B2-4E43-9101-44B495087F94}"/>
              </a:ext>
            </a:extLst>
          </p:cNvPr>
          <p:cNvSpPr>
            <a:spLocks noGrp="1"/>
          </p:cNvSpPr>
          <p:nvPr>
            <p:ph type="title" idx="4294967295"/>
          </p:nvPr>
        </p:nvSpPr>
        <p:spPr/>
        <p:txBody>
          <a:bodyPr/>
          <a:lstStyle/>
          <a:p>
            <a:r>
              <a:rPr lang="en-US" dirty="0"/>
              <a:t>Provide feedback on non-verbal communication and body language</a:t>
            </a:r>
          </a:p>
        </p:txBody>
      </p:sp>
      <p:pic>
        <p:nvPicPr>
          <p:cNvPr id="8" name="Picture 7" descr="A woman sitting on a chair with her hands in her lap demonstrating a closed body pos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826" y="1846613"/>
            <a:ext cx="2800450" cy="4200675"/>
          </a:xfrm>
          <a:prstGeom prst="rect">
            <a:avLst/>
          </a:prstGeom>
        </p:spPr>
      </p:pic>
      <p:pic>
        <p:nvPicPr>
          <p:cNvPr id="5" name="Picture 4" descr="A woman with a nervous expression with tense shoulders."/>
          <p:cNvPicPr>
            <a:picLocks noChangeAspect="1"/>
          </p:cNvPicPr>
          <p:nvPr/>
        </p:nvPicPr>
        <p:blipFill>
          <a:blip r:embed="rId4"/>
          <a:stretch>
            <a:fillRect/>
          </a:stretch>
        </p:blipFill>
        <p:spPr>
          <a:xfrm>
            <a:off x="4675960" y="1879670"/>
            <a:ext cx="2840079" cy="4200675"/>
          </a:xfrm>
          <a:prstGeom prst="rect">
            <a:avLst/>
          </a:prstGeom>
        </p:spPr>
      </p:pic>
      <p:pic>
        <p:nvPicPr>
          <p:cNvPr id="7" name="Picture 6" descr="A woman not making eye contact and tugging at her sleeve."/>
          <p:cNvPicPr>
            <a:picLocks noChangeAspect="1"/>
          </p:cNvPicPr>
          <p:nvPr/>
        </p:nvPicPr>
        <p:blipFill>
          <a:blip r:embed="rId5"/>
          <a:stretch>
            <a:fillRect/>
          </a:stretch>
        </p:blipFill>
        <p:spPr>
          <a:xfrm>
            <a:off x="8007723" y="1813558"/>
            <a:ext cx="2840079" cy="4266787"/>
          </a:xfrm>
          <a:prstGeom prst="rect">
            <a:avLst/>
          </a:prstGeom>
        </p:spPr>
      </p:pic>
    </p:spTree>
    <p:extLst>
      <p:ext uri="{BB962C8B-B14F-4D97-AF65-F5344CB8AC3E}">
        <p14:creationId xmlns:p14="http://schemas.microsoft.com/office/powerpoint/2010/main" val="44618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B286-FA59-4F37-906D-E84FDD21B7E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3F4BD75-0C82-4625-B8CF-5BD91CC707B6}"/>
              </a:ext>
            </a:extLst>
          </p:cNvPr>
          <p:cNvSpPr>
            <a:spLocks noGrp="1"/>
          </p:cNvSpPr>
          <p:nvPr>
            <p:ph idx="1"/>
          </p:nvPr>
        </p:nvSpPr>
        <p:spPr/>
        <p:txBody>
          <a:bodyPr/>
          <a:lstStyle/>
          <a:p>
            <a:pPr marL="514350" indent="-514350">
              <a:buFont typeface="+mj-lt"/>
              <a:buAutoNum type="arabicPeriod"/>
            </a:pPr>
            <a:r>
              <a:rPr lang="en-US" dirty="0"/>
              <a:t>Overview of multimodality and new media</a:t>
            </a:r>
          </a:p>
          <a:p>
            <a:pPr marL="514350" indent="-514350">
              <a:buFont typeface="+mj-lt"/>
              <a:buAutoNum type="arabicPeriod"/>
            </a:pPr>
            <a:r>
              <a:rPr lang="en-US" dirty="0"/>
              <a:t>Main principles for consulting on multimodal texts</a:t>
            </a:r>
          </a:p>
          <a:p>
            <a:pPr lvl="1"/>
            <a:r>
              <a:rPr lang="en-US" dirty="0"/>
              <a:t>Narrative</a:t>
            </a:r>
          </a:p>
          <a:p>
            <a:pPr lvl="1"/>
            <a:r>
              <a:rPr lang="en-US" dirty="0"/>
              <a:t>Design</a:t>
            </a:r>
          </a:p>
          <a:p>
            <a:pPr lvl="1"/>
            <a:r>
              <a:rPr lang="en-US" dirty="0"/>
              <a:t>Oral Presentation Skills</a:t>
            </a:r>
          </a:p>
          <a:p>
            <a:pPr marL="514350" indent="-514350">
              <a:buFont typeface="+mj-lt"/>
              <a:buAutoNum type="arabicPeriod"/>
            </a:pPr>
            <a:r>
              <a:rPr lang="en-US" dirty="0"/>
              <a:t>Tutoring strategies</a:t>
            </a:r>
          </a:p>
          <a:p>
            <a:pPr marL="514350" indent="-514350">
              <a:buFont typeface="+mj-lt"/>
              <a:buAutoNum type="arabicPeriod"/>
            </a:pPr>
            <a:r>
              <a:rPr lang="en-US" dirty="0"/>
              <a:t>Activity: Considering multimodal tutoring in your center</a:t>
            </a:r>
          </a:p>
          <a:p>
            <a:endParaRPr lang="en-US" dirty="0"/>
          </a:p>
        </p:txBody>
      </p:sp>
    </p:spTree>
    <p:extLst>
      <p:ext uri="{BB962C8B-B14F-4D97-AF65-F5344CB8AC3E}">
        <p14:creationId xmlns:p14="http://schemas.microsoft.com/office/powerpoint/2010/main" val="383874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168F-95BA-49BC-8780-613599E3FD12}"/>
              </a:ext>
            </a:extLst>
          </p:cNvPr>
          <p:cNvSpPr>
            <a:spLocks noGrp="1"/>
          </p:cNvSpPr>
          <p:nvPr>
            <p:ph type="title"/>
          </p:nvPr>
        </p:nvSpPr>
        <p:spPr/>
        <p:txBody>
          <a:bodyPr/>
          <a:lstStyle/>
          <a:p>
            <a:r>
              <a:rPr lang="en-US" dirty="0"/>
              <a:t>Tutoring tips</a:t>
            </a:r>
          </a:p>
        </p:txBody>
      </p:sp>
      <p:sp>
        <p:nvSpPr>
          <p:cNvPr id="3" name="Content Placeholder 2">
            <a:extLst>
              <a:ext uri="{FF2B5EF4-FFF2-40B4-BE49-F238E27FC236}">
                <a16:creationId xmlns:a16="http://schemas.microsoft.com/office/drawing/2014/main" id="{053FEB81-6578-4697-AB28-3605722A0FB0}"/>
              </a:ext>
            </a:extLst>
          </p:cNvPr>
          <p:cNvSpPr>
            <a:spLocks noGrp="1"/>
          </p:cNvSpPr>
          <p:nvPr>
            <p:ph idx="1"/>
          </p:nvPr>
        </p:nvSpPr>
        <p:spPr/>
        <p:txBody>
          <a:bodyPr/>
          <a:lstStyle/>
          <a:p>
            <a:r>
              <a:rPr lang="en-US" dirty="0"/>
              <a:t>Focus on global issues, such as narrative and overarching organization.</a:t>
            </a:r>
          </a:p>
          <a:p>
            <a:r>
              <a:rPr lang="en-US" dirty="0"/>
              <a:t>Help students work toward concision in both content and design.  More does not always equal better!</a:t>
            </a:r>
          </a:p>
          <a:p>
            <a:r>
              <a:rPr lang="en-US" dirty="0"/>
              <a:t>Discuss presentation anxieties </a:t>
            </a:r>
          </a:p>
          <a:p>
            <a:r>
              <a:rPr lang="en-US" dirty="0"/>
              <a:t>Record or videotape presentations for students to review.</a:t>
            </a:r>
          </a:p>
          <a:p>
            <a:r>
              <a:rPr lang="en-US" dirty="0"/>
              <a:t>Provide oral feedback and a list of written key takeaways.</a:t>
            </a:r>
          </a:p>
          <a:p>
            <a:endParaRPr lang="en-US" dirty="0"/>
          </a:p>
        </p:txBody>
      </p:sp>
    </p:spTree>
    <p:extLst>
      <p:ext uri="{BB962C8B-B14F-4D97-AF65-F5344CB8AC3E}">
        <p14:creationId xmlns:p14="http://schemas.microsoft.com/office/powerpoint/2010/main" val="251194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B087-DF5E-4B09-A8CF-76956B615C4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44D55E4-C769-48FE-9B37-D6D70E15C0BA}"/>
              </a:ext>
            </a:extLst>
          </p:cNvPr>
          <p:cNvSpPr>
            <a:spLocks noGrp="1"/>
          </p:cNvSpPr>
          <p:nvPr>
            <p:ph idx="1"/>
          </p:nvPr>
        </p:nvSpPr>
        <p:spPr/>
        <p:txBody>
          <a:bodyPr>
            <a:normAutofit fontScale="92500"/>
          </a:bodyPr>
          <a:lstStyle/>
          <a:p>
            <a:pPr marL="0" indent="0">
              <a:buNone/>
            </a:pPr>
            <a:r>
              <a:rPr lang="en-US" dirty="0"/>
              <a:t>In a group of 4-5 participants, please discuss the following questions:</a:t>
            </a:r>
          </a:p>
          <a:p>
            <a:pPr marL="0" indent="0">
              <a:buNone/>
            </a:pPr>
            <a:endParaRPr lang="en-US" sz="2400" dirty="0"/>
          </a:p>
          <a:p>
            <a:pPr marL="342900" marR="0" lvl="0" indent="-342900">
              <a:lnSpc>
                <a:spcPct val="107000"/>
              </a:lnSpc>
              <a:spcBef>
                <a:spcPts val="0"/>
              </a:spcBef>
              <a:spcAft>
                <a:spcPts val="0"/>
              </a:spcAft>
              <a:buFont typeface="+mj-lt"/>
              <a:buAutoNum type="arabicPeriod"/>
            </a:pPr>
            <a:r>
              <a:rPr lang="en-US" sz="2400" dirty="0">
                <a:solidFill>
                  <a:srgbClr val="404040"/>
                </a:solidFill>
                <a:effectLst/>
                <a:ea typeface="Times New Roman" panose="02020603050405020304" pitchFamily="18" charset="0"/>
                <a:cs typeface="Cambria" panose="02040503050406030204" pitchFamily="18" charset="0"/>
              </a:rPr>
              <a:t>In what ways do multimodal projects differ in-person vs. virtually?  What environmental conditions change the way in which the audience perceives the written, visual, and oral modes of communication?</a:t>
            </a:r>
          </a:p>
          <a:p>
            <a:pPr marL="342900" marR="0" lvl="0" indent="-342900">
              <a:lnSpc>
                <a:spcPct val="107000"/>
              </a:lnSpc>
              <a:spcBef>
                <a:spcPts val="0"/>
              </a:spcBef>
              <a:spcAft>
                <a:spcPts val="0"/>
              </a:spcAft>
              <a:buFont typeface="+mj-lt"/>
              <a:buAutoNum type="arabicPeriod"/>
            </a:pPr>
            <a:endParaRPr lang="en-US" sz="2400" dirty="0">
              <a:effectLst/>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solidFill>
                  <a:srgbClr val="404040"/>
                </a:solidFill>
                <a:effectLst/>
                <a:ea typeface="Times New Roman" panose="02020603050405020304" pitchFamily="18" charset="0"/>
                <a:cs typeface="Cambria" panose="02040503050406030204" pitchFamily="18" charset="0"/>
              </a:rPr>
              <a:t>How might we consider all writing in an online consulting setting as multimodal texts?  If we consider all online writing as inherently multimodal, does that change the way in which we approach tutoring practices?</a:t>
            </a:r>
            <a:endParaRPr lang="en-US" sz="2400"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3278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4DCE-4B66-446D-81E4-549CBCB402E6}"/>
              </a:ext>
            </a:extLst>
          </p:cNvPr>
          <p:cNvSpPr>
            <a:spLocks noGrp="1"/>
          </p:cNvSpPr>
          <p:nvPr>
            <p:ph type="title"/>
          </p:nvPr>
        </p:nvSpPr>
        <p:spPr/>
        <p:txBody>
          <a:bodyPr/>
          <a:lstStyle/>
          <a:p>
            <a:r>
              <a:rPr lang="en-US" dirty="0"/>
              <a:t>Activity cont.</a:t>
            </a:r>
          </a:p>
        </p:txBody>
      </p:sp>
      <p:sp>
        <p:nvSpPr>
          <p:cNvPr id="3" name="Content Placeholder 2">
            <a:extLst>
              <a:ext uri="{FF2B5EF4-FFF2-40B4-BE49-F238E27FC236}">
                <a16:creationId xmlns:a16="http://schemas.microsoft.com/office/drawing/2014/main" id="{55DAF91D-6236-4441-861E-B41529294AA3}"/>
              </a:ext>
            </a:extLst>
          </p:cNvPr>
          <p:cNvSpPr>
            <a:spLocks noGrp="1"/>
          </p:cNvSpPr>
          <p:nvPr>
            <p:ph idx="1"/>
          </p:nvPr>
        </p:nvSpPr>
        <p:spPr/>
        <p:txBody>
          <a:bodyPr>
            <a:normAutofit/>
          </a:bodyPr>
          <a:lstStyle/>
          <a:p>
            <a:pPr marR="0" indent="0">
              <a:lnSpc>
                <a:spcPct val="107000"/>
              </a:lnSpc>
              <a:spcBef>
                <a:spcPts val="0"/>
              </a:spcBef>
              <a:spcAft>
                <a:spcPts val="0"/>
              </a:spcAft>
              <a:buNone/>
            </a:pPr>
            <a:endParaRPr lang="en-US" sz="2400" dirty="0">
              <a:effectLst/>
              <a:ea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2400" dirty="0">
                <a:solidFill>
                  <a:srgbClr val="404040"/>
                </a:solidFill>
                <a:effectLst/>
                <a:ea typeface="Times New Roman" panose="02020603050405020304" pitchFamily="18" charset="0"/>
                <a:cs typeface="Cambria" panose="02040503050406030204" pitchFamily="18" charset="0"/>
              </a:rPr>
              <a:t>Discuss your own institutional context.  What types of presentations do consultants encounter at the center?  What kinds of texts do you encounter that have multimodal components?  Consider graphs/charts in journal articles, class presentations, etc.</a:t>
            </a:r>
            <a:endParaRPr lang="en-US" sz="2400" dirty="0">
              <a:effectLst/>
              <a:ea typeface="Times New Roman" panose="02020603050405020304" pitchFamily="18" charset="0"/>
            </a:endParaRPr>
          </a:p>
          <a:p>
            <a:pPr marL="571500" marR="0" indent="-342900">
              <a:lnSpc>
                <a:spcPct val="107000"/>
              </a:lnSpc>
              <a:spcBef>
                <a:spcPts val="0"/>
              </a:spcBef>
              <a:spcAft>
                <a:spcPts val="0"/>
              </a:spcAft>
              <a:buFont typeface="+mj-lt"/>
              <a:buAutoNum type="arabicPeriod" startAt="3"/>
            </a:pPr>
            <a:endParaRPr lang="en-US" sz="2400" dirty="0">
              <a:effectLst/>
              <a:ea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3"/>
            </a:pPr>
            <a:r>
              <a:rPr lang="en-US" sz="2400" dirty="0">
                <a:solidFill>
                  <a:srgbClr val="404040"/>
                </a:solidFill>
                <a:effectLst/>
                <a:ea typeface="Times New Roman" panose="02020603050405020304" pitchFamily="18" charset="0"/>
                <a:cs typeface="Cambria" panose="02040503050406030204" pitchFamily="18" charset="0"/>
              </a:rPr>
              <a:t>What types of professional development are needed for the consultants at your center to provide feedback more effectively on oral and visual presentations?</a:t>
            </a:r>
            <a:endParaRPr lang="en-US" sz="24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37455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E8F1-E958-46F4-853F-D1512D1310F4}"/>
              </a:ext>
            </a:extLst>
          </p:cNvPr>
          <p:cNvSpPr>
            <a:spLocks noGrp="1"/>
          </p:cNvSpPr>
          <p:nvPr>
            <p:ph type="title"/>
          </p:nvPr>
        </p:nvSpPr>
        <p:spPr/>
        <p:txBody>
          <a:bodyPr/>
          <a:lstStyle/>
          <a:p>
            <a:r>
              <a:rPr lang="en-US" dirty="0"/>
              <a:t>Works consulted</a:t>
            </a:r>
          </a:p>
        </p:txBody>
      </p:sp>
      <p:sp>
        <p:nvSpPr>
          <p:cNvPr id="3" name="Content Placeholder 2">
            <a:extLst>
              <a:ext uri="{FF2B5EF4-FFF2-40B4-BE49-F238E27FC236}">
                <a16:creationId xmlns:a16="http://schemas.microsoft.com/office/drawing/2014/main" id="{8B3C0BBE-AA08-4745-862C-29CEC4739691}"/>
              </a:ext>
            </a:extLst>
          </p:cNvPr>
          <p:cNvSpPr>
            <a:spLocks noGrp="1"/>
          </p:cNvSpPr>
          <p:nvPr>
            <p:ph idx="1"/>
          </p:nvPr>
        </p:nvSpPr>
        <p:spPr>
          <a:xfrm>
            <a:off x="838200" y="1690688"/>
            <a:ext cx="10515600" cy="4351338"/>
          </a:xfrm>
        </p:spPr>
        <p:txBody>
          <a:bodyPr>
            <a:normAutofit/>
          </a:bodyPr>
          <a:lstStyle/>
          <a:p>
            <a:r>
              <a:rPr lang="en-US" sz="2000" dirty="0"/>
              <a:t>Clements, Jessica.  “The Role of New Media Expertise in Shaping Writing Consultations.” </a:t>
            </a:r>
            <a:r>
              <a:rPr lang="en-US" sz="2000" i="1" dirty="0"/>
              <a:t>How We Teach Writing Tutors: A Digital Edited Collection, </a:t>
            </a:r>
            <a:r>
              <a:rPr lang="en-US" sz="2000" dirty="0"/>
              <a:t>edited by Karen Gabrielle Johnson and Ted Roggenbuck, WLN, 2019.</a:t>
            </a:r>
          </a:p>
          <a:p>
            <a:r>
              <a:rPr lang="en-US" sz="2000" dirty="0" err="1"/>
              <a:t>Eyman</a:t>
            </a:r>
            <a:r>
              <a:rPr lang="en-US" sz="2000" dirty="0"/>
              <a:t>, Douglas.  “Multimodal and Multimedia Projects in the Writing Center.” </a:t>
            </a:r>
            <a:r>
              <a:rPr lang="en-US" sz="2000" i="1" dirty="0"/>
              <a:t>Connecting Writing Centers Across Borders, </a:t>
            </a:r>
            <a:r>
              <a:rPr lang="en-US" sz="2000" dirty="0"/>
              <a:t>4 June 2019</a:t>
            </a:r>
            <a:r>
              <a:rPr lang="en-US" sz="2000" i="1" dirty="0"/>
              <a:t>, </a:t>
            </a:r>
            <a:r>
              <a:rPr lang="en-US" sz="2000" dirty="0"/>
              <a:t>WLN: A Journal of Writing Center Scholarship, </a:t>
            </a:r>
            <a:r>
              <a:rPr lang="en-US" sz="2000" dirty="0">
                <a:hlinkClick r:id="rId3"/>
              </a:rPr>
              <a:t>https://www.wlnjournal.org/blog/2019/06/multimodal-and-multimedia-projects-in-the-writing-center-by-douglas-eyman/</a:t>
            </a:r>
            <a:r>
              <a:rPr lang="en-US" sz="2000" dirty="0"/>
              <a:t>. 3 Sept. 2021.</a:t>
            </a:r>
          </a:p>
          <a:p>
            <a:r>
              <a:rPr lang="en-US" sz="2000" dirty="0" err="1"/>
              <a:t>Sabatino</a:t>
            </a:r>
            <a:r>
              <a:rPr lang="en-US" sz="2000" dirty="0"/>
              <a:t>, Lindsey A. ed. </a:t>
            </a:r>
            <a:r>
              <a:rPr lang="en-US" sz="2000" i="1" dirty="0"/>
              <a:t>Multimodal Composing: Strategies for Twenty-First-Century Writing Consultations.  </a:t>
            </a:r>
            <a:r>
              <a:rPr lang="en-US" sz="2000" dirty="0"/>
              <a:t>University Press of Colorado, 2019.</a:t>
            </a:r>
          </a:p>
          <a:p>
            <a:r>
              <a:rPr lang="en-US" sz="2000" dirty="0">
                <a:effectLst/>
                <a:ea typeface="Times New Roman" panose="02020603050405020304" pitchFamily="18" charset="0"/>
                <a:cs typeface="Times New Roman" panose="02020603050405020304" pitchFamily="18" charset="0"/>
              </a:rPr>
              <a:t>Wilson, Jennifer Shade.  “Presenting a Scientific Journal Article.”  Center for Academic and Professional Communication, Rice University.  PowerPoint Presentation.</a:t>
            </a:r>
          </a:p>
          <a:p>
            <a:endParaRPr lang="en-US" sz="2000" dirty="0"/>
          </a:p>
        </p:txBody>
      </p:sp>
    </p:spTree>
    <p:extLst>
      <p:ext uri="{BB962C8B-B14F-4D97-AF65-F5344CB8AC3E}">
        <p14:creationId xmlns:p14="http://schemas.microsoft.com/office/powerpoint/2010/main" val="235757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54F4-A180-4778-8A26-EB7C0CE8906C}"/>
              </a:ext>
            </a:extLst>
          </p:cNvPr>
          <p:cNvSpPr>
            <a:spLocks noGrp="1"/>
          </p:cNvSpPr>
          <p:nvPr>
            <p:ph type="title"/>
          </p:nvPr>
        </p:nvSpPr>
        <p:spPr/>
        <p:txBody>
          <a:bodyPr/>
          <a:lstStyle/>
          <a:p>
            <a:r>
              <a:rPr lang="en-US" dirty="0"/>
              <a:t>Rice University Context</a:t>
            </a:r>
          </a:p>
        </p:txBody>
      </p:sp>
      <p:sp>
        <p:nvSpPr>
          <p:cNvPr id="3" name="Content Placeholder 2">
            <a:extLst>
              <a:ext uri="{FF2B5EF4-FFF2-40B4-BE49-F238E27FC236}">
                <a16:creationId xmlns:a16="http://schemas.microsoft.com/office/drawing/2014/main" id="{C88DB83E-FBCD-489D-8061-9306AC94AD66}"/>
              </a:ext>
            </a:extLst>
          </p:cNvPr>
          <p:cNvSpPr>
            <a:spLocks noGrp="1"/>
          </p:cNvSpPr>
          <p:nvPr>
            <p:ph idx="1"/>
          </p:nvPr>
        </p:nvSpPr>
        <p:spPr/>
        <p:txBody>
          <a:bodyPr>
            <a:normAutofit fontScale="92500"/>
          </a:bodyPr>
          <a:lstStyle/>
          <a:p>
            <a:r>
              <a:rPr lang="en-US" dirty="0"/>
              <a:t>7,282 students (3,989 undergrads; 3293 graduates)</a:t>
            </a:r>
          </a:p>
          <a:p>
            <a:r>
              <a:rPr lang="en-US" dirty="0"/>
              <a:t>Heavily STEM-focused majors</a:t>
            </a:r>
          </a:p>
          <a:p>
            <a:r>
              <a:rPr lang="en-US" dirty="0"/>
              <a:t>Noted for applied science programs, such as structural chemical analysis and nanotechnology</a:t>
            </a:r>
          </a:p>
          <a:p>
            <a:r>
              <a:rPr lang="en-US" dirty="0"/>
              <a:t>The Center for Academic and Professional Communication is a multimodal tutoring center based on a traditional writing center model</a:t>
            </a:r>
          </a:p>
          <a:p>
            <a:r>
              <a:rPr lang="en-US" dirty="0"/>
              <a:t>Many of the projects we see at the center include first-year composition essays, pre-med personal statements, oral presentations, research posters, PowerPoints, and dissertations</a:t>
            </a:r>
          </a:p>
        </p:txBody>
      </p:sp>
    </p:spTree>
    <p:extLst>
      <p:ext uri="{BB962C8B-B14F-4D97-AF65-F5344CB8AC3E}">
        <p14:creationId xmlns:p14="http://schemas.microsoft.com/office/powerpoint/2010/main" val="23557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E64D4-4777-4EB4-9976-BF560503D0CB}"/>
              </a:ext>
            </a:extLst>
          </p:cNvPr>
          <p:cNvSpPr>
            <a:spLocks noGrp="1"/>
          </p:cNvSpPr>
          <p:nvPr>
            <p:ph type="title" idx="4294967295"/>
          </p:nvPr>
        </p:nvSpPr>
        <p:spPr>
          <a:xfrm>
            <a:off x="0" y="5357813"/>
            <a:ext cx="12192000"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Overview of Multimodality and New Media</a:t>
            </a:r>
          </a:p>
        </p:txBody>
      </p:sp>
      <p:pic>
        <p:nvPicPr>
          <p:cNvPr id="6" name="Picture 5" descr="A group of people in a meeting.  A woman stands at the front with a digital presentation.&#10;&#10;">
            <a:extLst>
              <a:ext uri="{FF2B5EF4-FFF2-40B4-BE49-F238E27FC236}">
                <a16:creationId xmlns:a16="http://schemas.microsoft.com/office/drawing/2014/main" id="{44E63CDE-F223-4B27-AE8F-AA159F35F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28" y="236052"/>
            <a:ext cx="7285840" cy="4862060"/>
          </a:xfrm>
          <a:prstGeom prst="rect">
            <a:avLst/>
          </a:prstGeom>
        </p:spPr>
      </p:pic>
    </p:spTree>
    <p:extLst>
      <p:ext uri="{BB962C8B-B14F-4D97-AF65-F5344CB8AC3E}">
        <p14:creationId xmlns:p14="http://schemas.microsoft.com/office/powerpoint/2010/main" val="261307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9B93-59E5-48B1-9DF3-8DB5E183C6F7}"/>
              </a:ext>
            </a:extLst>
          </p:cNvPr>
          <p:cNvSpPr>
            <a:spLocks noGrp="1"/>
          </p:cNvSpPr>
          <p:nvPr>
            <p:ph type="title"/>
          </p:nvPr>
        </p:nvSpPr>
        <p:spPr/>
        <p:txBody>
          <a:bodyPr/>
          <a:lstStyle/>
          <a:p>
            <a:r>
              <a:rPr lang="en-US" dirty="0"/>
              <a:t>What are multimodal projects?</a:t>
            </a:r>
          </a:p>
        </p:txBody>
      </p:sp>
      <p:sp>
        <p:nvSpPr>
          <p:cNvPr id="3" name="Content Placeholder 2">
            <a:extLst>
              <a:ext uri="{FF2B5EF4-FFF2-40B4-BE49-F238E27FC236}">
                <a16:creationId xmlns:a16="http://schemas.microsoft.com/office/drawing/2014/main" id="{822831C6-7EB4-41B1-9D52-0BEC857674E2}"/>
              </a:ext>
            </a:extLst>
          </p:cNvPr>
          <p:cNvSpPr>
            <a:spLocks noGrp="1"/>
          </p:cNvSpPr>
          <p:nvPr>
            <p:ph idx="1"/>
          </p:nvPr>
        </p:nvSpPr>
        <p:spPr/>
        <p:txBody>
          <a:bodyPr/>
          <a:lstStyle/>
          <a:p>
            <a:pPr marL="0" indent="0">
              <a:buNone/>
            </a:pPr>
            <a:r>
              <a:rPr lang="en-US" dirty="0"/>
              <a:t>Multimodal projects are compositions that communicate through multiple modes.  Those modes include:</a:t>
            </a:r>
          </a:p>
          <a:p>
            <a:r>
              <a:rPr lang="en-US" dirty="0"/>
              <a:t>Audio design (voice, music, or sounds effects)</a:t>
            </a:r>
          </a:p>
          <a:p>
            <a:r>
              <a:rPr lang="en-US" dirty="0"/>
              <a:t>Spatial design (how things are used in space)</a:t>
            </a:r>
          </a:p>
          <a:p>
            <a:r>
              <a:rPr lang="en-US" dirty="0"/>
              <a:t>Gestural design (movement and gesture)</a:t>
            </a:r>
          </a:p>
          <a:p>
            <a:r>
              <a:rPr lang="en-US" dirty="0"/>
              <a:t>Visual design (colors, fonts, and images)</a:t>
            </a:r>
          </a:p>
          <a:p>
            <a:r>
              <a:rPr lang="en-US" dirty="0"/>
              <a:t>Linguistic design (delivery and vocabulary)</a:t>
            </a:r>
          </a:p>
        </p:txBody>
      </p:sp>
    </p:spTree>
    <p:extLst>
      <p:ext uri="{BB962C8B-B14F-4D97-AF65-F5344CB8AC3E}">
        <p14:creationId xmlns:p14="http://schemas.microsoft.com/office/powerpoint/2010/main" val="69751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C447-8B41-40E0-9BB6-5EFA64F0CF2A}"/>
              </a:ext>
            </a:extLst>
          </p:cNvPr>
          <p:cNvSpPr>
            <a:spLocks noGrp="1"/>
          </p:cNvSpPr>
          <p:nvPr>
            <p:ph type="title"/>
          </p:nvPr>
        </p:nvSpPr>
        <p:spPr/>
        <p:txBody>
          <a:bodyPr/>
          <a:lstStyle/>
          <a:p>
            <a:r>
              <a:rPr lang="en-US" dirty="0"/>
              <a:t>New media is just one form of multimodality</a:t>
            </a:r>
          </a:p>
        </p:txBody>
      </p:sp>
      <p:sp>
        <p:nvSpPr>
          <p:cNvPr id="3" name="Content Placeholder 2">
            <a:extLst>
              <a:ext uri="{FF2B5EF4-FFF2-40B4-BE49-F238E27FC236}">
                <a16:creationId xmlns:a16="http://schemas.microsoft.com/office/drawing/2014/main" id="{90BB097A-66F7-4AA0-A03A-5FAABC9C4623}"/>
              </a:ext>
            </a:extLst>
          </p:cNvPr>
          <p:cNvSpPr>
            <a:spLocks noGrp="1"/>
          </p:cNvSpPr>
          <p:nvPr>
            <p:ph idx="1"/>
          </p:nvPr>
        </p:nvSpPr>
        <p:spPr/>
        <p:txBody>
          <a:bodyPr/>
          <a:lstStyle/>
          <a:p>
            <a:r>
              <a:rPr lang="en-US" dirty="0"/>
              <a:t>New media are “interactive forms of communication technologies”</a:t>
            </a:r>
          </a:p>
          <a:p>
            <a:r>
              <a:rPr lang="en-US" dirty="0"/>
              <a:t>Transcend traditional word-based forms of print</a:t>
            </a:r>
          </a:p>
          <a:p>
            <a:r>
              <a:rPr lang="en-US" dirty="0"/>
              <a:t>Examples:</a:t>
            </a:r>
          </a:p>
          <a:p>
            <a:pPr lvl="1"/>
            <a:r>
              <a:rPr lang="en-US" dirty="0"/>
              <a:t>Websites</a:t>
            </a:r>
          </a:p>
          <a:p>
            <a:pPr lvl="1"/>
            <a:r>
              <a:rPr lang="en-US" dirty="0"/>
              <a:t>Blogs</a:t>
            </a:r>
          </a:p>
          <a:p>
            <a:pPr lvl="1"/>
            <a:r>
              <a:rPr lang="en-US" dirty="0"/>
              <a:t>Social media platforms</a:t>
            </a:r>
          </a:p>
          <a:p>
            <a:pPr lvl="1"/>
            <a:r>
              <a:rPr lang="en-US" dirty="0"/>
              <a:t>Virtual reality</a:t>
            </a:r>
          </a:p>
        </p:txBody>
      </p:sp>
    </p:spTree>
    <p:extLst>
      <p:ext uri="{BB962C8B-B14F-4D97-AF65-F5344CB8AC3E}">
        <p14:creationId xmlns:p14="http://schemas.microsoft.com/office/powerpoint/2010/main" val="20637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4157-175A-4FCE-9D16-6435213EC793}"/>
              </a:ext>
            </a:extLst>
          </p:cNvPr>
          <p:cNvSpPr>
            <a:spLocks noGrp="1"/>
          </p:cNvSpPr>
          <p:nvPr>
            <p:ph type="title"/>
          </p:nvPr>
        </p:nvSpPr>
        <p:spPr/>
        <p:txBody>
          <a:bodyPr/>
          <a:lstStyle/>
          <a:p>
            <a:r>
              <a:rPr lang="en-US" dirty="0"/>
              <a:t>Examples of multimodal projects</a:t>
            </a:r>
          </a:p>
        </p:txBody>
      </p:sp>
      <p:grpSp>
        <p:nvGrpSpPr>
          <p:cNvPr id="18" name="Group 17">
            <a:extLst>
              <a:ext uri="{FF2B5EF4-FFF2-40B4-BE49-F238E27FC236}">
                <a16:creationId xmlns:a16="http://schemas.microsoft.com/office/drawing/2014/main" id="{BD1C164F-3AA7-4747-8EB4-17B7A6CACCDF}"/>
              </a:ext>
              <a:ext uri="{C183D7F6-B498-43B3-948B-1728B52AA6E4}">
                <adec:decorative xmlns:adec="http://schemas.microsoft.com/office/drawing/2017/decorative" val="1"/>
              </a:ext>
            </a:extLst>
          </p:cNvPr>
          <p:cNvGrpSpPr/>
          <p:nvPr/>
        </p:nvGrpSpPr>
        <p:grpSpPr>
          <a:xfrm>
            <a:off x="563808" y="2623631"/>
            <a:ext cx="1828800" cy="1759527"/>
            <a:chOff x="969818" y="1925782"/>
            <a:chExt cx="1828800" cy="1759527"/>
          </a:xfrm>
        </p:grpSpPr>
        <p:sp>
          <p:nvSpPr>
            <p:cNvPr id="6" name="Oval 5">
              <a:extLst>
                <a:ext uri="{FF2B5EF4-FFF2-40B4-BE49-F238E27FC236}">
                  <a16:creationId xmlns:a16="http://schemas.microsoft.com/office/drawing/2014/main" id="{613D1F54-4CE3-4011-8EBF-D38B0D430C35}"/>
                </a:ext>
              </a:extLst>
            </p:cNvPr>
            <p:cNvSpPr/>
            <p:nvPr/>
          </p:nvSpPr>
          <p:spPr>
            <a:xfrm>
              <a:off x="969818" y="1925782"/>
              <a:ext cx="1828800" cy="1759527"/>
            </a:xfrm>
            <a:prstGeom prst="ellipse">
              <a:avLst/>
            </a:prstGeom>
            <a:solidFill>
              <a:srgbClr val="99D2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D2E2"/>
                </a:solidFill>
              </a:endParaRPr>
            </a:p>
          </p:txBody>
        </p:sp>
        <p:pic>
          <p:nvPicPr>
            <p:cNvPr id="13" name="Picture 12" descr="Shape&#10;&#10;Description automatically generated with low confidence">
              <a:extLst>
                <a:ext uri="{FF2B5EF4-FFF2-40B4-BE49-F238E27FC236}">
                  <a16:creationId xmlns:a16="http://schemas.microsoft.com/office/drawing/2014/main" id="{3CFDCFF9-A6BE-4EB1-BB80-E29C89142D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381"/>
            <a:stretch/>
          </p:blipFill>
          <p:spPr>
            <a:xfrm>
              <a:off x="1191491" y="2242791"/>
              <a:ext cx="1385454" cy="1186209"/>
            </a:xfrm>
            <a:prstGeom prst="rect">
              <a:avLst/>
            </a:prstGeom>
            <a:noFill/>
            <a:effectLst>
              <a:softEdge rad="0"/>
            </a:effectLst>
          </p:spPr>
        </p:pic>
      </p:grpSp>
      <p:grpSp>
        <p:nvGrpSpPr>
          <p:cNvPr id="19" name="Group 18">
            <a:extLst>
              <a:ext uri="{FF2B5EF4-FFF2-40B4-BE49-F238E27FC236}">
                <a16:creationId xmlns:a16="http://schemas.microsoft.com/office/drawing/2014/main" id="{EA0E1B46-61B9-45EE-8C21-06907EA7ADCF}"/>
              </a:ext>
              <a:ext uri="{C183D7F6-B498-43B3-948B-1728B52AA6E4}">
                <adec:decorative xmlns:adec="http://schemas.microsoft.com/office/drawing/2017/decorative" val="1"/>
              </a:ext>
            </a:extLst>
          </p:cNvPr>
          <p:cNvGrpSpPr/>
          <p:nvPr/>
        </p:nvGrpSpPr>
        <p:grpSpPr>
          <a:xfrm>
            <a:off x="6573696" y="2623631"/>
            <a:ext cx="1828800" cy="1759527"/>
            <a:chOff x="4572001" y="1925781"/>
            <a:chExt cx="1828800" cy="1759527"/>
          </a:xfrm>
        </p:grpSpPr>
        <p:sp>
          <p:nvSpPr>
            <p:cNvPr id="10" name="Oval 9">
              <a:extLst>
                <a:ext uri="{FF2B5EF4-FFF2-40B4-BE49-F238E27FC236}">
                  <a16:creationId xmlns:a16="http://schemas.microsoft.com/office/drawing/2014/main" id="{6CAF894F-6F87-4601-8541-43C375DAB993}"/>
                </a:ext>
              </a:extLst>
            </p:cNvPr>
            <p:cNvSpPr/>
            <p:nvPr/>
          </p:nvSpPr>
          <p:spPr>
            <a:xfrm>
              <a:off x="4572001" y="1925781"/>
              <a:ext cx="1828800" cy="1759527"/>
            </a:xfrm>
            <a:prstGeom prst="ellipse">
              <a:avLst/>
            </a:prstGeom>
            <a:solidFill>
              <a:srgbClr val="99D2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Oral Presentations">
              <a:extLst>
                <a:ext uri="{FF2B5EF4-FFF2-40B4-BE49-F238E27FC236}">
                  <a16:creationId xmlns:a16="http://schemas.microsoft.com/office/drawing/2014/main" id="{C2C17CCB-7762-4E2B-BE39-AE63858B69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27" t="405" r="6567" b="16364"/>
            <a:stretch/>
          </p:blipFill>
          <p:spPr>
            <a:xfrm>
              <a:off x="4946073" y="2206705"/>
              <a:ext cx="1302327" cy="1197677"/>
            </a:xfrm>
            <a:prstGeom prst="rect">
              <a:avLst/>
            </a:prstGeom>
          </p:spPr>
        </p:pic>
      </p:grpSp>
      <p:grpSp>
        <p:nvGrpSpPr>
          <p:cNvPr id="22" name="Group 21">
            <a:extLst>
              <a:ext uri="{FF2B5EF4-FFF2-40B4-BE49-F238E27FC236}">
                <a16:creationId xmlns:a16="http://schemas.microsoft.com/office/drawing/2014/main" id="{FC741D9E-CE43-4DAC-96CD-E7A47049B78E}"/>
              </a:ext>
              <a:ext uri="{C183D7F6-B498-43B3-948B-1728B52AA6E4}">
                <adec:decorative xmlns:adec="http://schemas.microsoft.com/office/drawing/2017/decorative" val="1"/>
              </a:ext>
            </a:extLst>
          </p:cNvPr>
          <p:cNvGrpSpPr/>
          <p:nvPr/>
        </p:nvGrpSpPr>
        <p:grpSpPr>
          <a:xfrm>
            <a:off x="9525000" y="2623631"/>
            <a:ext cx="1828800" cy="1759527"/>
            <a:chOff x="8174184" y="1925781"/>
            <a:chExt cx="1828800" cy="1759527"/>
          </a:xfrm>
        </p:grpSpPr>
        <p:sp>
          <p:nvSpPr>
            <p:cNvPr id="9" name="Oval 8">
              <a:extLst>
                <a:ext uri="{FF2B5EF4-FFF2-40B4-BE49-F238E27FC236}">
                  <a16:creationId xmlns:a16="http://schemas.microsoft.com/office/drawing/2014/main" id="{E9D206D5-48B0-4CF2-951E-1C965FCFA319}"/>
                </a:ext>
              </a:extLst>
            </p:cNvPr>
            <p:cNvSpPr/>
            <p:nvPr/>
          </p:nvSpPr>
          <p:spPr>
            <a:xfrm>
              <a:off x="8174184" y="1925781"/>
              <a:ext cx="1828800" cy="1759527"/>
            </a:xfrm>
            <a:prstGeom prst="ellipse">
              <a:avLst/>
            </a:prstGeom>
            <a:solidFill>
              <a:srgbClr val="99D2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PowerPoint slides">
              <a:extLst>
                <a:ext uri="{FF2B5EF4-FFF2-40B4-BE49-F238E27FC236}">
                  <a16:creationId xmlns:a16="http://schemas.microsoft.com/office/drawing/2014/main" id="{21CF57E4-2FD3-409E-BF34-411EA8FEB5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76" t="2424" b="17172"/>
            <a:stretch/>
          </p:blipFill>
          <p:spPr>
            <a:xfrm>
              <a:off x="8414076" y="2142645"/>
              <a:ext cx="1450363" cy="1261737"/>
            </a:xfrm>
            <a:prstGeom prst="rect">
              <a:avLst/>
            </a:prstGeom>
          </p:spPr>
        </p:pic>
      </p:grpSp>
      <p:grpSp>
        <p:nvGrpSpPr>
          <p:cNvPr id="25" name="Group 24">
            <a:extLst>
              <a:ext uri="{FF2B5EF4-FFF2-40B4-BE49-F238E27FC236}">
                <a16:creationId xmlns:a16="http://schemas.microsoft.com/office/drawing/2014/main" id="{2814C3EA-7BAF-4956-81B5-21518A490D50}"/>
              </a:ext>
              <a:ext uri="{C183D7F6-B498-43B3-948B-1728B52AA6E4}">
                <adec:decorative xmlns:adec="http://schemas.microsoft.com/office/drawing/2017/decorative" val="1"/>
              </a:ext>
            </a:extLst>
          </p:cNvPr>
          <p:cNvGrpSpPr/>
          <p:nvPr/>
        </p:nvGrpSpPr>
        <p:grpSpPr>
          <a:xfrm>
            <a:off x="3515112" y="2623631"/>
            <a:ext cx="1828800" cy="1759527"/>
            <a:chOff x="969818" y="4433454"/>
            <a:chExt cx="1828800" cy="1759527"/>
          </a:xfrm>
        </p:grpSpPr>
        <p:sp>
          <p:nvSpPr>
            <p:cNvPr id="11" name="Oval 10">
              <a:extLst>
                <a:ext uri="{FF2B5EF4-FFF2-40B4-BE49-F238E27FC236}">
                  <a16:creationId xmlns:a16="http://schemas.microsoft.com/office/drawing/2014/main" id="{E2A68B6A-E5ED-402D-A8C2-94D5884F9814}"/>
                </a:ext>
              </a:extLst>
            </p:cNvPr>
            <p:cNvSpPr/>
            <p:nvPr/>
          </p:nvSpPr>
          <p:spPr>
            <a:xfrm>
              <a:off x="969818" y="4433454"/>
              <a:ext cx="1828800" cy="1759527"/>
            </a:xfrm>
            <a:prstGeom prst="ellipse">
              <a:avLst/>
            </a:prstGeom>
            <a:solidFill>
              <a:srgbClr val="99D2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Research reports">
              <a:extLst>
                <a:ext uri="{FF2B5EF4-FFF2-40B4-BE49-F238E27FC236}">
                  <a16:creationId xmlns:a16="http://schemas.microsoft.com/office/drawing/2014/main" id="{9689B017-EED9-4317-A7B6-E7B505C4963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441"/>
            <a:stretch/>
          </p:blipFill>
          <p:spPr>
            <a:xfrm>
              <a:off x="1287948" y="4803052"/>
              <a:ext cx="1192540" cy="1020330"/>
            </a:xfrm>
            <a:prstGeom prst="rect">
              <a:avLst/>
            </a:prstGeom>
          </p:spPr>
        </p:pic>
      </p:grpSp>
      <p:sp>
        <p:nvSpPr>
          <p:cNvPr id="26" name="TextBox 25">
            <a:extLst>
              <a:ext uri="{FF2B5EF4-FFF2-40B4-BE49-F238E27FC236}">
                <a16:creationId xmlns:a16="http://schemas.microsoft.com/office/drawing/2014/main" id="{F0622837-858C-4BFC-8308-3ED2DA9D9578}"/>
              </a:ext>
            </a:extLst>
          </p:cNvPr>
          <p:cNvSpPr txBox="1"/>
          <p:nvPr/>
        </p:nvSpPr>
        <p:spPr>
          <a:xfrm>
            <a:off x="674644" y="4700166"/>
            <a:ext cx="1607127" cy="954107"/>
          </a:xfrm>
          <a:prstGeom prst="rect">
            <a:avLst/>
          </a:prstGeom>
          <a:noFill/>
        </p:spPr>
        <p:txBody>
          <a:bodyPr wrap="square" rtlCol="0">
            <a:spAutoFit/>
          </a:bodyPr>
          <a:lstStyle/>
          <a:p>
            <a:r>
              <a:rPr lang="en-US" sz="2800" dirty="0"/>
              <a:t>Research Posters</a:t>
            </a:r>
          </a:p>
        </p:txBody>
      </p:sp>
      <p:sp>
        <p:nvSpPr>
          <p:cNvPr id="27" name="TextBox 26">
            <a:extLst>
              <a:ext uri="{FF2B5EF4-FFF2-40B4-BE49-F238E27FC236}">
                <a16:creationId xmlns:a16="http://schemas.microsoft.com/office/drawing/2014/main" id="{A7AF94F7-026E-4BA5-8C91-201AADBEF355}"/>
              </a:ext>
            </a:extLst>
          </p:cNvPr>
          <p:cNvSpPr txBox="1"/>
          <p:nvPr/>
        </p:nvSpPr>
        <p:spPr>
          <a:xfrm>
            <a:off x="3625948" y="4700166"/>
            <a:ext cx="1607127" cy="954107"/>
          </a:xfrm>
          <a:prstGeom prst="rect">
            <a:avLst/>
          </a:prstGeom>
          <a:noFill/>
        </p:spPr>
        <p:txBody>
          <a:bodyPr wrap="square" rtlCol="0">
            <a:spAutoFit/>
          </a:bodyPr>
          <a:lstStyle/>
          <a:p>
            <a:r>
              <a:rPr lang="en-US" sz="2800" dirty="0"/>
              <a:t>Research </a:t>
            </a:r>
          </a:p>
          <a:p>
            <a:r>
              <a:rPr lang="en-US" sz="2800" dirty="0"/>
              <a:t>Reports</a:t>
            </a:r>
          </a:p>
        </p:txBody>
      </p:sp>
      <p:sp>
        <p:nvSpPr>
          <p:cNvPr id="28" name="TextBox 27">
            <a:extLst>
              <a:ext uri="{FF2B5EF4-FFF2-40B4-BE49-F238E27FC236}">
                <a16:creationId xmlns:a16="http://schemas.microsoft.com/office/drawing/2014/main" id="{780B31A8-3511-4A26-8FFD-8E0125ABEB22}"/>
              </a:ext>
            </a:extLst>
          </p:cNvPr>
          <p:cNvSpPr txBox="1"/>
          <p:nvPr/>
        </p:nvSpPr>
        <p:spPr>
          <a:xfrm>
            <a:off x="6389980" y="4700166"/>
            <a:ext cx="2196231" cy="954107"/>
          </a:xfrm>
          <a:prstGeom prst="rect">
            <a:avLst/>
          </a:prstGeom>
          <a:noFill/>
        </p:spPr>
        <p:txBody>
          <a:bodyPr wrap="square" rtlCol="0">
            <a:spAutoFit/>
          </a:bodyPr>
          <a:lstStyle/>
          <a:p>
            <a:pPr algn="ctr"/>
            <a:r>
              <a:rPr lang="en-US" sz="2800" dirty="0"/>
              <a:t>Oral Presentations</a:t>
            </a:r>
          </a:p>
        </p:txBody>
      </p:sp>
      <p:sp>
        <p:nvSpPr>
          <p:cNvPr id="29" name="TextBox 28">
            <a:extLst>
              <a:ext uri="{FF2B5EF4-FFF2-40B4-BE49-F238E27FC236}">
                <a16:creationId xmlns:a16="http://schemas.microsoft.com/office/drawing/2014/main" id="{0292CA51-C8A9-463D-B38A-02EB0DF5711D}"/>
              </a:ext>
            </a:extLst>
          </p:cNvPr>
          <p:cNvSpPr txBox="1"/>
          <p:nvPr/>
        </p:nvSpPr>
        <p:spPr>
          <a:xfrm>
            <a:off x="9391957" y="4700165"/>
            <a:ext cx="2196231" cy="954107"/>
          </a:xfrm>
          <a:prstGeom prst="rect">
            <a:avLst/>
          </a:prstGeom>
          <a:noFill/>
        </p:spPr>
        <p:txBody>
          <a:bodyPr wrap="square" rtlCol="0">
            <a:spAutoFit/>
          </a:bodyPr>
          <a:lstStyle/>
          <a:p>
            <a:pPr algn="ctr"/>
            <a:r>
              <a:rPr lang="en-US" sz="2800" dirty="0"/>
              <a:t>PowerPoint</a:t>
            </a:r>
          </a:p>
          <a:p>
            <a:pPr algn="ctr"/>
            <a:r>
              <a:rPr lang="en-US" sz="2800" dirty="0"/>
              <a:t>Slides</a:t>
            </a:r>
          </a:p>
        </p:txBody>
      </p:sp>
    </p:spTree>
    <p:extLst>
      <p:ext uri="{BB962C8B-B14F-4D97-AF65-F5344CB8AC3E}">
        <p14:creationId xmlns:p14="http://schemas.microsoft.com/office/powerpoint/2010/main" val="160455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9C4FEF-F603-4C90-B012-4EF8012F1104}"/>
              </a:ext>
            </a:extLst>
          </p:cNvPr>
          <p:cNvSpPr>
            <a:spLocks noGrp="1"/>
          </p:cNvSpPr>
          <p:nvPr>
            <p:ph type="title" idx="4294967295"/>
          </p:nvPr>
        </p:nvSpPr>
        <p:spPr>
          <a:xfrm>
            <a:off x="0" y="5357813"/>
            <a:ext cx="12192000"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Main Principles for Consulting </a:t>
            </a:r>
            <a:br>
              <a:rPr kumimoji="0" lang="en-US" sz="3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en-US" sz="36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on Multimodal Texts</a:t>
            </a:r>
          </a:p>
        </p:txBody>
      </p:sp>
      <p:pic>
        <p:nvPicPr>
          <p:cNvPr id="4" name="Picture 3" descr="A consultant and student sitting on the floor looking at a research poster">
            <a:extLst>
              <a:ext uri="{FF2B5EF4-FFF2-40B4-BE49-F238E27FC236}">
                <a16:creationId xmlns:a16="http://schemas.microsoft.com/office/drawing/2014/main" id="{0D555CB0-7536-45FB-BE5B-660F16B91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67986"/>
            <a:ext cx="6774872" cy="5081155"/>
          </a:xfrm>
          <a:prstGeom prst="rect">
            <a:avLst/>
          </a:prstGeom>
        </p:spPr>
      </p:pic>
    </p:spTree>
    <p:extLst>
      <p:ext uri="{BB962C8B-B14F-4D97-AF65-F5344CB8AC3E}">
        <p14:creationId xmlns:p14="http://schemas.microsoft.com/office/powerpoint/2010/main" val="42028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37101-286F-46A2-BB23-2741ED143EC9}"/>
              </a:ext>
            </a:extLst>
          </p:cNvPr>
          <p:cNvSpPr>
            <a:spLocks noGrp="1"/>
          </p:cNvSpPr>
          <p:nvPr>
            <p:ph type="title"/>
          </p:nvPr>
        </p:nvSpPr>
        <p:spPr>
          <a:xfrm>
            <a:off x="838201" y="365125"/>
            <a:ext cx="5251316" cy="1807305"/>
          </a:xfrm>
        </p:spPr>
        <p:txBody>
          <a:bodyPr>
            <a:normAutofit/>
          </a:bodyPr>
          <a:lstStyle/>
          <a:p>
            <a:r>
              <a:rPr lang="en-US" dirty="0"/>
              <a:t>All texts contain a narrative</a:t>
            </a:r>
          </a:p>
        </p:txBody>
      </p:sp>
      <p:sp>
        <p:nvSpPr>
          <p:cNvPr id="3" name="Content Placeholder 2">
            <a:extLst>
              <a:ext uri="{FF2B5EF4-FFF2-40B4-BE49-F238E27FC236}">
                <a16:creationId xmlns:a16="http://schemas.microsoft.com/office/drawing/2014/main" id="{F1393325-9BE6-4A90-AA16-617AC749398C}"/>
              </a:ext>
            </a:extLst>
          </p:cNvPr>
          <p:cNvSpPr>
            <a:spLocks noGrp="1"/>
          </p:cNvSpPr>
          <p:nvPr>
            <p:ph idx="1"/>
          </p:nvPr>
        </p:nvSpPr>
        <p:spPr>
          <a:xfrm>
            <a:off x="838200" y="2333297"/>
            <a:ext cx="4619621" cy="3843666"/>
          </a:xfrm>
        </p:spPr>
        <p:txBody>
          <a:bodyPr>
            <a:normAutofit/>
          </a:bodyPr>
          <a:lstStyle/>
          <a:p>
            <a:r>
              <a:rPr lang="en-US" sz="2400" dirty="0"/>
              <a:t>All texts – whether written, visual, or oral – contain a story </a:t>
            </a:r>
          </a:p>
          <a:p>
            <a:r>
              <a:rPr lang="en-US" sz="2400" dirty="0"/>
              <a:t>To communicate effectively, an author of any text must take into account the rhetorical situation:</a:t>
            </a:r>
          </a:p>
          <a:p>
            <a:pPr lvl="1"/>
            <a:r>
              <a:rPr lang="en-US" dirty="0"/>
              <a:t>Audience</a:t>
            </a:r>
          </a:p>
          <a:p>
            <a:pPr lvl="1"/>
            <a:r>
              <a:rPr lang="en-US" dirty="0"/>
              <a:t>Purpose</a:t>
            </a:r>
          </a:p>
          <a:p>
            <a:pPr lvl="1"/>
            <a:r>
              <a:rPr lang="en-US" dirty="0"/>
              <a:t>Situation</a:t>
            </a:r>
          </a:p>
        </p:txBody>
      </p:sp>
      <p:pic>
        <p:nvPicPr>
          <p:cNvPr id="5" name="Picture 4" descr="Mountains emerging from a book.">
            <a:extLst>
              <a:ext uri="{FF2B5EF4-FFF2-40B4-BE49-F238E27FC236}">
                <a16:creationId xmlns:a16="http://schemas.microsoft.com/office/drawing/2014/main" id="{E1DD8F2A-BF9F-478D-8CCB-18B524D652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76" r="1307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67201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cadetblue2019" id="{7E4EB456-5143-4D86-A45F-319CC362A2E2}" vid="{2CE3D365-9946-44F0-B028-36886532F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NSCI 399 Personal Statement SPRING 2019</Template>
  <TotalTime>9194</TotalTime>
  <Words>3303</Words>
  <Application>Microsoft Office PowerPoint</Application>
  <PresentationFormat>Widescreen</PresentationFormat>
  <Paragraphs>227</Paragraphs>
  <Slides>23</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Times New Roman</vt:lpstr>
      <vt:lpstr>Office Theme</vt:lpstr>
      <vt:lpstr>Consulting on Multimodal Texts October 2021 </vt:lpstr>
      <vt:lpstr>Agenda</vt:lpstr>
      <vt:lpstr>Rice University Context</vt:lpstr>
      <vt:lpstr>Overview of Multimodality and New Media</vt:lpstr>
      <vt:lpstr>What are multimodal projects?</vt:lpstr>
      <vt:lpstr>New media is just one form of multimodality</vt:lpstr>
      <vt:lpstr>Examples of multimodal projects</vt:lpstr>
      <vt:lpstr>Main Principles for Consulting  on Multimodal Texts</vt:lpstr>
      <vt:lpstr>All texts contain a narrative</vt:lpstr>
      <vt:lpstr>Research as a narrative arc</vt:lpstr>
      <vt:lpstr>Questions consultants can ask about narrative</vt:lpstr>
      <vt:lpstr>Follow basic design principles</vt:lpstr>
      <vt:lpstr>Make intentional use of color</vt:lpstr>
      <vt:lpstr>Make your font visible</vt:lpstr>
      <vt:lpstr>Questions tutors can ask about design</vt:lpstr>
      <vt:lpstr>Consider differences in delivery mode</vt:lpstr>
      <vt:lpstr>Be intentional about volume, pace, and presentation clarity</vt:lpstr>
      <vt:lpstr>Monitor (count) fillers</vt:lpstr>
      <vt:lpstr>Provide feedback on non-verbal communication and body language</vt:lpstr>
      <vt:lpstr>Tutoring tips</vt:lpstr>
      <vt:lpstr>Activity</vt:lpstr>
      <vt:lpstr>Activity cont.</vt:lpstr>
      <vt:lpstr>Works consulted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NSCI 399: Crafting an effective personal statement</dc:title>
  <dc:creator>***</dc:creator>
  <cp:lastModifiedBy>Jenelle Dembsey</cp:lastModifiedBy>
  <cp:revision>87</cp:revision>
  <dcterms:created xsi:type="dcterms:W3CDTF">2019-02-04T22:42:51Z</dcterms:created>
  <dcterms:modified xsi:type="dcterms:W3CDTF">2021-09-27T19:40:59Z</dcterms:modified>
</cp:coreProperties>
</file>