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PT Sans Narrow" panose="020B0506020203020204" pitchFamily="34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43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0be768f4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0be768f4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0be768f4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0be768f4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069ea8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069ea8ec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069ea8ec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069ea8ec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069ea8ec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069ea8ec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be768f4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be768f4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069ea8ec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069ea8ec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069ea8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069ea8ec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069ea8ec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069ea8ec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069ea8ec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069ea8ec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fahle@ycp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nounproject.com/sbts201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culpture-assemblage_Hara-kiri.jpg#filelink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henounproject.com/term/no-internet/3242241/" TargetMode="External"/><Relationship Id="rId4" Type="http://schemas.openxmlformats.org/officeDocument/2006/relationships/hyperlink" Target="https://thenounproject.com/vectorspoi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henounproject.com/term/help/28807/" TargetMode="External"/><Relationship Id="rId4" Type="http://schemas.openxmlformats.org/officeDocument/2006/relationships/hyperlink" Target="https://thenounproject.com/Lu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25" y="2103456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60" dirty="0"/>
              <a:t>Videoconferencing is Not a Replication of Face-to-Face Tutoring</a:t>
            </a:r>
            <a:endParaRPr sz="4260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233941" y="3125856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Training Tutors to Prepare for Technology Interdependence in Synchronous Tutoring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237275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Tutors to Embrace Flexibility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Tutors will need to be comfortable users of the technologies used to facilitate synchronous online sessions, but I think even more important than that, they need to be comfortable with adapting their strategies to match the complex ecologies of each session.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6225" y="3037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 &amp; References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5792325" y="303775"/>
            <a:ext cx="3465300" cy="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For questions, or to continue the discussion of this presentation, please reach out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kfahle@ycp.edu</a:t>
            </a:r>
            <a:r>
              <a:rPr lang="en"/>
              <a:t> 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2"/>
          </p:nvPr>
        </p:nvSpPr>
        <p:spPr>
          <a:xfrm>
            <a:off x="478725" y="1203600"/>
            <a:ext cx="80781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sz="36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Cornelius, S. (2014). Facilitating in a demanding environment: Experiences of teaching in virtual classrooms using web conferencing. </a:t>
            </a:r>
            <a:r>
              <a:rPr lang="en" sz="365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British Journal of Educational Technology</a:t>
            </a: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45(2), 260-271.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Daft, R.L &amp; Lengel, R.H. (1986). Organizational information requirements, media richness and structural design. </a:t>
            </a:r>
            <a:r>
              <a:rPr lang="en" sz="3650" i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Management Science, 32</a:t>
            </a:r>
            <a:r>
              <a:rPr lang="en" sz="36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(5): 554–571.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Deleuze, G. &amp; Guatarri, F. (1987)  </a:t>
            </a:r>
            <a:r>
              <a:rPr lang="en" sz="365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thousand plateaus: Capitalism and schizophrenia</a:t>
            </a: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Translated by Brian Massumi. Minneapolis, MN, University of Minnesota Press.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Gries, L. (2015). </a:t>
            </a:r>
            <a:r>
              <a:rPr lang="en" sz="3650" i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Still life with rhetoric: A new materialist approach for visual rhetorics</a:t>
            </a:r>
            <a:r>
              <a:rPr lang="en" sz="36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Utah State UP.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Grutsch McKinney, J. (2010).Geek in the center: Audio-Video-Textual Conferencing (AVT) options.” </a:t>
            </a:r>
            <a:r>
              <a:rPr lang="en" sz="365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Writing Lab Newsletter, 34</a:t>
            </a: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(9): 11-13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Grutsch McKinney, J. (2013). </a:t>
            </a:r>
            <a:r>
              <a:rPr lang="en" sz="365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Peripheral visions for writing centers</a:t>
            </a:r>
            <a:r>
              <a:rPr lang="en" sz="3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University Press of Colorado.</a:t>
            </a:r>
            <a:endParaRPr sz="36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Mackiewicz, J., &amp; Thompson, I. (2014). Instruction, cognitive scaffolding, and motivational scaffolding in writing center tutoring. </a:t>
            </a:r>
            <a:r>
              <a:rPr lang="en" sz="365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Composition Studies</a:t>
            </a:r>
            <a:r>
              <a:rPr lang="en" sz="3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365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42</a:t>
            </a:r>
            <a:r>
              <a:rPr lang="en" sz="3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(1), 54-78.</a:t>
            </a:r>
            <a:endParaRPr sz="36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Ryan, L. &amp; Zimmerelli, L. (2010). </a:t>
            </a:r>
            <a:r>
              <a:rPr lang="en" sz="365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Bedford guide for writing tutors</a:t>
            </a:r>
            <a:r>
              <a:rPr lang="en" sz="36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Boston: Bedford/St. Martins.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Summers, S. (2013). Delivering distance consultations with Skype and Google Docs. </a:t>
            </a:r>
            <a:r>
              <a:rPr lang="en" sz="365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Writing Lab Newsletter, 37</a:t>
            </a: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(7-8): 10-13. 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Wisniewski, C. et al. (2020). Questioning Assumptions About Online Tutoring: A Mixed-Method Study of Face-to-Face and Synchronous Online Writing Center Tutorials. </a:t>
            </a:r>
            <a:r>
              <a:rPr lang="en" sz="365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Writing Center Journal, 38</a:t>
            </a: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(1-2): 261-294. 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Yergeau, M., Wozniak, K. &amp; Vandenberg, P. (2008). Expanding the space of f2f: Writing centers and audio-visual-textual Conferencing. </a:t>
            </a:r>
            <a:r>
              <a:rPr lang="en" sz="365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Kairos: A Journal of Rhetoric,Technology, and Pedagogy, 13</a:t>
            </a:r>
            <a:r>
              <a:rPr lang="en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(1), Retrieved from https://kairos.technorhetoric.net/13.1/topoi/yergeau-et-al/</a:t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40"/>
              <a:t>Videoconferencing is Not a Replication of Face-to-Face Tutoring: </a:t>
            </a:r>
            <a:endParaRPr sz="204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40"/>
              <a:t>Training Tutors to Prepare for Technology Interdependence in Synchronous Tutoring</a:t>
            </a:r>
            <a:endParaRPr sz="204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Kim Fahle Peck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Writing Center Director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York College of Pennsylvania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ideas of this presentation were developed in collaboration with: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Megan </a:t>
            </a:r>
            <a:r>
              <a:rPr lang="en"/>
              <a:t>Boeshart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Writing </a:t>
            </a:r>
            <a:r>
              <a:rPr lang="en" dirty="0"/>
              <a:t>Center Director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Old Dominion University</a:t>
            </a:r>
            <a:endParaRPr dirty="0"/>
          </a:p>
        </p:txBody>
      </p:sp>
      <p:pic>
        <p:nvPicPr>
          <p:cNvPr id="75" name="Google Shape;75;p14" descr="Headshot of Megan Boeshart Burelle" title="Megan Head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075" y="3333821"/>
            <a:ext cx="1384401" cy="138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 descr="Headshot of Kim Fahle Peck" title="Kim's Headsh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675" y="2666425"/>
            <a:ext cx="1577925" cy="182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Desire for Replication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361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Grutch McKinney (2010): tutorials using videoconferencing </a:t>
            </a:r>
            <a:r>
              <a:rPr lang="en">
                <a:solidFill>
                  <a:srgbClr val="000000"/>
                </a:solidFill>
                <a:highlight>
                  <a:schemeClr val="accent6"/>
                </a:highlight>
              </a:rPr>
              <a:t>“come closer to </a:t>
            </a:r>
            <a:r>
              <a:rPr lang="en" i="1">
                <a:solidFill>
                  <a:srgbClr val="000000"/>
                </a:solidFill>
                <a:highlight>
                  <a:schemeClr val="accent6"/>
                </a:highlight>
              </a:rPr>
              <a:t>replicating</a:t>
            </a:r>
            <a:r>
              <a:rPr lang="en">
                <a:solidFill>
                  <a:srgbClr val="000000"/>
                </a:solidFill>
                <a:highlight>
                  <a:schemeClr val="accent6"/>
                </a:highlight>
              </a:rPr>
              <a:t> what is good about face-to-face tutorials than asynchronous tutorials do” (p. 11, emphasis mine). </a:t>
            </a:r>
            <a:endParaRPr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Summers (2013): </a:t>
            </a:r>
            <a:r>
              <a:rPr lang="en">
                <a:solidFill>
                  <a:srgbClr val="000000"/>
                </a:solidFill>
                <a:highlight>
                  <a:schemeClr val="accent6"/>
                </a:highlight>
              </a:rPr>
              <a:t>“we wanted to </a:t>
            </a:r>
            <a:r>
              <a:rPr lang="en" i="1">
                <a:solidFill>
                  <a:srgbClr val="000000"/>
                </a:solidFill>
                <a:highlight>
                  <a:schemeClr val="accent6"/>
                </a:highlight>
              </a:rPr>
              <a:t>replicate</a:t>
            </a:r>
            <a:r>
              <a:rPr lang="en">
                <a:solidFill>
                  <a:srgbClr val="000000"/>
                </a:solidFill>
                <a:highlight>
                  <a:schemeClr val="accent6"/>
                </a:highlight>
              </a:rPr>
              <a:t> the meaningful exchanges we experienced during face-to-face appointments” (p. 11, emphasis mine).</a:t>
            </a:r>
            <a:endParaRPr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5" descr="Icon showing two identical rectangles with a plus symbol designating the easy copying of an object" title="Duplicate Rows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700" y="130482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252875" y="2991975"/>
            <a:ext cx="2073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/>
              <a:t>Replicate rows</a:t>
            </a:r>
            <a:endParaRPr sz="10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highlight>
                  <a:srgbClr val="FFFFFF"/>
                </a:highlight>
                <a:uFill>
                  <a:noFill/>
                </a:uFill>
                <a:hlinkClick r:id="rId4"/>
              </a:rPr>
              <a:t>SBTS</a:t>
            </a:r>
            <a:r>
              <a:rPr lang="en" sz="1050">
                <a:highlight>
                  <a:srgbClr val="FFFFFF"/>
                </a:highlight>
              </a:rPr>
              <a:t>, IN </a:t>
            </a:r>
            <a:endParaRPr sz="105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highlight>
                  <a:srgbClr val="FFFFFF"/>
                </a:highlight>
              </a:rPr>
              <a:t>https://thenounproject.com/term/replicate-rows/1779606/</a:t>
            </a:r>
            <a:endParaRPr sz="105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96325" y="595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Similarities and Differences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623200" y="917925"/>
            <a:ext cx="13635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In-Person Tutoring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6751400" y="890025"/>
            <a:ext cx="1696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Synchronous Video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987325" y="1266175"/>
            <a:ext cx="4699800" cy="36681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3336800" y="1266175"/>
            <a:ext cx="4966200" cy="36681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3874075" y="2059275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Build Rapport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761275" y="2717500"/>
            <a:ext cx="158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Ask Questions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657800" y="3215875"/>
            <a:ext cx="17583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Cognitive &amp; Motivational Scaffolding (</a:t>
            </a:r>
            <a:r>
              <a:rPr lang="en" sz="1100"/>
              <a:t>Mackiewicz &amp; Thompson, 2014)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871225" y="1740450"/>
            <a:ext cx="124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Share physical space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605188" y="3108175"/>
            <a:ext cx="1407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Can view any documents &amp; materials together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641725" y="2571750"/>
            <a:ext cx="1542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Communication mediated through computer or mobile device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350375" y="1560925"/>
            <a:ext cx="154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Located in different spaces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416100" y="3833850"/>
            <a:ext cx="229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Use Technology to view documents or materials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Assemblage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4279825" y="4222000"/>
            <a:ext cx="3999900" cy="5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5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Sculpture-assemblage Hara-kiri, </a:t>
            </a:r>
            <a:r>
              <a:rPr lang="en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Art Treize, </a:t>
            </a:r>
            <a:r>
              <a:rPr lang="en" sz="40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https://commons.wikimedia.org/wiki/File:Sculpture-assemblage_Hara-kiri.jpg#filelinks</a:t>
            </a:r>
            <a:r>
              <a:rPr lang="en" sz="4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4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415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17" descr="A sculpture made of found objects like pipes and nails to create a humanoid figure" title="Assemblage Sculptu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575" y="445025"/>
            <a:ext cx="4012441" cy="368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487850" y="1453200"/>
            <a:ext cx="3108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Grise (2015): “The entities or components that constitute assemblages have their own characteristics and dynamics, have potential to enact change, and are separable from an assemblage in which they participate” (p. 61).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and Environment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11700" y="1391650"/>
            <a:ext cx="3999900" cy="31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Tutors and writers no longer occupy the same space which has been designed to support writing center work.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Space Challenges: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Spaces could include distractions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Individuals might not feel comfortable displaying their environment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Place might not have strong internet connection</a:t>
            </a:r>
            <a:endParaRPr/>
          </a:p>
        </p:txBody>
      </p:sp>
      <p:pic>
        <p:nvPicPr>
          <p:cNvPr id="116" name="Google Shape;116;p18" descr="Icon showing symbol for wifi internet connection with warning icon of exclamation point in a triangle, suggesting internet connection not available." title="No Internet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650" y="146467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5359750" y="3369675"/>
            <a:ext cx="1956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/>
              <a:t>No Internet Icon</a:t>
            </a:r>
            <a:endParaRPr sz="10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Vectors Point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, PK</a:t>
            </a:r>
            <a:endParaRPr sz="1050">
              <a:solidFill>
                <a:srgbClr val="6D6D6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https://thenounproject.com/term/no-internet/3242241/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 </a:t>
            </a:r>
            <a:endParaRPr sz="1050">
              <a:solidFill>
                <a:srgbClr val="6D6D6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Variation</a:t>
            </a:r>
            <a:endParaRPr/>
          </a:p>
        </p:txBody>
      </p:sp>
      <p:pic>
        <p:nvPicPr>
          <p:cNvPr id="123" name="Google Shape;123;p19" descr="Screenshot of the videoconference interface of WebEx which shows various features including videofeeds, chat, and menu." title="Desktop View Screen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00" y="1370625"/>
            <a:ext cx="484822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 descr="Screenshots showing different views of using WebEX on a mobile device that highlights the menu as distinct from how the menu appears on the desktop view" title="Mobile View Screensh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350" y="1152425"/>
            <a:ext cx="344805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Technology Plan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Will someone share their screen, and if so, who?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Will the tutor and writer work together in a collaborative whiteboard space or collaborative document?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What features of the collaborative document or space will be used in the session?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Will/how will the chat be used?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Will cameras be turned on for the session?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0" descr="Red box with a crown and the words Keep Calm and Make a Plan inside it" title="Keep Calm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425" y="1414463"/>
            <a:ext cx="19812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 Technology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225275" y="1407225"/>
            <a:ext cx="52614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Tutors need to gain familiarity with the interfaces that will be used to facilitate synchronous video sessions, getting both a tutor and student view.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Tutors should help facilitate the problem solving process students encounter when they have technology issues.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Tutors should have a backup plan in place for when tech issues happen: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Using text communication instead of audio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Using a different platform or low-tech communication option like a phone call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8" name="Google Shape;138;p21" descr="person and wren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25" y="184825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573575" y="3884900"/>
            <a:ext cx="1905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6D6D6D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 Prado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, US </a:t>
            </a:r>
            <a:endParaRPr sz="1050">
              <a:solidFill>
                <a:srgbClr val="6D6D6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https://thenounproject.com/term/help/28807/</a:t>
            </a:r>
            <a:r>
              <a:rPr lang="en" sz="1050">
                <a:solidFill>
                  <a:srgbClr val="6D6D6D"/>
                </a:solidFill>
                <a:highlight>
                  <a:srgbClr val="FFFFFF"/>
                </a:highlight>
              </a:rPr>
              <a:t> </a:t>
            </a:r>
            <a:endParaRPr sz="1050">
              <a:solidFill>
                <a:srgbClr val="6D6D6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910</Words>
  <Application>Microsoft Office PowerPoint</Application>
  <PresentationFormat>On-screen Show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PT Sans Narrow</vt:lpstr>
      <vt:lpstr>Arial</vt:lpstr>
      <vt:lpstr>Georgia</vt:lpstr>
      <vt:lpstr>Open Sans</vt:lpstr>
      <vt:lpstr>Roboto</vt:lpstr>
      <vt:lpstr>Tropic</vt:lpstr>
      <vt:lpstr>Videoconferencing is Not a Replication of Face-to-Face Tutoring</vt:lpstr>
      <vt:lpstr>Videoconferencing is Not a Replication of Face-to-Face Tutoring:  Training Tutors to Prepare for Technology Interdependence in Synchronous Tutoring</vt:lpstr>
      <vt:lpstr>The Desire for Replication</vt:lpstr>
      <vt:lpstr>Similarities and Differences</vt:lpstr>
      <vt:lpstr>Assemblage</vt:lpstr>
      <vt:lpstr>Space and Environment</vt:lpstr>
      <vt:lpstr>Technology Variation</vt:lpstr>
      <vt:lpstr>Create a Technology Plan</vt:lpstr>
      <vt:lpstr>Troubleshooting Technology</vt:lpstr>
      <vt:lpstr>Preparing Tutors to Embrace Flexibility</vt:lpstr>
      <vt:lpstr>Contact Information &amp;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Videoconferencing is Not a Replication of Face-to-Face Tutoring</dc:title>
  <dc:creator>Kim Peck</dc:creator>
  <cp:lastModifiedBy>Jenelle Dembsey</cp:lastModifiedBy>
  <cp:revision>3</cp:revision>
  <dcterms:modified xsi:type="dcterms:W3CDTF">2021-09-27T19:45:48Z</dcterms:modified>
</cp:coreProperties>
</file>