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Garamond" panose="02020404030301010803" pitchFamily="18"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G3Avb7CrElie0w1oxVZqS9TuJ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10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dc024442a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also feel that our campus has been lacking in the area of inclusive writing in general, so our campus writing center wants to emphasize that, when we are writing about specific communities or populations, we should be as respectful as possible, and only use terms with which those communities would identify themselves. In addition, we should avoid writing that discriminates against people from all walks of life so that we do not make our writing community an exclusive one.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In 2021, we have undergone research and writing projects that aim to create materials for our continued education on writing about race and ethnicity. In doing so, we have decided to implement several principles that will help us to improve the way we write about race and ethnicity, and help our community change their writing styles as well.</a:t>
            </a:r>
            <a:endParaRPr/>
          </a:p>
          <a:p>
            <a:pPr marL="0" lvl="0" indent="0" algn="l" rtl="0">
              <a:lnSpc>
                <a:spcPct val="100000"/>
              </a:lnSpc>
              <a:spcBef>
                <a:spcPts val="0"/>
              </a:spcBef>
              <a:spcAft>
                <a:spcPts val="0"/>
              </a:spcAft>
              <a:buSzPts val="1100"/>
              <a:buNone/>
            </a:pPr>
            <a:endParaRPr/>
          </a:p>
        </p:txBody>
      </p:sp>
      <p:sp>
        <p:nvSpPr>
          <p:cNvPr id="153" name="Google Shape;153;gedc024442a_1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 far, we have focused on three main principles when it comes to using Anti-Racist and Inclusive language: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First, that the topics of race and ethnicity are different and refer to different kinds of physical and cultural distinctions.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Second; we need to assert that “umbrella terms” or essentialist writing should be done away with, especially when referring to gender, sex, race, or ethnicity.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Finally, we must assert that all racial terms, ethnic terms, or terms that denote gender or sex must be treated equally in the sentences we write.</a:t>
            </a:r>
            <a:endParaRPr/>
          </a:p>
        </p:txBody>
      </p:sp>
      <p:sp>
        <p:nvSpPr>
          <p:cNvPr id="160" name="Google Shape;1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addition, we are going to further emphasize the kinds of situations that writers (and speakers) should avoid in composing, such as including non parallel comparisons of race, ethnicity, and gender, using stereotypes, or assuming gender and using sexist language. With this in mind, we are going to create materials that can be handed out to both students and consultants at the campus writing center for distribution.</a:t>
            </a:r>
            <a:endParaRPr/>
          </a:p>
        </p:txBody>
      </p:sp>
      <p:sp>
        <p:nvSpPr>
          <p:cNvPr id="167" name="Google Shape;1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images in this slide are examples of potential handouts that would be give at the Illinois College Campus Writing Center in the future. Each handout would include rules for writing about race, ethnicity, and using anti-discrimination writing, including specific examples of both respectful writing and writing that should be avoided. At the moment, we plan to improve upon the research that we have already done to create these materials so that we may soon distribute them as official documents.  The next speaker will be Justine Kennedy.</a:t>
            </a:r>
            <a:endParaRPr/>
          </a:p>
        </p:txBody>
      </p:sp>
      <p:sp>
        <p:nvSpPr>
          <p:cNvPr id="174" name="Google Shape;1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My research was on writing in a socially just and nonviolent manner. Nonviolent writing is about expressing ideas in a way that minimizes hurting other.  Next, I will discuss various techniques for checking writing before it gets put out into the world.</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The first thing to consider is biases and privilege. Writer’s can consider their own biases and privilege in their writing. Researching multiple sides to a situation can help a writer understand the impact their writing might have on others. The second aspect of critical thinking in writing is clarity. One example of a problem that can arise with clarity is how some students use United States citizens versus residents. Students might argue that a certain problem affects citizens when they really mean all the residents. Being clearer in this situation is more accurate and doesn’t erase a group of people. The last aspect is minimizing aggression. This focuses on analyzing a person’s writing for its potential to hurt others. Replacing offensive terms or accusations with inclusive language is less aggressive. A good question to ask about statements that could be violent is,  “how might this statement affect a reader from another background than me?”.</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Listening</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to feedback is equally as important to critical thinking in nonviolent writing.</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It is highly encouraged that writers listen to and seek out feedback from</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others on their writing to better determine the impact that the writing could</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have on readers. When a reader says they feel hurt or offended by the writing,</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some writers might see this as an attack or shut down at the criticism. It’s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important for writers to not become defensive and to judge feedback in an</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objective matter, so that issues can be fixed and harm to the audience</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decreased.</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
        <p:nvSpPr>
          <p:cNvPr id="181" name="Google Shape;1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bdc506d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Lastly, this is an example of how the principles of nonviolent writing can be used. The following sentence might be interpreted as aggressive. “Republicans will support Donald Trump no matter what he does.” This sentence doesn’t recognize diversity within the Republican group and it could imply that they lack intelligence. The sentence is argumentative and to a certain audience it might even be damaging. A nonviolent approach to this sentence could be, “It can be dangerous to support a politician completely.” This sentence still presents a similar argument as the first and could reach a broader audience. It also avoids causing fear or anger from the audience. The next speaker will be Katelyn Scott.</a:t>
            </a:r>
            <a:endParaRPr/>
          </a:p>
          <a:p>
            <a:pPr marL="0" lvl="0" indent="0" algn="l" rtl="0">
              <a:lnSpc>
                <a:spcPct val="100000"/>
              </a:lnSpc>
              <a:spcBef>
                <a:spcPts val="0"/>
              </a:spcBef>
              <a:spcAft>
                <a:spcPts val="0"/>
              </a:spcAft>
              <a:buSzPts val="1100"/>
              <a:buNone/>
            </a:pPr>
            <a:endParaRPr/>
          </a:p>
        </p:txBody>
      </p:sp>
      <p:sp>
        <p:nvSpPr>
          <p:cNvPr id="188" name="Google Shape;188;gebdc506d9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a62027f8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Our Campus Writing Center has created and has organized our annual conference (the Illinois College Undergraduate Conference of Writers) since the spring of 1998. At this conference, students are called to present their academic or personal writing. All types of writing are welcome, such as papers, stories, poems, or even speeches, and we accept pieces from any discipline. For our 2021 conference, we wanted to feature pieces related to anti-racism, inclusion, diversity, peace, environmental justice, social justice, equity, and sustainable development. We released posters and emails to the school calling for works that focused on these topics. In total, we received eleven submissions, six of which corresponded with our conference’s preference. Students recorded themselves presenting their piece, and these recordings were posted online for all Illinois College students and faculty to view. The conference was opened to the entire school, and we had over 80 students in attendance. After the conference, our writing center consultants voted on their favorite pieces that fit our preference, and monetary prizes were awarded to the winners. </a:t>
            </a:r>
            <a:endParaRPr/>
          </a:p>
        </p:txBody>
      </p:sp>
      <p:sp>
        <p:nvSpPr>
          <p:cNvPr id="195" name="Google Shape;195;gea62027f8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e48c31ab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we continue to increase our awareness and knowledge of social inclusion, we realize that there are changes that need to be implemented for next year’s conference as well. To start, our outreach to student organizations that advocate for social justice and inclusion should have been more extensive. Although emails were sent to these organizations informing students about the conference’s preference for papers, consultants should have asked to attend a meeting of these organizations to personalize the invitation to present. Furthermore, attending these meetings would have allowed us to further explain our conference’s preference or answer any questions that students had about the conference. But we should not have only promoted our event. Instead, we should establish a partnership with these student organizations to create a strong community. Our consultants should take the time to attend general meetings and their campus events. Additionally, we could have written a longer introduction segment that explained the significance of the preferred pieces. Because the conference was held completely online, we only had a few minutes to introduce every piece that was submitted, so </a:t>
            </a:r>
            <a:r>
              <a:rPr lang="en-US">
                <a:solidFill>
                  <a:schemeClr val="dk1"/>
                </a:solidFill>
              </a:rPr>
              <a:t>students in attendance may not have understood why we wanted to feature those pieces or their importance. Instead, we should have had a more extensive introduction that explained the importance of our featured writers and their pieces. Finally, we did have an alumni speaker at our conference; however, the topic of his speech did not match our conference’s preference. One change we could make is finding alumni who are passionate about inclusive language and inviting them to speak at our conference. Our conference is coming up again this April, so we will continue to improve our conference in a more inclusive way. </a:t>
            </a:r>
            <a:endParaRPr/>
          </a:p>
        </p:txBody>
      </p:sp>
      <p:sp>
        <p:nvSpPr>
          <p:cNvPr id="202" name="Google Shape;202;gee48c31ab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As we continue to learn more about anti-racist, nonviolent, and inclusive language, we also continue to set goals for ourselves and the rest of our campus writing center. </a:t>
            </a:r>
            <a:r>
              <a:rPr lang="en-US"/>
              <a:t>Our first goal for the future is to continue to improve our material. As the semester progresses, we will continue to add to our research and our documents to learn more about anti-racist, nonviolent, and inclusive language. We would like to create extensive guides for our consultants once we gather enough research so that all of our consultants can have the proper training in our new guidelines. Additionally, we would like to create handouts that can be easily distributed to all students on campus so that everyone can practice inclusive language. To continue our research, we will examine more writing center websites to see how other campus writing centers are practicing inclusive language. One of our top priorities for this year is to revise our Writing Center materials. For example, we want to update our mission statement to highlight our advocacy for social justice. We also want to update our consultant manual so that new consultants-in-training are aware of our guidelines regarding social justice. Finally, we want to make these same changes to our web pages so that students are aware of our policies on all platforms. Our last plan for the future is to consider reaching out and partnering with other organizations on campus that promote social justice, especially the student organizations to further ensure that our new policies truly include everyone. </a:t>
            </a:r>
            <a:endParaRPr/>
          </a:p>
        </p:txBody>
      </p:sp>
      <p:sp>
        <p:nvSpPr>
          <p:cNvPr id="209" name="Google Shape;2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following sources were used for inspiration for the creation of our guidelines: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American Psychological Association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International Writing Centers Association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Online Writing Centers Association</a:t>
            </a:r>
            <a:endParaRPr/>
          </a:p>
        </p:txBody>
      </p:sp>
      <p:sp>
        <p:nvSpPr>
          <p:cNvPr id="216" name="Google Shape;2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In the midst of the Black Lives Matter movement on our small, private PWI college campus, our writing center staff (made up of undergraduates) expressed the desire to do something about racism on our campus. Our campus is much like any other, with strands of progressivism and strands of prejudice. We talked about what we could do to change the situation. Realizing that communication and online tutoring was even more precarious than in face-to-face sessions, we knew we needed to do something. Following the logic that "interdependence can help centers recognize their role in helping writers become members of communities: learning to perceive important components of a writing situation, work with others, and interpret feedback" (OWCC CFP 2021), we thought a two-pronged effort made sense. For true collaboration to take place, all parties must be included in the work, and all parties need to learn to use language in a non-racist inclusive way. Thus, to create a truly inclusive presence whether online or in person and to encourage the language of justice in student writing, we decided to form committees of center consultants to draft policies on language and outreach materials to help those who use our services to become more socially effective interlocutors. We also decided to add an emphasis of social justice to our annual writers' conference.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e1a63567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ee1a63567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03bac299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f03bac299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03bac299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gf03bac299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next speaker will be Joshua Knight.</a:t>
            </a:r>
            <a:endParaRPr/>
          </a:p>
        </p:txBody>
      </p:sp>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One of the areas we feel our community needs education on is the topic of Race and Ethnicity in writing. The reason writing about Race and Ethnicity is to be taken seriously is because they are terms that people use to identify themselves. In order to be effective and empathetic communicators, we must take into account how our writing presents Race and Ethnicity so that we do not harm others with our words.</a:t>
            </a:r>
            <a:endParaRPr/>
          </a:p>
          <a:p>
            <a:pPr marL="0" lvl="0" indent="0" algn="l" rtl="0">
              <a:lnSpc>
                <a:spcPct val="100000"/>
              </a:lnSpc>
              <a:spcBef>
                <a:spcPts val="0"/>
              </a:spcBef>
              <a:spcAft>
                <a:spcPts val="0"/>
              </a:spcAft>
              <a:buSzPts val="1100"/>
              <a:buNone/>
            </a:pPr>
            <a:endParaRPr/>
          </a:p>
        </p:txBody>
      </p:sp>
      <p:sp>
        <p:nvSpPr>
          <p:cNvPr id="146" name="Google Shape;1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1828800" y="274638"/>
            <a:ext cx="6858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8" name="Google Shape;7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1828800" y="274638"/>
            <a:ext cx="6858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1" name="Google Shape;21;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2" name="Google Shape;22;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1828800" y="274638"/>
            <a:ext cx="6858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1828800" y="274638"/>
            <a:ext cx="6858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rot="5400000">
            <a:off x="5318918" y="2758281"/>
            <a:ext cx="4678363"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rot="5400000">
            <a:off x="1127919" y="777082"/>
            <a:ext cx="4678363"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1828800" y="274638"/>
            <a:ext cx="6858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2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4"/>
          <p:cNvSpPr>
            <a:spLocks noGrp="1"/>
          </p:cNvSpPr>
          <p:nvPr>
            <p:ph type="pic" idx="2"/>
          </p:nvPr>
        </p:nvSpPr>
        <p:spPr>
          <a:xfrm>
            <a:off x="1792288" y="612775"/>
            <a:ext cx="5486400" cy="4114800"/>
          </a:xfrm>
          <a:prstGeom prst="rect">
            <a:avLst/>
          </a:prstGeom>
          <a:noFill/>
          <a:ln>
            <a:noFill/>
          </a:ln>
        </p:spPr>
      </p:sp>
      <p:sp>
        <p:nvSpPr>
          <p:cNvPr id="55" name="Google Shape;55;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457200" y="14287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3575050" y="1428750"/>
            <a:ext cx="5111750" cy="46974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25"/>
          <p:cNvSpPr txBox="1">
            <a:spLocks noGrp="1"/>
          </p:cNvSpPr>
          <p:nvPr>
            <p:ph type="body" idx="2"/>
          </p:nvPr>
        </p:nvSpPr>
        <p:spPr>
          <a:xfrm>
            <a:off x="457200" y="2590800"/>
            <a:ext cx="3008313" cy="35353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aramond"/>
                <a:ea typeface="Garamond"/>
                <a:cs typeface="Garamond"/>
                <a:sym typeface="Garamond"/>
              </a:defRPr>
            </a:lvl9pPr>
          </a:lstStyle>
          <a:p>
            <a:endParaRPr/>
          </a:p>
        </p:txBody>
      </p:sp>
      <p:sp>
        <p:nvSpPr>
          <p:cNvPr id="7" name="Google Shape;7;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1pPr>
            <a:lvl2pPr marL="0" marR="0" lvl="1"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2pPr>
            <a:lvl3pPr marL="0" marR="0" lvl="2"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3pPr>
            <a:lvl4pPr marL="0" marR="0" lvl="3"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4pPr>
            <a:lvl5pPr marL="0" marR="0" lvl="4"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5pPr>
            <a:lvl6pPr marL="0" marR="0" lvl="5"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6pPr>
            <a:lvl7pPr marL="0" marR="0" lvl="6"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7pPr>
            <a:lvl8pPr marL="0" marR="0" lvl="7"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8pPr>
            <a:lvl9pPr marL="0" marR="0" lvl="8" indent="0" algn="r" rtl="0">
              <a:lnSpc>
                <a:spcPct val="100000"/>
              </a:lnSpc>
              <a:spcBef>
                <a:spcPts val="0"/>
              </a:spcBef>
              <a:spcAft>
                <a:spcPts val="0"/>
              </a:spcAft>
              <a:buClr>
                <a:srgbClr val="898989"/>
              </a:buClr>
              <a:buSzPts val="1200"/>
              <a:buFont typeface="Garamond"/>
              <a:buNone/>
              <a:defRPr sz="1200" b="0" i="0" u="none" strike="noStrike" cap="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id="11" name="Google Shape;11;p17" descr="ppt opts-6.jpg"/>
          <p:cNvPicPr preferRelativeResize="0"/>
          <p:nvPr/>
        </p:nvPicPr>
        <p:blipFill rotWithShape="1">
          <a:blip r:embed="rId13">
            <a:alphaModFix/>
          </a:blip>
          <a:srcRect/>
          <a:stretch/>
        </p:blipFill>
        <p:spPr>
          <a:xfrm>
            <a:off x="401637" y="387350"/>
            <a:ext cx="8742362" cy="6083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ritingcenters.org/position-statements/" TargetMode="External"/><Relationship Id="rId3" Type="http://schemas.openxmlformats.org/officeDocument/2006/relationships/image" Target="../media/image2.jpg"/><Relationship Id="rId7" Type="http://schemas.openxmlformats.org/officeDocument/2006/relationships/hyperlink" Target="https://drive.google.com/open?id=1VfQXCY18sSCKX_KPk4HpyR9aJHORDfs883oQEeF7gA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drive.google.com/open?id=1-982Ke0Jvo_MnePKTRe4CyYzAgmSNdBv4sQm2JBl4H0" TargetMode="External"/><Relationship Id="rId5" Type="http://schemas.openxmlformats.org/officeDocument/2006/relationships/hyperlink" Target="https://drive.google.com/open?id=1LKn9SWIBCWbHTHngU8G-CFx1IrRYBF_wOxOdkNYRRSU" TargetMode="External"/><Relationship Id="rId4" Type="http://schemas.openxmlformats.org/officeDocument/2006/relationships/hyperlink" Target="https://apastyle.apa.org/style-grammar-guidelines/bias-free-langu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uhv.edu/university-college/student-success-center/resources/e-p/inclusive-langu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685800" y="1501775"/>
            <a:ext cx="7772400" cy="2232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Aligning with the Language of Justice in the Writing Center</a:t>
            </a:r>
            <a:br>
              <a:rPr lang="en-US" sz="4400" b="0" i="0" u="none">
                <a:solidFill>
                  <a:schemeClr val="dk1"/>
                </a:solidFill>
                <a:latin typeface="Calibri"/>
                <a:ea typeface="Calibri"/>
                <a:cs typeface="Calibri"/>
                <a:sym typeface="Calibri"/>
              </a:rPr>
            </a:br>
            <a:r>
              <a:rPr lang="en-US" sz="2400" b="0" i="0" u="none">
                <a:solidFill>
                  <a:srgbClr val="17375E"/>
                </a:solidFill>
                <a:latin typeface="Calibri"/>
                <a:ea typeface="Calibri"/>
                <a:cs typeface="Calibri"/>
                <a:sym typeface="Calibri"/>
              </a:rPr>
              <a:t>OWCA Oct. 2021</a:t>
            </a:r>
            <a:br>
              <a:rPr lang="en-US" sz="4400" b="0" i="0" u="none">
                <a:solidFill>
                  <a:srgbClr val="17375E"/>
                </a:solidFill>
                <a:latin typeface="Garamond"/>
                <a:ea typeface="Garamond"/>
                <a:cs typeface="Garamond"/>
                <a:sym typeface="Garamond"/>
              </a:rPr>
            </a:br>
            <a:endParaRPr/>
          </a:p>
        </p:txBody>
      </p:sp>
      <p:sp>
        <p:nvSpPr>
          <p:cNvPr id="86" name="Google Shape;86;p1"/>
          <p:cNvSpPr txBox="1">
            <a:spLocks noGrp="1"/>
          </p:cNvSpPr>
          <p:nvPr>
            <p:ph type="subTitle" idx="1"/>
          </p:nvPr>
        </p:nvSpPr>
        <p:spPr>
          <a:xfrm>
            <a:off x="208450" y="3254375"/>
            <a:ext cx="8550300" cy="22320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rgbClr val="17375E"/>
              </a:buClr>
              <a:buSzPts val="2000"/>
              <a:buNone/>
            </a:pPr>
            <a:r>
              <a:rPr lang="en-US" sz="2400" b="0" i="0" u="none">
                <a:solidFill>
                  <a:srgbClr val="17375E"/>
                </a:solidFill>
                <a:latin typeface="Calibri"/>
                <a:ea typeface="Calibri"/>
                <a:cs typeface="Calibri"/>
                <a:sym typeface="Calibri"/>
              </a:rPr>
              <a:t>Cynthia Cochran, Joshua Knight, </a:t>
            </a:r>
            <a:r>
              <a:rPr lang="en-US" sz="2400">
                <a:solidFill>
                  <a:srgbClr val="17375E"/>
                </a:solidFill>
                <a:latin typeface="Calibri"/>
                <a:ea typeface="Calibri"/>
                <a:cs typeface="Calibri"/>
                <a:sym typeface="Calibri"/>
              </a:rPr>
              <a:t>Justine Kennedy, &amp; </a:t>
            </a:r>
            <a:r>
              <a:rPr lang="en-US" sz="2400" b="0" i="0" u="none">
                <a:solidFill>
                  <a:srgbClr val="17375E"/>
                </a:solidFill>
                <a:latin typeface="Calibri"/>
                <a:ea typeface="Calibri"/>
                <a:cs typeface="Calibri"/>
                <a:sym typeface="Calibri"/>
              </a:rPr>
              <a:t>Katelyn Scott, Illinois College</a:t>
            </a:r>
            <a:endParaRPr sz="3600"/>
          </a:p>
          <a:p>
            <a:pPr marL="0" lvl="0" indent="0" algn="r" rtl="0">
              <a:lnSpc>
                <a:spcPct val="100000"/>
              </a:lnSpc>
              <a:spcBef>
                <a:spcPts val="400"/>
              </a:spcBef>
              <a:spcAft>
                <a:spcPts val="0"/>
              </a:spcAft>
              <a:buClr>
                <a:srgbClr val="888888"/>
              </a:buClr>
              <a:buSzPts val="900"/>
              <a:buNone/>
            </a:pPr>
            <a:endParaRPr sz="1300" b="0" i="0" u="none">
              <a:solidFill>
                <a:srgbClr val="898989"/>
              </a:solidFill>
              <a:latin typeface="Calibri"/>
              <a:ea typeface="Calibri"/>
              <a:cs typeface="Calibri"/>
              <a:sym typeface="Calibri"/>
            </a:endParaRPr>
          </a:p>
          <a:p>
            <a:pPr marL="0" lvl="0" indent="0" algn="l" rtl="0">
              <a:lnSpc>
                <a:spcPct val="100000"/>
              </a:lnSpc>
              <a:spcBef>
                <a:spcPts val="400"/>
              </a:spcBef>
              <a:spcAft>
                <a:spcPts val="0"/>
              </a:spcAft>
              <a:buClr>
                <a:srgbClr val="17375E"/>
              </a:buClr>
              <a:buSzPts val="2000"/>
              <a:buNone/>
            </a:pPr>
            <a:r>
              <a:rPr lang="en-US" sz="2400" b="0" i="0" u="none">
                <a:solidFill>
                  <a:srgbClr val="17375E"/>
                </a:solidFill>
                <a:latin typeface="Calibri"/>
                <a:ea typeface="Calibri"/>
                <a:cs typeface="Calibri"/>
                <a:sym typeface="Calibri"/>
              </a:rPr>
              <a:t>Thanks also to Mackenzie Prewitt </a:t>
            </a:r>
            <a:br>
              <a:rPr lang="en-US" sz="2400" b="0" i="0" u="none">
                <a:solidFill>
                  <a:srgbClr val="17375E"/>
                </a:solidFill>
                <a:latin typeface="Calibri"/>
                <a:ea typeface="Calibri"/>
                <a:cs typeface="Calibri"/>
                <a:sym typeface="Calibri"/>
              </a:rPr>
            </a:br>
            <a:r>
              <a:rPr lang="en-US" sz="2400" b="0" i="0" u="none">
                <a:solidFill>
                  <a:srgbClr val="17375E"/>
                </a:solidFill>
                <a:latin typeface="Calibri"/>
                <a:ea typeface="Calibri"/>
                <a:cs typeface="Calibri"/>
                <a:sym typeface="Calibri"/>
              </a:rPr>
              <a:t>and the Campus Writing Center staff</a:t>
            </a:r>
            <a:endParaRPr sz="3600"/>
          </a:p>
        </p:txBody>
      </p:sp>
      <p:pic>
        <p:nvPicPr>
          <p:cNvPr id="87" name="Google Shape;87;p1" descr="Campus Writing Center"/>
          <p:cNvPicPr preferRelativeResize="0"/>
          <p:nvPr/>
        </p:nvPicPr>
        <p:blipFill rotWithShape="1">
          <a:blip r:embed="rId3">
            <a:alphaModFix/>
          </a:blip>
          <a:srcRect/>
          <a:stretch/>
        </p:blipFill>
        <p:spPr>
          <a:xfrm>
            <a:off x="7175500" y="5168900"/>
            <a:ext cx="1968500" cy="17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edc024442a_1_12"/>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Inclusive</a:t>
            </a:r>
            <a:r>
              <a:rPr lang="en-US" sz="4000" b="0" i="0" u="none">
                <a:solidFill>
                  <a:schemeClr val="dk1"/>
                </a:solidFill>
                <a:latin typeface="Calibri"/>
                <a:ea typeface="Calibri"/>
                <a:cs typeface="Calibri"/>
                <a:sym typeface="Calibri"/>
              </a:rPr>
              <a:t> Language </a:t>
            </a:r>
            <a:endParaRPr/>
          </a:p>
        </p:txBody>
      </p:sp>
      <p:sp>
        <p:nvSpPr>
          <p:cNvPr id="156" name="Google Shape;156;gedc024442a_1_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800"/>
              <a:buNone/>
            </a:pPr>
            <a:r>
              <a:rPr lang="en-US">
                <a:latin typeface="Calibri"/>
                <a:ea typeface="Calibri"/>
                <a:cs typeface="Calibri"/>
                <a:sym typeface="Calibri"/>
              </a:rPr>
              <a:t>When writing about a specific community or an overall population, be as respectful as possible.</a:t>
            </a:r>
            <a:endParaRPr>
              <a:latin typeface="Calibri"/>
              <a:ea typeface="Calibri"/>
              <a:cs typeface="Calibri"/>
              <a:sym typeface="Calibri"/>
            </a:endParaRPr>
          </a:p>
          <a:p>
            <a:pPr marL="0" marR="0" lvl="0" indent="0" algn="l" rtl="0">
              <a:lnSpc>
                <a:spcPct val="115000"/>
              </a:lnSpc>
              <a:spcBef>
                <a:spcPts val="0"/>
              </a:spcBef>
              <a:spcAft>
                <a:spcPts val="0"/>
              </a:spcAft>
              <a:buSzPts val="1800"/>
              <a:buNone/>
            </a:pPr>
            <a:endParaRPr>
              <a:latin typeface="Calibri"/>
              <a:ea typeface="Calibri"/>
              <a:cs typeface="Calibri"/>
              <a:sym typeface="Calibri"/>
            </a:endParaRPr>
          </a:p>
          <a:p>
            <a:pPr marL="0" marR="0" lvl="0" indent="0" algn="l" rtl="0">
              <a:lnSpc>
                <a:spcPct val="115000"/>
              </a:lnSpc>
              <a:spcBef>
                <a:spcPts val="0"/>
              </a:spcBef>
              <a:spcAft>
                <a:spcPts val="0"/>
              </a:spcAft>
              <a:buSzPts val="1800"/>
              <a:buNone/>
            </a:pPr>
            <a:r>
              <a:rPr lang="en-US">
                <a:latin typeface="Calibri"/>
                <a:ea typeface="Calibri"/>
                <a:cs typeface="Calibri"/>
                <a:sym typeface="Calibri"/>
              </a:rPr>
              <a:t>We should not discriminate against people with our writing.</a:t>
            </a:r>
            <a:endParaRPr>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pic>
        <p:nvPicPr>
          <p:cNvPr id="157" name="Google Shape;157;gedc024442a_1_12"/>
          <p:cNvPicPr preferRelativeResize="0"/>
          <p:nvPr/>
        </p:nvPicPr>
        <p:blipFill rotWithShape="1">
          <a:blip r:embed="rId3">
            <a:alphaModFix/>
          </a:blip>
          <a:srcRect/>
          <a:stretch/>
        </p:blipFill>
        <p:spPr>
          <a:xfrm>
            <a:off x="7175500" y="5168900"/>
            <a:ext cx="1968500" cy="175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Anti-Racist &amp; Inclusive Language </a:t>
            </a:r>
            <a:endParaRPr/>
          </a:p>
        </p:txBody>
      </p:sp>
      <p:pic>
        <p:nvPicPr>
          <p:cNvPr id="163" name="Google Shape;163;p7"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164" name="Google Shape;164;p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3200"/>
              <a:buFont typeface="Arial"/>
              <a:buNone/>
            </a:pPr>
            <a:r>
              <a:rPr lang="en-US" sz="3200" b="1" i="0" u="none">
                <a:solidFill>
                  <a:schemeClr val="dk1"/>
                </a:solidFill>
                <a:latin typeface="Calibri"/>
                <a:ea typeface="Calibri"/>
                <a:cs typeface="Calibri"/>
                <a:sym typeface="Calibri"/>
              </a:rPr>
              <a:t>Principles to HONOR</a:t>
            </a:r>
            <a:endParaRPr/>
          </a:p>
          <a:p>
            <a:pPr marL="0" marR="0" lvl="0" indent="-6350" algn="l" rtl="0">
              <a:lnSpc>
                <a:spcPct val="100000"/>
              </a:lnSpc>
              <a:spcBef>
                <a:spcPts val="0"/>
              </a:spcBef>
              <a:spcAft>
                <a:spcPts val="0"/>
              </a:spcAft>
              <a:buClr>
                <a:schemeClr val="dk1"/>
              </a:buClr>
              <a:buSzPts val="100"/>
              <a:buFont typeface="Noto Sans Symbols"/>
              <a:buChar char="⮚"/>
            </a:pPr>
            <a:r>
              <a:rPr lang="en-US">
                <a:latin typeface="Calibri"/>
                <a:ea typeface="Calibri"/>
                <a:cs typeface="Calibri"/>
                <a:sym typeface="Calibri"/>
              </a:rPr>
              <a:t>Emphasize that Race and Ethnicity are Different</a:t>
            </a:r>
            <a:endParaRPr>
              <a:latin typeface="Calibri"/>
              <a:ea typeface="Calibri"/>
              <a:cs typeface="Calibri"/>
              <a:sym typeface="Calibri"/>
            </a:endParaRPr>
          </a:p>
          <a:p>
            <a:pPr marL="342900" marR="0" lvl="0" indent="0" algn="l" rtl="0">
              <a:lnSpc>
                <a:spcPct val="100000"/>
              </a:lnSpc>
              <a:spcBef>
                <a:spcPts val="0"/>
              </a:spcBef>
              <a:spcAft>
                <a:spcPts val="0"/>
              </a:spcAft>
              <a:buSzPts val="1800"/>
              <a:buNone/>
            </a:pPr>
            <a:endParaRPr>
              <a:latin typeface="Calibri"/>
              <a:ea typeface="Calibri"/>
              <a:cs typeface="Calibri"/>
              <a:sym typeface="Calibri"/>
            </a:endParaRPr>
          </a:p>
          <a:p>
            <a:pPr marL="0" marR="0" lvl="0" indent="-6350" algn="l" rtl="0">
              <a:lnSpc>
                <a:spcPct val="100000"/>
              </a:lnSpc>
              <a:spcBef>
                <a:spcPts val="0"/>
              </a:spcBef>
              <a:spcAft>
                <a:spcPts val="0"/>
              </a:spcAft>
              <a:buClr>
                <a:schemeClr val="dk1"/>
              </a:buClr>
              <a:buSzPts val="100"/>
              <a:buFont typeface="Noto Sans Symbols"/>
              <a:buChar char="⮚"/>
            </a:pPr>
            <a:r>
              <a:rPr lang="en-US">
                <a:latin typeface="Calibri"/>
                <a:ea typeface="Calibri"/>
                <a:cs typeface="Calibri"/>
                <a:sym typeface="Calibri"/>
              </a:rPr>
              <a:t>Do Away With “Umbrella Terms” and Do Your Homework </a:t>
            </a:r>
            <a:endParaRPr>
              <a:latin typeface="Calibri"/>
              <a:ea typeface="Calibri"/>
              <a:cs typeface="Calibri"/>
              <a:sym typeface="Calibri"/>
            </a:endParaRPr>
          </a:p>
          <a:p>
            <a:pPr marL="342900" marR="0" lvl="0" indent="0" algn="l" rtl="0">
              <a:lnSpc>
                <a:spcPct val="100000"/>
              </a:lnSpc>
              <a:spcBef>
                <a:spcPts val="0"/>
              </a:spcBef>
              <a:spcAft>
                <a:spcPts val="0"/>
              </a:spcAft>
              <a:buSzPts val="1800"/>
              <a:buNone/>
            </a:pPr>
            <a:endParaRPr>
              <a:latin typeface="Calibri"/>
              <a:ea typeface="Calibri"/>
              <a:cs typeface="Calibri"/>
              <a:sym typeface="Calibri"/>
            </a:endParaRPr>
          </a:p>
          <a:p>
            <a:pPr marL="0" marR="0" lvl="0" indent="-6350" algn="l" rtl="0">
              <a:lnSpc>
                <a:spcPct val="100000"/>
              </a:lnSpc>
              <a:spcBef>
                <a:spcPts val="0"/>
              </a:spcBef>
              <a:spcAft>
                <a:spcPts val="0"/>
              </a:spcAft>
              <a:buClr>
                <a:schemeClr val="dk1"/>
              </a:buClr>
              <a:buSzPts val="100"/>
              <a:buFont typeface="Noto Sans Symbols"/>
              <a:buChar char="⮚"/>
            </a:pPr>
            <a:r>
              <a:rPr lang="en-US">
                <a:latin typeface="Calibri"/>
                <a:ea typeface="Calibri"/>
                <a:cs typeface="Calibri"/>
                <a:sym typeface="Calibri"/>
              </a:rPr>
              <a:t>Treat All Acceptable Terms Equally</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Anti-Racist &amp; Inclusive Language </a:t>
            </a:r>
            <a:endParaRPr/>
          </a:p>
        </p:txBody>
      </p:sp>
      <p:sp>
        <p:nvSpPr>
          <p:cNvPr id="170" name="Google Shape;170;p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139700" marR="0" lvl="0" indent="0" algn="l" rtl="0">
              <a:lnSpc>
                <a:spcPct val="200000"/>
              </a:lnSpc>
              <a:spcBef>
                <a:spcPts val="0"/>
              </a:spcBef>
              <a:spcAft>
                <a:spcPts val="0"/>
              </a:spcAft>
              <a:buClr>
                <a:schemeClr val="dk1"/>
              </a:buClr>
              <a:buSzPts val="3200"/>
              <a:buFont typeface="Arial"/>
              <a:buNone/>
            </a:pPr>
            <a:r>
              <a:rPr lang="en-US" sz="3200" b="1" i="0" u="none">
                <a:solidFill>
                  <a:schemeClr val="dk1"/>
                </a:solidFill>
                <a:latin typeface="Calibri"/>
                <a:ea typeface="Calibri"/>
                <a:cs typeface="Calibri"/>
                <a:sym typeface="Calibri"/>
              </a:rPr>
              <a:t>Situations to AVOID </a:t>
            </a:r>
            <a:endParaRPr b="1"/>
          </a:p>
          <a:p>
            <a:pPr marL="139700" marR="0" lvl="0" indent="-6350" algn="l" rtl="0">
              <a:lnSpc>
                <a:spcPct val="150000"/>
              </a:lnSpc>
              <a:spcBef>
                <a:spcPts val="0"/>
              </a:spcBef>
              <a:spcAft>
                <a:spcPts val="0"/>
              </a:spcAft>
              <a:buClr>
                <a:schemeClr val="dk1"/>
              </a:buClr>
              <a:buSzPts val="100"/>
              <a:buFont typeface="Noto Sans Symbols"/>
              <a:buChar char="⮚"/>
            </a:pPr>
            <a:r>
              <a:rPr lang="en-US" sz="3200" b="0" i="0" u="none">
                <a:solidFill>
                  <a:schemeClr val="dk1"/>
                </a:solidFill>
                <a:latin typeface="Calibri"/>
                <a:ea typeface="Calibri"/>
                <a:cs typeface="Calibri"/>
                <a:sym typeface="Calibri"/>
              </a:rPr>
              <a:t>Nonparallel </a:t>
            </a:r>
            <a:r>
              <a:rPr lang="en-US">
                <a:latin typeface="Calibri"/>
                <a:ea typeface="Calibri"/>
                <a:cs typeface="Calibri"/>
                <a:sym typeface="Calibri"/>
              </a:rPr>
              <a:t>Comparisons</a:t>
            </a:r>
            <a:endParaRPr/>
          </a:p>
          <a:p>
            <a:pPr marL="139700" marR="0" lvl="0" indent="-6350" algn="l" rtl="0">
              <a:lnSpc>
                <a:spcPct val="150000"/>
              </a:lnSpc>
              <a:spcBef>
                <a:spcPts val="0"/>
              </a:spcBef>
              <a:spcAft>
                <a:spcPts val="0"/>
              </a:spcAft>
              <a:buClr>
                <a:schemeClr val="dk1"/>
              </a:buClr>
              <a:buSzPts val="100"/>
              <a:buFont typeface="Noto Sans Symbols"/>
              <a:buChar char="⮚"/>
            </a:pPr>
            <a:r>
              <a:rPr lang="en-US" sz="3200" b="0" i="0" u="none">
                <a:solidFill>
                  <a:schemeClr val="dk1"/>
                </a:solidFill>
                <a:latin typeface="Calibri"/>
                <a:ea typeface="Calibri"/>
                <a:cs typeface="Calibri"/>
                <a:sym typeface="Calibri"/>
              </a:rPr>
              <a:t>Stereotyping &amp; Essentialism</a:t>
            </a:r>
            <a:endParaRPr/>
          </a:p>
          <a:p>
            <a:pPr marL="139700" marR="0" lvl="0" indent="-6350" algn="l" rtl="0">
              <a:lnSpc>
                <a:spcPct val="150000"/>
              </a:lnSpc>
              <a:spcBef>
                <a:spcPts val="0"/>
              </a:spcBef>
              <a:spcAft>
                <a:spcPts val="0"/>
              </a:spcAft>
              <a:buClr>
                <a:schemeClr val="dk1"/>
              </a:buClr>
              <a:buSzPts val="100"/>
              <a:buFont typeface="Noto Sans Symbols"/>
              <a:buChar char="⮚"/>
            </a:pPr>
            <a:r>
              <a:rPr lang="en-US">
                <a:latin typeface="Calibri"/>
                <a:ea typeface="Calibri"/>
                <a:cs typeface="Calibri"/>
                <a:sym typeface="Calibri"/>
              </a:rPr>
              <a:t>Assuming Gender and Using Sexist Language</a:t>
            </a: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pic>
        <p:nvPicPr>
          <p:cNvPr id="171" name="Google Shape;171;p10" descr="Campus Writing Center"/>
          <p:cNvPicPr preferRelativeResize="0"/>
          <p:nvPr/>
        </p:nvPicPr>
        <p:blipFill rotWithShape="1">
          <a:blip r:embed="rId3">
            <a:alphaModFix/>
          </a:blip>
          <a:srcRect/>
          <a:stretch/>
        </p:blipFill>
        <p:spPr>
          <a:xfrm>
            <a:off x="7175500" y="5168900"/>
            <a:ext cx="1968500" cy="175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Example of Outreach Materials </a:t>
            </a:r>
            <a:endParaRPr/>
          </a:p>
        </p:txBody>
      </p:sp>
      <p:pic>
        <p:nvPicPr>
          <p:cNvPr id="177" name="Google Shape;177;p9" descr="Example handout 1"/>
          <p:cNvPicPr preferRelativeResize="0"/>
          <p:nvPr/>
        </p:nvPicPr>
        <p:blipFill rotWithShape="1">
          <a:blip r:embed="rId3">
            <a:alphaModFix/>
          </a:blip>
          <a:srcRect b="12080"/>
          <a:stretch/>
        </p:blipFill>
        <p:spPr>
          <a:xfrm>
            <a:off x="729875" y="1143000"/>
            <a:ext cx="3840061" cy="5239501"/>
          </a:xfrm>
          <a:prstGeom prst="rect">
            <a:avLst/>
          </a:prstGeom>
          <a:noFill/>
          <a:ln>
            <a:noFill/>
          </a:ln>
        </p:spPr>
      </p:pic>
      <p:pic>
        <p:nvPicPr>
          <p:cNvPr id="178" name="Google Shape;178;p9" descr="Example handout 2"/>
          <p:cNvPicPr preferRelativeResize="0"/>
          <p:nvPr/>
        </p:nvPicPr>
        <p:blipFill rotWithShape="1">
          <a:blip r:embed="rId4">
            <a:alphaModFix/>
          </a:blip>
          <a:srcRect/>
          <a:stretch/>
        </p:blipFill>
        <p:spPr>
          <a:xfrm>
            <a:off x="4846739" y="1143000"/>
            <a:ext cx="3840061" cy="5239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1574100" y="274625"/>
            <a:ext cx="73923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Nonviolent/Socially Just Language </a:t>
            </a:r>
            <a:endParaRPr/>
          </a:p>
        </p:txBody>
      </p:sp>
      <p:pic>
        <p:nvPicPr>
          <p:cNvPr id="184" name="Google Shape;184;p14"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185" name="Google Shape;185;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57200" marR="0" lvl="0" indent="-342900" algn="l" rtl="0">
              <a:lnSpc>
                <a:spcPct val="200000"/>
              </a:lnSpc>
              <a:spcBef>
                <a:spcPts val="0"/>
              </a:spcBef>
              <a:spcAft>
                <a:spcPts val="0"/>
              </a:spcAft>
              <a:buSzPts val="1800"/>
              <a:buFont typeface="Calibri"/>
              <a:buChar char="•"/>
            </a:pPr>
            <a:r>
              <a:rPr lang="en-US">
                <a:latin typeface="Calibri"/>
                <a:ea typeface="Calibri"/>
                <a:cs typeface="Calibri"/>
                <a:sym typeface="Calibri"/>
              </a:rPr>
              <a:t>Ethics and Personal Writing Choices</a:t>
            </a:r>
            <a:endParaRPr>
              <a:latin typeface="Calibri"/>
              <a:ea typeface="Calibri"/>
              <a:cs typeface="Calibri"/>
              <a:sym typeface="Calibri"/>
            </a:endParaRPr>
          </a:p>
          <a:p>
            <a:pPr marL="457200" marR="0" lvl="0" indent="-342900" algn="l" rtl="0">
              <a:lnSpc>
                <a:spcPct val="200000"/>
              </a:lnSpc>
              <a:spcBef>
                <a:spcPts val="0"/>
              </a:spcBef>
              <a:spcAft>
                <a:spcPts val="0"/>
              </a:spcAft>
              <a:buSzPts val="1800"/>
              <a:buFont typeface="Calibri"/>
              <a:buChar char="•"/>
            </a:pPr>
            <a:r>
              <a:rPr lang="en-US">
                <a:latin typeface="Calibri"/>
                <a:ea typeface="Calibri"/>
                <a:cs typeface="Calibri"/>
                <a:sym typeface="Calibri"/>
              </a:rPr>
              <a:t>Thinking critically about writing</a:t>
            </a:r>
            <a:endParaRPr>
              <a:latin typeface="Calibri"/>
              <a:ea typeface="Calibri"/>
              <a:cs typeface="Calibri"/>
              <a:sym typeface="Calibri"/>
            </a:endParaRPr>
          </a:p>
          <a:p>
            <a:pPr marL="914400" marR="0" lvl="1" indent="-342900" algn="l" rtl="0">
              <a:lnSpc>
                <a:spcPct val="200000"/>
              </a:lnSpc>
              <a:spcBef>
                <a:spcPts val="0"/>
              </a:spcBef>
              <a:spcAft>
                <a:spcPts val="0"/>
              </a:spcAft>
              <a:buSzPts val="1800"/>
              <a:buFont typeface="Calibri"/>
              <a:buChar char="–"/>
            </a:pPr>
            <a:r>
              <a:rPr lang="en-US">
                <a:latin typeface="Calibri"/>
                <a:ea typeface="Calibri"/>
                <a:cs typeface="Calibri"/>
                <a:sym typeface="Calibri"/>
              </a:rPr>
              <a:t>Biases, Clarity, and Minimizing Aggression</a:t>
            </a:r>
            <a:endParaRPr>
              <a:latin typeface="Calibri"/>
              <a:ea typeface="Calibri"/>
              <a:cs typeface="Calibri"/>
              <a:sym typeface="Calibri"/>
            </a:endParaRPr>
          </a:p>
          <a:p>
            <a:pPr marL="457200" marR="0" lvl="0" indent="-342900" algn="l" rtl="0">
              <a:lnSpc>
                <a:spcPct val="200000"/>
              </a:lnSpc>
              <a:spcBef>
                <a:spcPts val="0"/>
              </a:spcBef>
              <a:spcAft>
                <a:spcPts val="0"/>
              </a:spcAft>
              <a:buSzPts val="1800"/>
              <a:buFont typeface="Calibri"/>
              <a:buChar char="•"/>
            </a:pPr>
            <a:r>
              <a:rPr lang="en-US">
                <a:latin typeface="Calibri"/>
                <a:ea typeface="Calibri"/>
                <a:cs typeface="Calibri"/>
                <a:sym typeface="Calibri"/>
              </a:rPr>
              <a:t>Listen to feedback</a:t>
            </a:r>
            <a:endParaRPr>
              <a:latin typeface="Calibri"/>
              <a:ea typeface="Calibri"/>
              <a:cs typeface="Calibri"/>
              <a:sym typeface="Calibri"/>
            </a:endParaRPr>
          </a:p>
          <a:p>
            <a:pPr marL="0" marR="0" lvl="0" indent="0" algn="l" rtl="0">
              <a:lnSpc>
                <a:spcPct val="200000"/>
              </a:lnSpc>
              <a:spcBef>
                <a:spcPts val="0"/>
              </a:spcBef>
              <a:spcAft>
                <a:spcPts val="0"/>
              </a:spcAft>
              <a:buSzPts val="1800"/>
              <a:buNone/>
            </a:pP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ebdc506d99_0_0"/>
          <p:cNvSpPr txBox="1">
            <a:spLocks noGrp="1"/>
          </p:cNvSpPr>
          <p:nvPr>
            <p:ph type="title"/>
          </p:nvPr>
        </p:nvSpPr>
        <p:spPr>
          <a:xfrm>
            <a:off x="1395975" y="274625"/>
            <a:ext cx="77481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Nonviolent/Socially Just Language </a:t>
            </a:r>
            <a:endParaRPr/>
          </a:p>
        </p:txBody>
      </p:sp>
      <p:pic>
        <p:nvPicPr>
          <p:cNvPr id="191" name="Google Shape;191;gebdc506d99_0_0"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192" name="Google Shape;192;gebdc506d99_0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200000"/>
              </a:lnSpc>
              <a:spcBef>
                <a:spcPts val="0"/>
              </a:spcBef>
              <a:spcAft>
                <a:spcPts val="0"/>
              </a:spcAft>
              <a:buSzPts val="2600"/>
              <a:buFont typeface="Calibri"/>
              <a:buChar char="•"/>
            </a:pPr>
            <a:r>
              <a:rPr lang="en-US" sz="2600">
                <a:latin typeface="Calibri"/>
                <a:ea typeface="Calibri"/>
                <a:cs typeface="Calibri"/>
                <a:sym typeface="Calibri"/>
              </a:rPr>
              <a:t>Aggressive Sentence Example:</a:t>
            </a:r>
            <a:endParaRPr sz="2600">
              <a:latin typeface="Calibri"/>
              <a:ea typeface="Calibri"/>
              <a:cs typeface="Calibri"/>
              <a:sym typeface="Calibri"/>
            </a:endParaRPr>
          </a:p>
          <a:p>
            <a:pPr marL="457200" marR="0" lvl="0" indent="0" algn="l" rtl="0">
              <a:lnSpc>
                <a:spcPct val="100000"/>
              </a:lnSpc>
              <a:spcBef>
                <a:spcPts val="600"/>
              </a:spcBef>
              <a:spcAft>
                <a:spcPts val="0"/>
              </a:spcAft>
              <a:buSzPts val="1800"/>
              <a:buNone/>
            </a:pPr>
            <a:r>
              <a:rPr lang="en-US" sz="2600">
                <a:latin typeface="Calibri"/>
                <a:ea typeface="Calibri"/>
                <a:cs typeface="Calibri"/>
                <a:sym typeface="Calibri"/>
              </a:rPr>
              <a:t>Republicans will support Trump no matter what he does.</a:t>
            </a:r>
            <a:endParaRPr sz="2600">
              <a:latin typeface="Calibri"/>
              <a:ea typeface="Calibri"/>
              <a:cs typeface="Calibri"/>
              <a:sym typeface="Calibri"/>
            </a:endParaRPr>
          </a:p>
          <a:p>
            <a:pPr marL="457200" marR="0" lvl="0" indent="-393700" algn="l" rtl="0">
              <a:lnSpc>
                <a:spcPct val="200000"/>
              </a:lnSpc>
              <a:spcBef>
                <a:spcPts val="0"/>
              </a:spcBef>
              <a:spcAft>
                <a:spcPts val="0"/>
              </a:spcAft>
              <a:buSzPts val="2600"/>
              <a:buFont typeface="Calibri"/>
              <a:buChar char="•"/>
            </a:pPr>
            <a:r>
              <a:rPr lang="en-US" sz="2600">
                <a:latin typeface="Calibri"/>
                <a:ea typeface="Calibri"/>
                <a:cs typeface="Calibri"/>
                <a:sym typeface="Calibri"/>
              </a:rPr>
              <a:t>Does not recognize diversity, attacks an entire group</a:t>
            </a:r>
            <a:endParaRPr sz="2600">
              <a:latin typeface="Calibri"/>
              <a:ea typeface="Calibri"/>
              <a:cs typeface="Calibri"/>
              <a:sym typeface="Calibri"/>
            </a:endParaRPr>
          </a:p>
          <a:p>
            <a:pPr marL="457200" marR="0" lvl="0" indent="-393700" algn="l" rtl="0">
              <a:lnSpc>
                <a:spcPct val="200000"/>
              </a:lnSpc>
              <a:spcBef>
                <a:spcPts val="0"/>
              </a:spcBef>
              <a:spcAft>
                <a:spcPts val="0"/>
              </a:spcAft>
              <a:buSzPts val="2600"/>
              <a:buFont typeface="Calibri"/>
              <a:buChar char="•"/>
            </a:pPr>
            <a:r>
              <a:rPr lang="en-US" sz="2600">
                <a:latin typeface="Calibri"/>
                <a:ea typeface="Calibri"/>
                <a:cs typeface="Calibri"/>
                <a:sym typeface="Calibri"/>
              </a:rPr>
              <a:t>Possible Revision:</a:t>
            </a:r>
            <a:endParaRPr sz="2600">
              <a:latin typeface="Calibri"/>
              <a:ea typeface="Calibri"/>
              <a:cs typeface="Calibri"/>
              <a:sym typeface="Calibri"/>
            </a:endParaRPr>
          </a:p>
          <a:p>
            <a:pPr marL="0" lvl="0" indent="0" algn="l" rtl="0">
              <a:lnSpc>
                <a:spcPct val="115000"/>
              </a:lnSpc>
              <a:spcBef>
                <a:spcPts val="0"/>
              </a:spcBef>
              <a:spcAft>
                <a:spcPts val="0"/>
              </a:spcAft>
              <a:buSzPts val="1800"/>
              <a:buNone/>
            </a:pPr>
            <a:r>
              <a:rPr lang="en-US" sz="2500">
                <a:latin typeface="Calibri"/>
                <a:ea typeface="Calibri"/>
                <a:cs typeface="Calibri"/>
                <a:sym typeface="Calibri"/>
              </a:rPr>
              <a:t>    It can be dangerous to support a politician completely.</a:t>
            </a:r>
            <a:endParaRPr sz="2500">
              <a:latin typeface="Calibri"/>
              <a:ea typeface="Calibri"/>
              <a:cs typeface="Calibri"/>
              <a:sym typeface="Calibri"/>
            </a:endParaRPr>
          </a:p>
          <a:p>
            <a:pPr marL="0" marR="0" lvl="0" indent="0" algn="l" rtl="0">
              <a:lnSpc>
                <a:spcPct val="200000"/>
              </a:lnSpc>
              <a:spcBef>
                <a:spcPts val="0"/>
              </a:spcBef>
              <a:spcAft>
                <a:spcPts val="0"/>
              </a:spcAft>
              <a:buSzPts val="1800"/>
              <a:buNone/>
            </a:pP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ea62027f8c_0_9"/>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Changes to Annual Conference</a:t>
            </a:r>
            <a:endParaRPr/>
          </a:p>
        </p:txBody>
      </p:sp>
      <p:pic>
        <p:nvPicPr>
          <p:cNvPr id="198" name="Google Shape;198;gea62027f8c_0_9"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199" name="Google Shape;199;gea62027f8c_0_9"/>
          <p:cNvSpPr txBox="1">
            <a:spLocks noGrp="1"/>
          </p:cNvSpPr>
          <p:nvPr>
            <p:ph type="body" idx="1"/>
          </p:nvPr>
        </p:nvSpPr>
        <p:spPr>
          <a:xfrm>
            <a:off x="457200" y="1600200"/>
            <a:ext cx="8570700" cy="45261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SzPts val="2600"/>
              <a:buFont typeface="Calibri"/>
              <a:buChar char="•"/>
            </a:pPr>
            <a:r>
              <a:rPr lang="en-US" sz="2600">
                <a:latin typeface="Calibri"/>
                <a:ea typeface="Calibri"/>
                <a:cs typeface="Calibri"/>
                <a:sym typeface="Calibri"/>
              </a:rPr>
              <a:t>Illinois College Undergraduate Conference of Writers</a:t>
            </a:r>
            <a:endParaRPr sz="26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Students submit any writing across any discipline</a:t>
            </a:r>
            <a:endParaRPr sz="2400">
              <a:latin typeface="Calibri"/>
              <a:ea typeface="Calibri"/>
              <a:cs typeface="Calibri"/>
              <a:sym typeface="Calibri"/>
            </a:endParaRPr>
          </a:p>
          <a:p>
            <a:pPr marL="457200" marR="0" lvl="0" indent="-393700" algn="l" rtl="0">
              <a:lnSpc>
                <a:spcPct val="115000"/>
              </a:lnSpc>
              <a:spcBef>
                <a:spcPts val="0"/>
              </a:spcBef>
              <a:spcAft>
                <a:spcPts val="0"/>
              </a:spcAft>
              <a:buSzPts val="2600"/>
              <a:buFont typeface="Calibri"/>
              <a:buChar char="•"/>
            </a:pPr>
            <a:r>
              <a:rPr lang="en-US" sz="2600">
                <a:latin typeface="Calibri"/>
                <a:ea typeface="Calibri"/>
                <a:cs typeface="Calibri"/>
                <a:sym typeface="Calibri"/>
              </a:rPr>
              <a:t>Called for papers regarding anti-racism, inclusion, diversity, peace, environmental justice, social justice, equity, or sustainable development</a:t>
            </a:r>
            <a:endParaRPr sz="26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Half of our submissions fit this preference</a:t>
            </a:r>
            <a:endParaRPr sz="24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Conference is open to the entire school </a:t>
            </a:r>
            <a:endParaRPr sz="24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Over 80 students in attendance</a:t>
            </a:r>
            <a:endParaRPr sz="2400">
              <a:latin typeface="Calibri"/>
              <a:ea typeface="Calibri"/>
              <a:cs typeface="Calibri"/>
              <a:sym typeface="Calibri"/>
            </a:endParaRPr>
          </a:p>
          <a:p>
            <a:pPr marL="457200" marR="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Prizes awarded</a:t>
            </a:r>
            <a:endParaRPr sz="2400">
              <a:latin typeface="Calibri"/>
              <a:ea typeface="Calibri"/>
              <a:cs typeface="Calibri"/>
              <a:sym typeface="Calibri"/>
            </a:endParaRPr>
          </a:p>
          <a:p>
            <a:pPr marL="139700" marR="0" lvl="0" indent="0" algn="l" rtl="0">
              <a:lnSpc>
                <a:spcPct val="100000"/>
              </a:lnSpc>
              <a:spcBef>
                <a:spcPts val="0"/>
              </a:spcBef>
              <a:spcAft>
                <a:spcPts val="0"/>
              </a:spcAft>
              <a:buClr>
                <a:schemeClr val="dk1"/>
              </a:buClr>
              <a:buSzPts val="3200"/>
              <a:buFont typeface="Arial"/>
              <a:buNone/>
            </a:pP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ee48c31aba_0_0"/>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Changes for Next Conference</a:t>
            </a:r>
            <a:endParaRPr/>
          </a:p>
        </p:txBody>
      </p:sp>
      <p:pic>
        <p:nvPicPr>
          <p:cNvPr id="205" name="Google Shape;205;gee48c31aba_0_0"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206" name="Google Shape;206;gee48c31aba_0_0"/>
          <p:cNvSpPr txBox="1">
            <a:spLocks noGrp="1"/>
          </p:cNvSpPr>
          <p:nvPr>
            <p:ph type="body" idx="1"/>
          </p:nvPr>
        </p:nvSpPr>
        <p:spPr>
          <a:xfrm>
            <a:off x="457200" y="1600200"/>
            <a:ext cx="8570700" cy="45261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SzPts val="2600"/>
              <a:buFont typeface="Calibri"/>
              <a:buChar char="•"/>
            </a:pPr>
            <a:r>
              <a:rPr lang="en-US" sz="2600">
                <a:latin typeface="Calibri"/>
                <a:ea typeface="Calibri"/>
                <a:cs typeface="Calibri"/>
                <a:sym typeface="Calibri"/>
              </a:rPr>
              <a:t>Better outreach for student organizations that advocate for social justice and inclusion</a:t>
            </a:r>
            <a:endParaRPr sz="26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Attend meetings</a:t>
            </a:r>
            <a:endParaRPr sz="24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Establish partnership, join organizations, attend events</a:t>
            </a:r>
            <a:endParaRPr sz="2400">
              <a:latin typeface="Calibri"/>
              <a:ea typeface="Calibri"/>
              <a:cs typeface="Calibri"/>
              <a:sym typeface="Calibri"/>
            </a:endParaRPr>
          </a:p>
          <a:p>
            <a:pPr marL="457200" marR="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Introduction segment </a:t>
            </a:r>
            <a:endParaRPr sz="24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Explain importance of preferred pieces</a:t>
            </a:r>
            <a:endParaRPr sz="2400">
              <a:latin typeface="Calibri"/>
              <a:ea typeface="Calibri"/>
              <a:cs typeface="Calibri"/>
              <a:sym typeface="Calibri"/>
            </a:endParaRPr>
          </a:p>
          <a:p>
            <a:pPr marL="457200" marR="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Main speaker did not match preference</a:t>
            </a:r>
            <a:endParaRPr sz="2400">
              <a:latin typeface="Calibri"/>
              <a:ea typeface="Calibri"/>
              <a:cs typeface="Calibri"/>
              <a:sym typeface="Calibri"/>
            </a:endParaRPr>
          </a:p>
          <a:p>
            <a:pPr marL="457200" marR="0" lvl="0"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2022 Annual Conference Improvements</a:t>
            </a:r>
            <a:endParaRPr sz="2400">
              <a:latin typeface="Calibri"/>
              <a:ea typeface="Calibri"/>
              <a:cs typeface="Calibri"/>
              <a:sym typeface="Calibri"/>
            </a:endParaRPr>
          </a:p>
          <a:p>
            <a:pPr marL="139700" marR="0" lvl="0" indent="0" algn="l" rtl="0">
              <a:lnSpc>
                <a:spcPct val="100000"/>
              </a:lnSpc>
              <a:spcBef>
                <a:spcPts val="0"/>
              </a:spcBef>
              <a:spcAft>
                <a:spcPts val="0"/>
              </a:spcAft>
              <a:buClr>
                <a:schemeClr val="dk1"/>
              </a:buClr>
              <a:buSzPts val="3200"/>
              <a:buFont typeface="Arial"/>
              <a:buNone/>
            </a:pP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Plans for Future</a:t>
            </a:r>
            <a:endParaRPr/>
          </a:p>
        </p:txBody>
      </p:sp>
      <p:pic>
        <p:nvPicPr>
          <p:cNvPr id="212" name="Google Shape;212;p15"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213" name="Google Shape;213;p1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SzPts val="2600"/>
              <a:buFont typeface="Calibri"/>
              <a:buChar char="•"/>
            </a:pPr>
            <a:r>
              <a:rPr lang="en-US" sz="2600">
                <a:latin typeface="Calibri"/>
                <a:ea typeface="Calibri"/>
                <a:cs typeface="Calibri"/>
                <a:sym typeface="Calibri"/>
              </a:rPr>
              <a:t>Examine more writing center websites</a:t>
            </a:r>
            <a:endParaRPr sz="2600">
              <a:latin typeface="Calibri"/>
              <a:ea typeface="Calibri"/>
              <a:cs typeface="Calibri"/>
              <a:sym typeface="Calibri"/>
            </a:endParaRPr>
          </a:p>
          <a:p>
            <a:pPr marL="457200" marR="0" lvl="0" indent="-393700" algn="l" rtl="0">
              <a:lnSpc>
                <a:spcPct val="115000"/>
              </a:lnSpc>
              <a:spcBef>
                <a:spcPts val="0"/>
              </a:spcBef>
              <a:spcAft>
                <a:spcPts val="0"/>
              </a:spcAft>
              <a:buClr>
                <a:schemeClr val="dk1"/>
              </a:buClr>
              <a:buSzPts val="2600"/>
              <a:buFont typeface="Calibri"/>
              <a:buChar char="•"/>
            </a:pPr>
            <a:r>
              <a:rPr lang="en-US" sz="2600" i="0" u="none">
                <a:solidFill>
                  <a:schemeClr val="dk1"/>
                </a:solidFill>
                <a:latin typeface="Calibri"/>
                <a:ea typeface="Calibri"/>
                <a:cs typeface="Calibri"/>
                <a:sym typeface="Calibri"/>
              </a:rPr>
              <a:t>Continue to </a:t>
            </a:r>
            <a:r>
              <a:rPr lang="en-US" sz="2600">
                <a:latin typeface="Calibri"/>
                <a:ea typeface="Calibri"/>
                <a:cs typeface="Calibri"/>
                <a:sym typeface="Calibri"/>
              </a:rPr>
              <a:t>i</a:t>
            </a:r>
            <a:r>
              <a:rPr lang="en-US" sz="2600" i="0" u="none">
                <a:solidFill>
                  <a:schemeClr val="dk1"/>
                </a:solidFill>
                <a:latin typeface="Calibri"/>
                <a:ea typeface="Calibri"/>
                <a:cs typeface="Calibri"/>
                <a:sym typeface="Calibri"/>
              </a:rPr>
              <a:t>mprove </a:t>
            </a:r>
            <a:r>
              <a:rPr lang="en-US" sz="2600">
                <a:latin typeface="Calibri"/>
                <a:ea typeface="Calibri"/>
                <a:cs typeface="Calibri"/>
                <a:sym typeface="Calibri"/>
              </a:rPr>
              <a:t>m</a:t>
            </a:r>
            <a:r>
              <a:rPr lang="en-US" sz="2600" i="0" u="none">
                <a:solidFill>
                  <a:schemeClr val="dk1"/>
                </a:solidFill>
                <a:latin typeface="Calibri"/>
                <a:ea typeface="Calibri"/>
                <a:cs typeface="Calibri"/>
                <a:sym typeface="Calibri"/>
              </a:rPr>
              <a:t>aterial</a:t>
            </a:r>
            <a:endParaRPr sz="2600" i="0" u="none">
              <a:solidFill>
                <a:schemeClr val="dk1"/>
              </a:solidFill>
              <a:latin typeface="Calibri"/>
              <a:ea typeface="Calibri"/>
              <a:cs typeface="Calibri"/>
              <a:sym typeface="Calibri"/>
            </a:endParaRPr>
          </a:p>
          <a:p>
            <a:pPr marL="91440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Create extensive guides for consultants</a:t>
            </a:r>
            <a:endParaRPr sz="2400">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Create distributable handouts</a:t>
            </a:r>
            <a:endParaRPr sz="2600">
              <a:latin typeface="Calibri"/>
              <a:ea typeface="Calibri"/>
              <a:cs typeface="Calibri"/>
              <a:sym typeface="Calibri"/>
            </a:endParaRPr>
          </a:p>
          <a:p>
            <a:pPr marL="457200" marR="0" lvl="0" indent="-393700" algn="l" rtl="0">
              <a:lnSpc>
                <a:spcPct val="115000"/>
              </a:lnSpc>
              <a:spcBef>
                <a:spcPts val="0"/>
              </a:spcBef>
              <a:spcAft>
                <a:spcPts val="0"/>
              </a:spcAft>
              <a:buClr>
                <a:schemeClr val="dk1"/>
              </a:buClr>
              <a:buSzPts val="2600"/>
              <a:buFont typeface="Calibri"/>
              <a:buChar char="•"/>
            </a:pPr>
            <a:r>
              <a:rPr lang="en-US" sz="2600" i="0" u="none">
                <a:solidFill>
                  <a:schemeClr val="dk1"/>
                </a:solidFill>
                <a:latin typeface="Calibri"/>
                <a:ea typeface="Calibri"/>
                <a:cs typeface="Calibri"/>
                <a:sym typeface="Calibri"/>
              </a:rPr>
              <a:t>Revise our mission statement and </a:t>
            </a:r>
            <a:r>
              <a:rPr lang="en-US" sz="2600">
                <a:latin typeface="Calibri"/>
                <a:ea typeface="Calibri"/>
                <a:cs typeface="Calibri"/>
                <a:sym typeface="Calibri"/>
              </a:rPr>
              <a:t>web</a:t>
            </a:r>
            <a:r>
              <a:rPr lang="en-US" sz="2600" i="0" u="none">
                <a:solidFill>
                  <a:schemeClr val="dk1"/>
                </a:solidFill>
                <a:latin typeface="Calibri"/>
                <a:ea typeface="Calibri"/>
                <a:cs typeface="Calibri"/>
                <a:sym typeface="Calibri"/>
              </a:rPr>
              <a:t> page</a:t>
            </a:r>
            <a:endParaRPr sz="2600" i="0" u="none">
              <a:solidFill>
                <a:schemeClr val="dk1"/>
              </a:solidFill>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Update our consultant manual</a:t>
            </a:r>
            <a:endParaRPr sz="2400">
              <a:latin typeface="Calibri"/>
              <a:ea typeface="Calibri"/>
              <a:cs typeface="Calibri"/>
              <a:sym typeface="Calibri"/>
            </a:endParaRPr>
          </a:p>
          <a:p>
            <a:pPr marL="457200" marR="0" lvl="0" indent="-393700" algn="l" rtl="0">
              <a:lnSpc>
                <a:spcPct val="115000"/>
              </a:lnSpc>
              <a:spcBef>
                <a:spcPts val="0"/>
              </a:spcBef>
              <a:spcAft>
                <a:spcPts val="0"/>
              </a:spcAft>
              <a:buClr>
                <a:schemeClr val="dk1"/>
              </a:buClr>
              <a:buSzPts val="2600"/>
              <a:buFont typeface="Calibri"/>
              <a:buChar char="•"/>
            </a:pPr>
            <a:r>
              <a:rPr lang="en-US" sz="2600" i="0" u="none">
                <a:solidFill>
                  <a:schemeClr val="dk1"/>
                </a:solidFill>
                <a:latin typeface="Calibri"/>
                <a:ea typeface="Calibri"/>
                <a:cs typeface="Calibri"/>
                <a:sym typeface="Calibri"/>
              </a:rPr>
              <a:t>Consider outreach ideas with campus partners</a:t>
            </a:r>
            <a:endParaRPr sz="2600" i="0" u="none">
              <a:solidFill>
                <a:schemeClr val="dk1"/>
              </a:solidFill>
              <a:latin typeface="Calibri"/>
              <a:ea typeface="Calibri"/>
              <a:cs typeface="Calibri"/>
              <a:sym typeface="Calibri"/>
            </a:endParaRPr>
          </a:p>
          <a:p>
            <a:pPr marL="914400" marR="0" lvl="1" indent="-381000" algn="l" rtl="0">
              <a:lnSpc>
                <a:spcPct val="115000"/>
              </a:lnSpc>
              <a:spcBef>
                <a:spcPts val="0"/>
              </a:spcBef>
              <a:spcAft>
                <a:spcPts val="0"/>
              </a:spcAft>
              <a:buSzPts val="2400"/>
              <a:buFont typeface="Calibri"/>
              <a:buChar char="–"/>
            </a:pPr>
            <a:r>
              <a:rPr lang="en-US" sz="2400">
                <a:latin typeface="Calibri"/>
                <a:ea typeface="Calibri"/>
                <a:cs typeface="Calibri"/>
                <a:sym typeface="Calibri"/>
              </a:rPr>
              <a:t>Partnering with student organizations that promote inclusion and justice for future events and for advice</a:t>
            </a:r>
            <a:endParaRPr sz="2400">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Sources of Inspiration</a:t>
            </a:r>
            <a:endParaRPr/>
          </a:p>
        </p:txBody>
      </p:sp>
      <p:pic>
        <p:nvPicPr>
          <p:cNvPr id="219" name="Google Shape;219;p16"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220" name="Google Shape;220;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None/>
            </a:pPr>
            <a:r>
              <a:rPr lang="en-US" sz="2400" dirty="0">
                <a:latin typeface="Calibri"/>
                <a:ea typeface="Calibri"/>
                <a:cs typeface="Calibri"/>
                <a:sym typeface="Calibri"/>
              </a:rPr>
              <a:t>American Psychological Association. (2019) Bias-Free Language. </a:t>
            </a:r>
            <a:r>
              <a:rPr lang="en-US" sz="2400" u="sng" dirty="0">
                <a:solidFill>
                  <a:schemeClr val="hlink"/>
                </a:solidFill>
                <a:latin typeface="Calibri"/>
                <a:ea typeface="Calibri"/>
                <a:cs typeface="Calibri"/>
                <a:sym typeface="Calibri"/>
                <a:hlinkClick r:id="rId4"/>
              </a:rPr>
              <a:t>https://apastyle.apa.org/style-grammar-guidelines/bias-free-language</a:t>
            </a:r>
            <a:endParaRPr sz="2400" dirty="0">
              <a:latin typeface="Calibri"/>
              <a:ea typeface="Calibri"/>
              <a:cs typeface="Calibri"/>
              <a:sym typeface="Calibri"/>
            </a:endParaRPr>
          </a:p>
          <a:p>
            <a:pPr marL="457200" marR="0" lvl="0" indent="-457200" algn="l" rtl="0">
              <a:lnSpc>
                <a:spcPct val="100000"/>
              </a:lnSpc>
              <a:spcBef>
                <a:spcPts val="1000"/>
              </a:spcBef>
              <a:spcAft>
                <a:spcPts val="0"/>
              </a:spcAft>
              <a:buClr>
                <a:schemeClr val="dk1"/>
              </a:buClr>
              <a:buSzPts val="3200"/>
              <a:buFont typeface="Arial"/>
              <a:buNone/>
            </a:pPr>
            <a:r>
              <a:rPr lang="en-US" sz="2400" dirty="0">
                <a:latin typeface="Calibri"/>
                <a:ea typeface="Calibri"/>
                <a:cs typeface="Calibri"/>
                <a:sym typeface="Calibri"/>
              </a:rPr>
              <a:t>IWCA (</a:t>
            </a:r>
            <a:r>
              <a:rPr lang="en-US" sz="2400" dirty="0">
                <a:solidFill>
                  <a:srgbClr val="192930"/>
                </a:solidFill>
                <a:highlight>
                  <a:srgbClr val="FFFFFF"/>
                </a:highlight>
                <a:latin typeface="Arial"/>
                <a:ea typeface="Arial"/>
                <a:cs typeface="Arial"/>
                <a:sym typeface="Arial"/>
              </a:rPr>
              <a:t>2010)</a:t>
            </a:r>
            <a:r>
              <a:rPr lang="en-US" sz="2400" i="1" dirty="0">
                <a:solidFill>
                  <a:srgbClr val="192930"/>
                </a:solidFill>
                <a:highlight>
                  <a:srgbClr val="FFFFFF"/>
                </a:highlight>
                <a:latin typeface="Arial"/>
                <a:ea typeface="Arial"/>
                <a:cs typeface="Arial"/>
                <a:sym typeface="Arial"/>
              </a:rPr>
              <a:t> </a:t>
            </a:r>
            <a:r>
              <a:rPr lang="en-US" sz="2400" i="1" dirty="0">
                <a:solidFill>
                  <a:schemeClr val="hlink"/>
                </a:solidFill>
                <a:highlight>
                  <a:srgbClr val="FFFFFF"/>
                </a:highlight>
                <a:uFill>
                  <a:noFill/>
                </a:uFill>
                <a:latin typeface="Arial"/>
                <a:ea typeface="Arial"/>
                <a:cs typeface="Arial"/>
                <a:sym typeface="Arial"/>
                <a:hlinkClick r:id="rId5"/>
              </a:rPr>
              <a:t>Racism, Anti-Immigration, and Linguistic Intolerance</a:t>
            </a:r>
            <a:r>
              <a:rPr lang="en-US" sz="2400" dirty="0">
                <a:highlight>
                  <a:srgbClr val="FFFFFF"/>
                </a:highlight>
                <a:latin typeface="Arial"/>
                <a:ea typeface="Arial"/>
                <a:cs typeface="Arial"/>
                <a:sym typeface="Arial"/>
              </a:rPr>
              <a:t>; (2015)</a:t>
            </a:r>
            <a:r>
              <a:rPr lang="en-US" sz="2400" i="1" dirty="0">
                <a:highlight>
                  <a:srgbClr val="FFFFFF"/>
                </a:highlight>
                <a:latin typeface="Arial"/>
                <a:ea typeface="Arial"/>
                <a:cs typeface="Arial"/>
                <a:sym typeface="Arial"/>
              </a:rPr>
              <a:t> </a:t>
            </a:r>
            <a:r>
              <a:rPr lang="en-US" sz="2400" i="1" dirty="0">
                <a:solidFill>
                  <a:schemeClr val="hlink"/>
                </a:solidFill>
                <a:highlight>
                  <a:srgbClr val="FFFFFF"/>
                </a:highlight>
                <a:uFill>
                  <a:noFill/>
                </a:uFill>
                <a:latin typeface="Arial"/>
                <a:ea typeface="Arial"/>
                <a:cs typeface="Arial"/>
                <a:sym typeface="Arial"/>
                <a:hlinkClick r:id="rId6"/>
              </a:rPr>
              <a:t>IWCA Position Statement on Secondary School Writing Centers</a:t>
            </a:r>
            <a:r>
              <a:rPr lang="en-US" sz="2400" dirty="0">
                <a:highlight>
                  <a:srgbClr val="FFFFFF"/>
                </a:highlight>
                <a:latin typeface="Arial"/>
                <a:ea typeface="Arial"/>
                <a:cs typeface="Arial"/>
                <a:sym typeface="Arial"/>
              </a:rPr>
              <a:t>; (2018) </a:t>
            </a:r>
            <a:r>
              <a:rPr lang="en-US" sz="2400" i="1" dirty="0">
                <a:solidFill>
                  <a:schemeClr val="hlink"/>
                </a:solidFill>
                <a:highlight>
                  <a:srgbClr val="FFFFFF"/>
                </a:highlight>
                <a:uFill>
                  <a:noFill/>
                </a:uFill>
                <a:latin typeface="Arial"/>
                <a:ea typeface="Arial"/>
                <a:cs typeface="Arial"/>
                <a:sym typeface="Arial"/>
                <a:hlinkClick r:id="rId7"/>
              </a:rPr>
              <a:t>IWCA Position Statement on the Singular Use of “They.”</a:t>
            </a:r>
            <a:br>
              <a:rPr lang="en-US" sz="2400" dirty="0">
                <a:highlight>
                  <a:srgbClr val="FFFFFF"/>
                </a:highlight>
                <a:latin typeface="Arial"/>
                <a:ea typeface="Arial"/>
                <a:cs typeface="Arial"/>
                <a:sym typeface="Arial"/>
              </a:rPr>
            </a:br>
            <a:r>
              <a:rPr lang="en-US" sz="2400" u="sng" dirty="0">
                <a:solidFill>
                  <a:schemeClr val="hlink"/>
                </a:solidFill>
                <a:highlight>
                  <a:srgbClr val="FFFFFF"/>
                </a:highlight>
                <a:latin typeface="Arial"/>
                <a:ea typeface="Arial"/>
                <a:cs typeface="Arial"/>
                <a:sym typeface="Arial"/>
                <a:hlinkClick r:id="rId8"/>
              </a:rPr>
              <a:t>https://writingcenters.org/position-statements/</a:t>
            </a:r>
            <a:endParaRPr sz="2400" dirty="0">
              <a:highlight>
                <a:srgbClr val="FFFFFF"/>
              </a:highlight>
              <a:latin typeface="Arial"/>
              <a:ea typeface="Arial"/>
              <a:cs typeface="Arial"/>
              <a:sym typeface="Arial"/>
            </a:endParaRPr>
          </a:p>
          <a:p>
            <a:pPr marL="457200" marR="0" lvl="0" indent="-457200" algn="l" rtl="0">
              <a:lnSpc>
                <a:spcPct val="100000"/>
              </a:lnSpc>
              <a:spcBef>
                <a:spcPts val="1000"/>
              </a:spcBef>
              <a:spcAft>
                <a:spcPts val="0"/>
              </a:spcAft>
              <a:buClr>
                <a:schemeClr val="dk1"/>
              </a:buClr>
              <a:buSzPts val="3200"/>
              <a:buFont typeface="Arial"/>
              <a:buNone/>
            </a:pPr>
            <a:r>
              <a:rPr lang="en-US" sz="2400" dirty="0">
                <a:latin typeface="Calibri"/>
                <a:ea typeface="Calibri"/>
                <a:cs typeface="Calibri"/>
                <a:sym typeface="Calibri"/>
              </a:rPr>
              <a:t>OWCA. (2021) </a:t>
            </a:r>
            <a:r>
              <a:rPr lang="en-US" sz="2400" i="1" dirty="0">
                <a:latin typeface="Calibri"/>
                <a:ea typeface="Calibri"/>
                <a:cs typeface="Calibri"/>
                <a:sym typeface="Calibri"/>
              </a:rPr>
              <a:t>Commitment to Anti-racism</a:t>
            </a:r>
            <a:r>
              <a:rPr lang="en-US" sz="2400" dirty="0">
                <a:latin typeface="Calibri"/>
                <a:ea typeface="Calibri"/>
                <a:cs typeface="Calibri"/>
                <a:sym typeface="Calibri"/>
              </a:rPr>
              <a:t>. https://www.onlinewritingcenters.org/anti-racism/</a:t>
            </a:r>
            <a:endParaRPr sz="2400" dirty="0">
              <a:latin typeface="Calibri"/>
              <a:ea typeface="Calibri"/>
              <a:cs typeface="Calibri"/>
              <a:sym typeface="Calibri"/>
            </a:endParaRPr>
          </a:p>
          <a:p>
            <a:pPr marL="457200" marR="0" lvl="0" indent="-457200" algn="l" rtl="0">
              <a:lnSpc>
                <a:spcPct val="100000"/>
              </a:lnSpc>
              <a:spcBef>
                <a:spcPts val="1000"/>
              </a:spcBef>
              <a:spcAft>
                <a:spcPts val="1000"/>
              </a:spcAft>
              <a:buClr>
                <a:schemeClr val="dk1"/>
              </a:buClr>
              <a:buSzPts val="3200"/>
              <a:buFont typeface="Arial"/>
              <a:buNone/>
            </a:pPr>
            <a:endParaRPr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Problems</a:t>
            </a:r>
            <a:endParaRPr/>
          </a:p>
        </p:txBody>
      </p:sp>
      <p:sp>
        <p:nvSpPr>
          <p:cNvPr id="93" name="Google Shape;93;p2"/>
          <p:cNvSpPr txBox="1">
            <a:spLocks noGrp="1"/>
          </p:cNvSpPr>
          <p:nvPr>
            <p:ph type="body" idx="1"/>
          </p:nvPr>
        </p:nvSpPr>
        <p:spPr>
          <a:xfrm>
            <a:off x="457200" y="1535112"/>
            <a:ext cx="7620000" cy="4560887"/>
          </a:xfrm>
          <a:prstGeom prst="rect">
            <a:avLst/>
          </a:prstGeom>
          <a:noFill/>
          <a:ln>
            <a:noFill/>
          </a:ln>
        </p:spPr>
        <p:txBody>
          <a:bodyPr spcFirstLastPara="1" wrap="square" lIns="91425" tIns="45700" rIns="91425" bIns="45700" anchor="b" anchorCtr="0">
            <a:noAutofit/>
          </a:bodyPr>
          <a:lstStyle/>
          <a:p>
            <a:pPr marL="514350" lvl="0" indent="-514350" algn="l" rtl="0">
              <a:lnSpc>
                <a:spcPct val="100000"/>
              </a:lnSpc>
              <a:spcBef>
                <a:spcPts val="0"/>
              </a:spcBef>
              <a:spcAft>
                <a:spcPts val="0"/>
              </a:spcAft>
              <a:buClr>
                <a:schemeClr val="dk1"/>
              </a:buClr>
              <a:buSzPts val="3200"/>
              <a:buFont typeface="Arial"/>
              <a:buAutoNum type="arabicPeriod"/>
            </a:pPr>
            <a:r>
              <a:rPr lang="en-US" sz="3200" b="0">
                <a:latin typeface="Calibri"/>
                <a:ea typeface="Calibri"/>
                <a:cs typeface="Calibri"/>
                <a:sym typeface="Calibri"/>
              </a:rPr>
              <a:t>In the wake of the conflict caused by George Floyd’s murder</a:t>
            </a:r>
            <a:r>
              <a:rPr lang="en-US" sz="3200" b="0" i="0" u="none">
                <a:solidFill>
                  <a:schemeClr val="dk1"/>
                </a:solidFill>
                <a:latin typeface="Calibri"/>
                <a:ea typeface="Calibri"/>
                <a:cs typeface="Calibri"/>
                <a:sym typeface="Calibri"/>
              </a:rPr>
              <a:t>, we became increasingly concerned about gender, racial, and other social inequities and injustices  </a:t>
            </a:r>
            <a:endParaRPr/>
          </a:p>
          <a:p>
            <a:pPr marL="514350" lvl="0" indent="-514350" algn="l" rtl="0">
              <a:lnSpc>
                <a:spcPct val="100000"/>
              </a:lnSpc>
              <a:spcBef>
                <a:spcPts val="640"/>
              </a:spcBef>
              <a:spcAft>
                <a:spcPts val="0"/>
              </a:spcAft>
              <a:buClr>
                <a:schemeClr val="dk1"/>
              </a:buClr>
              <a:buSzPts val="3200"/>
              <a:buFont typeface="Arial"/>
              <a:buAutoNum type="arabicPeriod"/>
            </a:pPr>
            <a:r>
              <a:rPr lang="en-US" sz="3200" b="0" i="0" u="none">
                <a:solidFill>
                  <a:schemeClr val="dk1"/>
                </a:solidFill>
                <a:latin typeface="Calibri"/>
                <a:ea typeface="Calibri"/>
                <a:cs typeface="Calibri"/>
                <a:sym typeface="Calibri"/>
              </a:rPr>
              <a:t>We could see evidence of problems on our campus and in ourselves</a:t>
            </a:r>
            <a:endParaRPr/>
          </a:p>
          <a:p>
            <a:pPr marL="514350" lvl="0" indent="-514350" algn="l" rtl="0">
              <a:lnSpc>
                <a:spcPct val="100000"/>
              </a:lnSpc>
              <a:spcBef>
                <a:spcPts val="640"/>
              </a:spcBef>
              <a:spcAft>
                <a:spcPts val="0"/>
              </a:spcAft>
              <a:buClr>
                <a:schemeClr val="dk1"/>
              </a:buClr>
              <a:buSzPts val="3200"/>
              <a:buFont typeface="Arial"/>
              <a:buAutoNum type="arabicPeriod"/>
            </a:pPr>
            <a:r>
              <a:rPr lang="en-US" sz="3200" b="0" i="0" u="none">
                <a:solidFill>
                  <a:schemeClr val="dk1"/>
                </a:solidFill>
                <a:latin typeface="Calibri"/>
                <a:ea typeface="Calibri"/>
                <a:cs typeface="Calibri"/>
                <a:sym typeface="Calibri"/>
              </a:rPr>
              <a:t>The staff wanted to be pro-active to improve ourselves and our campus</a:t>
            </a:r>
            <a:endParaRPr/>
          </a:p>
        </p:txBody>
      </p:sp>
      <p:pic>
        <p:nvPicPr>
          <p:cNvPr id="94" name="Google Shape;94;p2" descr="Campus Writing Center"/>
          <p:cNvPicPr preferRelativeResize="0">
            <a:picLocks noGrp="1"/>
          </p:cNvPicPr>
          <p:nvPr>
            <p:ph type="body" idx="1"/>
          </p:nvPr>
        </p:nvPicPr>
        <p:blipFill rotWithShape="1">
          <a:blip r:embed="rId3">
            <a:alphaModFix/>
          </a:blip>
          <a:srcRect/>
          <a:stretch/>
        </p:blipFill>
        <p:spPr>
          <a:xfrm>
            <a:off x="7239000" y="5160962"/>
            <a:ext cx="1905000" cy="16970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e1a635678_0_2"/>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More Sources of Inspiration</a:t>
            </a:r>
            <a:endParaRPr/>
          </a:p>
        </p:txBody>
      </p:sp>
      <p:pic>
        <p:nvPicPr>
          <p:cNvPr id="226" name="Google Shape;226;gee1a635678_0_2" descr="Campus Writing Center"/>
          <p:cNvPicPr preferRelativeResize="0"/>
          <p:nvPr/>
        </p:nvPicPr>
        <p:blipFill rotWithShape="1">
          <a:blip r:embed="rId3">
            <a:alphaModFix/>
          </a:blip>
          <a:srcRect/>
          <a:stretch/>
        </p:blipFill>
        <p:spPr>
          <a:xfrm>
            <a:off x="7231062" y="5170487"/>
            <a:ext cx="1912937" cy="1703387"/>
          </a:xfrm>
          <a:prstGeom prst="rect">
            <a:avLst/>
          </a:prstGeom>
          <a:noFill/>
          <a:ln>
            <a:noFill/>
          </a:ln>
        </p:spPr>
      </p:pic>
      <p:sp>
        <p:nvSpPr>
          <p:cNvPr id="227" name="Google Shape;227;gee1a635678_0_2"/>
          <p:cNvSpPr txBox="1">
            <a:spLocks noGrp="1"/>
          </p:cNvSpPr>
          <p:nvPr>
            <p:ph type="body" idx="1"/>
          </p:nvPr>
        </p:nvSpPr>
        <p:spPr>
          <a:xfrm>
            <a:off x="457200" y="1600200"/>
            <a:ext cx="8229600" cy="4526100"/>
          </a:xfrm>
          <a:prstGeom prst="rect">
            <a:avLst/>
          </a:prstGeom>
          <a:noFill/>
          <a:ln>
            <a:noFill/>
          </a:ln>
        </p:spPr>
        <p:txBody>
          <a:bodyPr spcFirstLastPara="1" wrap="square" lIns="228600" tIns="45700" rIns="91425" bIns="45700" anchor="t" anchorCtr="0">
            <a:noAutofit/>
          </a:bodyPr>
          <a:lstStyle/>
          <a:p>
            <a:pPr marL="457200" marR="0" lvl="0" indent="-457200" algn="l" rtl="0">
              <a:lnSpc>
                <a:spcPct val="100000"/>
              </a:lnSpc>
              <a:spcBef>
                <a:spcPts val="640"/>
              </a:spcBef>
              <a:spcAft>
                <a:spcPts val="0"/>
              </a:spcAft>
              <a:buSzPts val="1800"/>
              <a:buNone/>
            </a:pPr>
            <a:r>
              <a:rPr lang="en-US">
                <a:latin typeface="Calibri"/>
                <a:ea typeface="Calibri"/>
                <a:cs typeface="Calibri"/>
                <a:sym typeface="Calibri"/>
              </a:rPr>
              <a:t>A great many writing center websites, including </a:t>
            </a:r>
            <a:endParaRPr>
              <a:latin typeface="Calibri"/>
              <a:ea typeface="Calibri"/>
              <a:cs typeface="Calibri"/>
              <a:sym typeface="Calibri"/>
            </a:endParaRPr>
          </a:p>
          <a:p>
            <a:pPr marL="813816" lvl="0" indent="-457200" algn="l" rtl="0">
              <a:lnSpc>
                <a:spcPct val="100000"/>
              </a:lnSpc>
              <a:spcBef>
                <a:spcPts val="1200"/>
              </a:spcBef>
              <a:spcAft>
                <a:spcPts val="0"/>
              </a:spcAft>
              <a:buSzPts val="1800"/>
              <a:buNone/>
            </a:pPr>
            <a:r>
              <a:rPr lang="en-US" sz="2200">
                <a:latin typeface="Arial"/>
                <a:ea typeface="Arial"/>
                <a:cs typeface="Arial"/>
                <a:sym typeface="Arial"/>
              </a:rPr>
              <a:t>“Gender-Inclusive Language.” </a:t>
            </a:r>
            <a:r>
              <a:rPr lang="en-US" sz="2200" i="1">
                <a:latin typeface="Arial"/>
                <a:ea typeface="Arial"/>
                <a:cs typeface="Arial"/>
                <a:sym typeface="Arial"/>
              </a:rPr>
              <a:t>The Writing Center • University of North Carolina at Chapel Hill</a:t>
            </a:r>
            <a:r>
              <a:rPr lang="en-US" sz="2200">
                <a:latin typeface="Arial"/>
                <a:ea typeface="Arial"/>
                <a:cs typeface="Arial"/>
                <a:sym typeface="Arial"/>
              </a:rPr>
              <a:t>, 13 May 2020, writingcenter.unc.edu/tips-and-tools/gender-inclusive-language/.</a:t>
            </a:r>
            <a:endParaRPr sz="2200">
              <a:latin typeface="Arial"/>
              <a:ea typeface="Arial"/>
              <a:cs typeface="Arial"/>
              <a:sym typeface="Arial"/>
            </a:endParaRPr>
          </a:p>
          <a:p>
            <a:pPr marL="813816" lvl="0" indent="-457200" algn="l" rtl="0">
              <a:lnSpc>
                <a:spcPct val="100000"/>
              </a:lnSpc>
              <a:spcBef>
                <a:spcPts val="1200"/>
              </a:spcBef>
              <a:spcAft>
                <a:spcPts val="0"/>
              </a:spcAft>
              <a:buSzPts val="1800"/>
              <a:buNone/>
            </a:pPr>
            <a:r>
              <a:rPr lang="en-US" sz="2200">
                <a:latin typeface="Arial"/>
                <a:ea typeface="Arial"/>
                <a:cs typeface="Arial"/>
                <a:sym typeface="Arial"/>
              </a:rPr>
              <a:t>“Inclusive Language.” </a:t>
            </a:r>
            <a:r>
              <a:rPr lang="en-US" sz="2200" i="1">
                <a:latin typeface="Arial"/>
                <a:ea typeface="Arial"/>
                <a:cs typeface="Arial"/>
                <a:sym typeface="Arial"/>
              </a:rPr>
              <a:t>University of Houston-Victoria</a:t>
            </a:r>
            <a:r>
              <a:rPr lang="en-US" sz="2200">
                <a:latin typeface="Arial"/>
                <a:ea typeface="Arial"/>
                <a:cs typeface="Arial"/>
                <a:sym typeface="Arial"/>
              </a:rPr>
              <a:t>, </a:t>
            </a:r>
            <a:r>
              <a:rPr lang="en-US" sz="2200" u="sng">
                <a:solidFill>
                  <a:schemeClr val="hlink"/>
                </a:solidFill>
                <a:latin typeface="Arial"/>
                <a:ea typeface="Arial"/>
                <a:cs typeface="Arial"/>
                <a:sym typeface="Arial"/>
                <a:hlinkClick r:id="rId4"/>
              </a:rPr>
              <a:t>www.uhv.edu/university-college/student-success-center/resources/e-p/inclusive-language/</a:t>
            </a:r>
            <a:r>
              <a:rPr lang="en-US" sz="2200">
                <a:latin typeface="Arial"/>
                <a:ea typeface="Arial"/>
                <a:cs typeface="Arial"/>
                <a:sym typeface="Arial"/>
              </a:rPr>
              <a:t>.</a:t>
            </a:r>
            <a:endParaRPr sz="2200">
              <a:latin typeface="Arial"/>
              <a:ea typeface="Arial"/>
              <a:cs typeface="Arial"/>
              <a:sym typeface="Arial"/>
            </a:endParaRPr>
          </a:p>
          <a:p>
            <a:pPr marL="813816" lvl="0" indent="-457200" algn="l" rtl="0">
              <a:lnSpc>
                <a:spcPct val="100000"/>
              </a:lnSpc>
              <a:spcBef>
                <a:spcPts val="1200"/>
              </a:spcBef>
              <a:spcAft>
                <a:spcPts val="1200"/>
              </a:spcAft>
              <a:buClr>
                <a:schemeClr val="dk1"/>
              </a:buClr>
              <a:buSzPts val="1100"/>
              <a:buFont typeface="Arial"/>
              <a:buNone/>
            </a:pPr>
            <a:endParaRPr sz="11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Today’s Talk</a:t>
            </a:r>
            <a:endParaRPr/>
          </a:p>
        </p:txBody>
      </p:sp>
      <p:sp>
        <p:nvSpPr>
          <p:cNvPr id="100" name="Google Shape;100;p3"/>
          <p:cNvSpPr txBox="1">
            <a:spLocks noGrp="1"/>
          </p:cNvSpPr>
          <p:nvPr>
            <p:ph type="body" idx="1"/>
          </p:nvPr>
        </p:nvSpPr>
        <p:spPr>
          <a:xfrm>
            <a:off x="457200" y="1535112"/>
            <a:ext cx="4040187"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Background</a:t>
            </a:r>
            <a:endParaRPr/>
          </a:p>
        </p:txBody>
      </p:sp>
      <p:sp>
        <p:nvSpPr>
          <p:cNvPr id="101" name="Google Shape;101;p3"/>
          <p:cNvSpPr txBox="1">
            <a:spLocks noGrp="1"/>
          </p:cNvSpPr>
          <p:nvPr>
            <p:ph type="body" idx="1"/>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b="0">
                <a:latin typeface="Calibri"/>
                <a:ea typeface="Calibri"/>
                <a:cs typeface="Calibri"/>
                <a:sym typeface="Calibri"/>
              </a:rPr>
              <a:t>This presentation discusses</a:t>
            </a:r>
            <a:endParaRPr b="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US" b="0">
                <a:latin typeface="Calibri"/>
                <a:ea typeface="Calibri"/>
                <a:cs typeface="Calibri"/>
                <a:sym typeface="Calibri"/>
              </a:rPr>
              <a:t>the context of our PWI campus </a:t>
            </a:r>
            <a:endParaRPr b="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US" b="0">
                <a:latin typeface="Calibri"/>
                <a:ea typeface="Calibri"/>
                <a:cs typeface="Calibri"/>
                <a:sym typeface="Calibri"/>
              </a:rPr>
              <a:t>the writing center’s history and our former inclusive practices</a:t>
            </a:r>
            <a:endParaRPr b="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US" b="0">
                <a:latin typeface="Calibri"/>
                <a:ea typeface="Calibri"/>
                <a:cs typeface="Calibri"/>
                <a:sym typeface="Calibri"/>
              </a:rPr>
              <a:t>our new goals for better language practice</a:t>
            </a:r>
            <a:endParaRPr b="0">
              <a:latin typeface="Calibri"/>
              <a:ea typeface="Calibri"/>
              <a:cs typeface="Calibri"/>
              <a:sym typeface="Calibri"/>
            </a:endParaRPr>
          </a:p>
          <a:p>
            <a:pPr marL="0" lvl="0" indent="0" algn="l" rtl="0">
              <a:lnSpc>
                <a:spcPct val="115000"/>
              </a:lnSpc>
              <a:spcBef>
                <a:spcPts val="0"/>
              </a:spcBef>
              <a:spcAft>
                <a:spcPts val="0"/>
              </a:spcAft>
              <a:buSzPts val="2400"/>
              <a:buNone/>
            </a:pPr>
            <a:endParaRPr sz="2200" b="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b="0">
              <a:latin typeface="Arial"/>
              <a:ea typeface="Arial"/>
              <a:cs typeface="Arial"/>
              <a:sym typeface="Arial"/>
            </a:endParaRPr>
          </a:p>
        </p:txBody>
      </p:sp>
      <p:sp>
        <p:nvSpPr>
          <p:cNvPr id="102" name="Google Shape;102;p3"/>
          <p:cNvSpPr txBox="1">
            <a:spLocks noGrp="1"/>
          </p:cNvSpPr>
          <p:nvPr>
            <p:ph type="body" idx="1"/>
          </p:nvPr>
        </p:nvSpPr>
        <p:spPr>
          <a:xfrm>
            <a:off x="4645025" y="1535112"/>
            <a:ext cx="4041775"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Efforts We Are Taking</a:t>
            </a:r>
            <a:endParaRPr/>
          </a:p>
        </p:txBody>
      </p:sp>
      <p:sp>
        <p:nvSpPr>
          <p:cNvPr id="103" name="Google Shape;103;p3"/>
          <p:cNvSpPr txBox="1">
            <a:spLocks noGrp="1"/>
          </p:cNvSpPr>
          <p:nvPr>
            <p:ph type="body" idx="2"/>
          </p:nvPr>
        </p:nvSpPr>
        <p:spPr>
          <a:xfrm>
            <a:off x="4645025" y="2174875"/>
            <a:ext cx="4041775" cy="3951287"/>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400"/>
              <a:buChar char="•"/>
            </a:pPr>
            <a:r>
              <a:rPr lang="en-US">
                <a:latin typeface="Calibri"/>
                <a:ea typeface="Calibri"/>
                <a:cs typeface="Calibri"/>
                <a:sym typeface="Calibri"/>
              </a:rPr>
              <a:t>principles we are forming</a:t>
            </a:r>
            <a:endParaRPr/>
          </a:p>
          <a:p>
            <a:pPr marL="342900" lvl="0" indent="-342900" algn="l" rtl="0">
              <a:lnSpc>
                <a:spcPct val="115000"/>
              </a:lnSpc>
              <a:spcBef>
                <a:spcPts val="0"/>
              </a:spcBef>
              <a:spcAft>
                <a:spcPts val="0"/>
              </a:spcAft>
              <a:buSzPts val="2400"/>
              <a:buChar char="•"/>
            </a:pPr>
            <a:r>
              <a:rPr lang="en-US">
                <a:latin typeface="Calibri"/>
                <a:ea typeface="Calibri"/>
                <a:cs typeface="Calibri"/>
                <a:sym typeface="Calibri"/>
              </a:rPr>
              <a:t>materials we are developing</a:t>
            </a:r>
            <a:endParaRPr>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Arial"/>
              <a:buChar char="•"/>
            </a:pPr>
            <a:r>
              <a:rPr lang="en-US">
                <a:latin typeface="Calibri"/>
                <a:ea typeface="Calibri"/>
                <a:cs typeface="Calibri"/>
                <a:sym typeface="Calibri"/>
              </a:rPr>
              <a:t>changes to our annual writers’ conference.</a:t>
            </a:r>
            <a:br>
              <a:rPr lang="en-US">
                <a:latin typeface="Calibri"/>
                <a:ea typeface="Calibri"/>
                <a:cs typeface="Calibri"/>
                <a:sym typeface="Calibri"/>
              </a:rPr>
            </a:br>
            <a:endParaRPr>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Arial"/>
              <a:buChar char="•"/>
            </a:pPr>
            <a:r>
              <a:rPr lang="en-US">
                <a:latin typeface="Calibri"/>
                <a:ea typeface="Calibri"/>
                <a:cs typeface="Calibri"/>
                <a:sym typeface="Calibri"/>
              </a:rPr>
              <a:t>We will end by discussing plans for our future.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Arial"/>
              <a:buNone/>
            </a:pPr>
            <a:r>
              <a:rPr lang="en-US">
                <a:latin typeface="Calibri"/>
                <a:ea typeface="Calibri"/>
                <a:cs typeface="Calibri"/>
                <a:sym typeface="Calibri"/>
              </a:rPr>
              <a:t> </a:t>
            </a:r>
            <a:endParaRPr sz="2400" b="0" i="0" u="none">
              <a:solidFill>
                <a:schemeClr val="dk1"/>
              </a:solidFill>
              <a:latin typeface="Calibri"/>
              <a:ea typeface="Calibri"/>
              <a:cs typeface="Calibri"/>
              <a:sym typeface="Calibri"/>
            </a:endParaRPr>
          </a:p>
        </p:txBody>
      </p:sp>
      <p:pic>
        <p:nvPicPr>
          <p:cNvPr id="104" name="Google Shape;104;p3" descr="Campus Writing Center"/>
          <p:cNvPicPr preferRelativeResize="0"/>
          <p:nvPr/>
        </p:nvPicPr>
        <p:blipFill rotWithShape="1">
          <a:blip r:embed="rId3">
            <a:alphaModFix/>
          </a:blip>
          <a:srcRect/>
          <a:stretch/>
        </p:blipFill>
        <p:spPr>
          <a:xfrm>
            <a:off x="7239000" y="5160962"/>
            <a:ext cx="1905000" cy="1697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Illinois College Overview</a:t>
            </a:r>
            <a:endParaRPr/>
          </a:p>
        </p:txBody>
      </p:sp>
      <p:sp>
        <p:nvSpPr>
          <p:cNvPr id="110" name="Google Shape;110;p4"/>
          <p:cNvSpPr txBox="1">
            <a:spLocks noGrp="1"/>
          </p:cNvSpPr>
          <p:nvPr>
            <p:ph type="body" idx="1"/>
          </p:nvPr>
        </p:nvSpPr>
        <p:spPr>
          <a:xfrm>
            <a:off x="457200" y="2169501"/>
            <a:ext cx="7620000" cy="354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endParaRPr sz="3200" b="0">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0" lvl="0" indent="0" algn="l" rtl="0">
              <a:lnSpc>
                <a:spcPct val="100000"/>
              </a:lnSpc>
              <a:spcBef>
                <a:spcPts val="640"/>
              </a:spcBef>
              <a:spcAft>
                <a:spcPts val="0"/>
              </a:spcAft>
              <a:buClr>
                <a:schemeClr val="dk1"/>
              </a:buClr>
              <a:buSzPts val="3200"/>
              <a:buNone/>
            </a:pPr>
            <a:endParaRPr sz="3200" b="0" i="0" u="none">
              <a:solidFill>
                <a:schemeClr val="dk1"/>
              </a:solidFill>
              <a:latin typeface="Calibri"/>
              <a:ea typeface="Calibri"/>
              <a:cs typeface="Calibri"/>
              <a:sym typeface="Calibri"/>
            </a:endParaRPr>
          </a:p>
        </p:txBody>
      </p:sp>
      <p:pic>
        <p:nvPicPr>
          <p:cNvPr id="111" name="Google Shape;111;p4" descr="Campus Writing Center"/>
          <p:cNvPicPr preferRelativeResize="0">
            <a:picLocks noGrp="1"/>
          </p:cNvPicPr>
          <p:nvPr>
            <p:ph type="body" idx="1"/>
          </p:nvPr>
        </p:nvPicPr>
        <p:blipFill rotWithShape="1">
          <a:blip r:embed="rId3">
            <a:alphaModFix/>
          </a:blip>
          <a:srcRect/>
          <a:stretch/>
        </p:blipFill>
        <p:spPr>
          <a:xfrm>
            <a:off x="7239000" y="5160962"/>
            <a:ext cx="1905000" cy="1697037"/>
          </a:xfrm>
          <a:prstGeom prst="rect">
            <a:avLst/>
          </a:prstGeom>
          <a:noFill/>
          <a:ln>
            <a:noFill/>
          </a:ln>
        </p:spPr>
      </p:pic>
      <p:sp>
        <p:nvSpPr>
          <p:cNvPr id="112" name="Google Shape;112;p4"/>
          <p:cNvSpPr txBox="1"/>
          <p:nvPr/>
        </p:nvSpPr>
        <p:spPr>
          <a:xfrm>
            <a:off x="1217850" y="1812400"/>
            <a:ext cx="7362600" cy="3632700"/>
          </a:xfrm>
          <a:prstGeom prst="rect">
            <a:avLst/>
          </a:prstGeom>
          <a:noFill/>
          <a:ln>
            <a:noFill/>
          </a:ln>
        </p:spPr>
        <p:txBody>
          <a:bodyPr spcFirstLastPara="1" wrap="square" lIns="91425" tIns="91425" rIns="91425" bIns="91425" anchor="b" anchorCtr="0">
            <a:spAutoFit/>
          </a:bodyPr>
          <a:lstStyle/>
          <a:p>
            <a:pPr marL="514350" marR="0" lvl="0" indent="-5143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Small liberal arts college, ~1100 students, Midwestern, rural, predominantly White (a PWI)</a:t>
            </a:r>
            <a:endParaRPr sz="32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serve students from metro Chicago and St. Louis, small towns from mostly a 100-mile radius of the college, and other nations and states</a:t>
            </a:r>
            <a:endParaRPr sz="1400" b="0" i="0" u="none" strike="noStrike" cap="none">
              <a:solidFill>
                <a:srgbClr val="000000"/>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f03bac2997_0_0"/>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Race</a:t>
            </a:r>
            <a:r>
              <a:rPr lang="en-US" sz="3500">
                <a:latin typeface="Calibri"/>
                <a:ea typeface="Calibri"/>
                <a:cs typeface="Calibri"/>
                <a:sym typeface="Calibri"/>
              </a:rPr>
              <a:t> &amp; </a:t>
            </a:r>
            <a:r>
              <a:rPr lang="en-US" sz="4000">
                <a:latin typeface="Calibri"/>
                <a:ea typeface="Calibri"/>
                <a:cs typeface="Calibri"/>
                <a:sym typeface="Calibri"/>
              </a:rPr>
              <a:t>Ethnicity</a:t>
            </a:r>
            <a:r>
              <a:rPr lang="en-US" sz="2200">
                <a:latin typeface="Calibri"/>
                <a:ea typeface="Calibri"/>
                <a:cs typeface="Calibri"/>
                <a:sym typeface="Calibri"/>
              </a:rPr>
              <a:t> </a:t>
            </a:r>
            <a:br>
              <a:rPr lang="en-US" sz="2200">
                <a:latin typeface="Calibri"/>
                <a:ea typeface="Calibri"/>
                <a:cs typeface="Calibri"/>
                <a:sym typeface="Calibri"/>
              </a:rPr>
            </a:br>
            <a:r>
              <a:rPr lang="en-US" sz="2200">
                <a:latin typeface="Calibri"/>
                <a:ea typeface="Calibri"/>
                <a:cs typeface="Calibri"/>
                <a:sym typeface="Calibri"/>
              </a:rPr>
              <a:t>(from Illinois College Fact Sheet)</a:t>
            </a:r>
            <a:endParaRPr sz="2200"/>
          </a:p>
        </p:txBody>
      </p:sp>
      <p:sp>
        <p:nvSpPr>
          <p:cNvPr id="118" name="Google Shape;118;gf03bac2997_0_0"/>
          <p:cNvSpPr txBox="1">
            <a:spLocks noGrp="1"/>
          </p:cNvSpPr>
          <p:nvPr>
            <p:ph type="body" idx="1"/>
          </p:nvPr>
        </p:nvSpPr>
        <p:spPr>
          <a:xfrm>
            <a:off x="457200" y="2169501"/>
            <a:ext cx="7620000" cy="354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endParaRPr sz="3200" b="0">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0" lvl="0" indent="0" algn="l" rtl="0">
              <a:lnSpc>
                <a:spcPct val="100000"/>
              </a:lnSpc>
              <a:spcBef>
                <a:spcPts val="640"/>
              </a:spcBef>
              <a:spcAft>
                <a:spcPts val="0"/>
              </a:spcAft>
              <a:buClr>
                <a:schemeClr val="dk1"/>
              </a:buClr>
              <a:buSzPts val="3200"/>
              <a:buNone/>
            </a:pPr>
            <a:endParaRPr sz="3200" b="0" i="0" u="none">
              <a:solidFill>
                <a:schemeClr val="dk1"/>
              </a:solidFill>
              <a:latin typeface="Calibri"/>
              <a:ea typeface="Calibri"/>
              <a:cs typeface="Calibri"/>
              <a:sym typeface="Calibri"/>
            </a:endParaRPr>
          </a:p>
        </p:txBody>
      </p:sp>
      <p:pic>
        <p:nvPicPr>
          <p:cNvPr id="119" name="Google Shape;119;gf03bac2997_0_0" descr="Campus Writing Center"/>
          <p:cNvPicPr preferRelativeResize="0">
            <a:picLocks noGrp="1"/>
          </p:cNvPicPr>
          <p:nvPr>
            <p:ph type="body" idx="1"/>
          </p:nvPr>
        </p:nvPicPr>
        <p:blipFill rotWithShape="1">
          <a:blip r:embed="rId3">
            <a:alphaModFix/>
          </a:blip>
          <a:srcRect/>
          <a:stretch/>
        </p:blipFill>
        <p:spPr>
          <a:xfrm>
            <a:off x="7239000" y="5160962"/>
            <a:ext cx="1905000" cy="1697100"/>
          </a:xfrm>
          <a:prstGeom prst="rect">
            <a:avLst/>
          </a:prstGeom>
          <a:noFill/>
          <a:ln>
            <a:noFill/>
          </a:ln>
        </p:spPr>
      </p:pic>
      <p:sp>
        <p:nvSpPr>
          <p:cNvPr id="120" name="Google Shape;120;gf03bac2997_0_0"/>
          <p:cNvSpPr txBox="1"/>
          <p:nvPr/>
        </p:nvSpPr>
        <p:spPr>
          <a:xfrm>
            <a:off x="624075" y="1248325"/>
            <a:ext cx="7956600" cy="5134800"/>
          </a:xfrm>
          <a:prstGeom prst="rect">
            <a:avLst/>
          </a:prstGeom>
          <a:noFill/>
          <a:ln>
            <a:noFill/>
          </a:ln>
        </p:spPr>
        <p:txBody>
          <a:bodyPr spcFirstLastPara="1" wrap="square" lIns="91425" tIns="91425" rIns="91425" bIns="91425" anchor="b" anchorCtr="0">
            <a:spAutoFit/>
          </a:bodyPr>
          <a:lstStyle/>
          <a:p>
            <a:pPr marL="0" marR="0" lvl="0" indent="0" algn="l" rtl="0">
              <a:lnSpc>
                <a:spcPct val="115000"/>
              </a:lnSpc>
              <a:spcBef>
                <a:spcPts val="120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African-American students: 10.4% (114)</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American Indian/Alaskan: 0.2% (2)</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Asian students: 0.7% (8)</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Caucasian students: 72.7% (797)</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Hispanic students of any race: 7.3% (80)</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International students: 3.1% (34)</a:t>
            </a: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Native Hawaiian or other Pacific Islander: 0.2% (2)</a:t>
            </a: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Two or more races: 3.0% (33)</a:t>
            </a: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dk1"/>
                </a:solidFill>
                <a:highlight>
                  <a:srgbClr val="FFFFFF"/>
                </a:highlight>
                <a:latin typeface="Calibri"/>
                <a:ea typeface="Calibri"/>
                <a:cs typeface="Calibri"/>
                <a:sym typeface="Calibri"/>
              </a:rPr>
              <a:t>Not Reported/Unknown: </a:t>
            </a:r>
            <a:r>
              <a:rPr lang="en-US" sz="2400" b="0" i="0" u="none" strike="noStrike" cap="none">
                <a:solidFill>
                  <a:schemeClr val="dk1"/>
                </a:solidFill>
                <a:latin typeface="Calibri"/>
                <a:ea typeface="Calibri"/>
                <a:cs typeface="Calibri"/>
                <a:sym typeface="Calibri"/>
              </a:rPr>
              <a:t>2.5% (27)</a:t>
            </a:r>
            <a:endParaRPr sz="46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1600200" y="274637"/>
            <a:ext cx="7086600" cy="14017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Campus Writing Center Overview</a:t>
            </a:r>
            <a:endParaRPr/>
          </a:p>
        </p:txBody>
      </p:sp>
      <p:pic>
        <p:nvPicPr>
          <p:cNvPr id="126" name="Google Shape;126;p5" descr="Campus Writing Center"/>
          <p:cNvPicPr preferRelativeResize="0">
            <a:picLocks noGrp="1"/>
          </p:cNvPicPr>
          <p:nvPr>
            <p:ph type="body" idx="1"/>
          </p:nvPr>
        </p:nvPicPr>
        <p:blipFill rotWithShape="1">
          <a:blip r:embed="rId3">
            <a:alphaModFix/>
          </a:blip>
          <a:srcRect/>
          <a:stretch/>
        </p:blipFill>
        <p:spPr>
          <a:xfrm>
            <a:off x="7239000" y="5160962"/>
            <a:ext cx="1905000" cy="1697037"/>
          </a:xfrm>
          <a:prstGeom prst="rect">
            <a:avLst/>
          </a:prstGeom>
          <a:noFill/>
          <a:ln>
            <a:noFill/>
          </a:ln>
        </p:spPr>
      </p:pic>
      <p:sp>
        <p:nvSpPr>
          <p:cNvPr id="127" name="Google Shape;127;p5"/>
          <p:cNvSpPr txBox="1"/>
          <p:nvPr/>
        </p:nvSpPr>
        <p:spPr>
          <a:xfrm>
            <a:off x="1039700" y="1676400"/>
            <a:ext cx="7362600" cy="4431952"/>
          </a:xfrm>
          <a:prstGeom prst="rect">
            <a:avLst/>
          </a:prstGeom>
          <a:noFill/>
          <a:ln>
            <a:noFill/>
          </a:ln>
        </p:spPr>
        <p:txBody>
          <a:bodyPr spcFirstLastPara="1" wrap="square" lIns="91425" tIns="91425" rIns="91425" bIns="91425" anchor="t" anchorCtr="0">
            <a:spAutoFit/>
          </a:bodyPr>
          <a:lstStyle/>
          <a:p>
            <a:pPr marL="514350" marR="0" lvl="0" indent="-311150" algn="l" rtl="0">
              <a:lnSpc>
                <a:spcPct val="10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Piloted in 1996, begun in 1997</a:t>
            </a:r>
            <a:endParaRPr sz="3200" b="0" i="0" u="none" strike="noStrike" cap="none">
              <a:solidFill>
                <a:schemeClr val="dk1"/>
              </a:solidFill>
              <a:latin typeface="Calibri"/>
              <a:ea typeface="Calibri"/>
              <a:cs typeface="Calibri"/>
              <a:sym typeface="Calibri"/>
            </a:endParaRPr>
          </a:p>
          <a:p>
            <a:pPr marL="514350" marR="0" lvl="0" indent="-311150" algn="l" rtl="0">
              <a:lnSpc>
                <a:spcPct val="10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500-1000 visits annually</a:t>
            </a:r>
            <a:endParaRPr sz="3200" b="0" i="0" u="none" strike="noStrike" cap="none">
              <a:solidFill>
                <a:schemeClr val="dk1"/>
              </a:solidFill>
              <a:latin typeface="Calibri"/>
              <a:ea typeface="Calibri"/>
              <a:cs typeface="Calibri"/>
              <a:sym typeface="Calibri"/>
            </a:endParaRPr>
          </a:p>
          <a:p>
            <a:pPr marL="514350" marR="0" lvl="0" indent="-311150" algn="l" rtl="0">
              <a:lnSpc>
                <a:spcPct val="10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Staff is marginally diverse along gender, race, and ethnicity, predominantly white, many majors, all undergrad.</a:t>
            </a:r>
            <a:endParaRPr sz="3200" b="0" i="0" u="none" strike="noStrike" cap="none">
              <a:solidFill>
                <a:schemeClr val="dk1"/>
              </a:solidFill>
              <a:latin typeface="Calibri"/>
              <a:ea typeface="Calibri"/>
              <a:cs typeface="Calibri"/>
              <a:sym typeface="Calibri"/>
            </a:endParaRPr>
          </a:p>
          <a:p>
            <a:pPr marL="514350" marR="0" lvl="0" indent="-311150" algn="l" rtl="0">
              <a:lnSpc>
                <a:spcPct val="10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Staff often has a greater ratio of people identifying as LGBTQ+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than the rest of campus</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03bac2997_0_8"/>
          <p:cNvSpPr txBox="1">
            <a:spLocks noGrp="1"/>
          </p:cNvSpPr>
          <p:nvPr>
            <p:ph type="title"/>
          </p:nvPr>
        </p:nvSpPr>
        <p:spPr>
          <a:xfrm>
            <a:off x="1828800" y="274625"/>
            <a:ext cx="7078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a:latin typeface="Calibri"/>
                <a:ea typeface="Calibri"/>
                <a:cs typeface="Calibri"/>
                <a:sym typeface="Calibri"/>
              </a:rPr>
              <a:t>Inclusionary Practices at the Time</a:t>
            </a:r>
            <a:endParaRPr/>
          </a:p>
        </p:txBody>
      </p:sp>
      <p:sp>
        <p:nvSpPr>
          <p:cNvPr id="133" name="Google Shape;133;gf03bac2997_0_8"/>
          <p:cNvSpPr txBox="1">
            <a:spLocks noGrp="1"/>
          </p:cNvSpPr>
          <p:nvPr>
            <p:ph type="body" idx="1"/>
          </p:nvPr>
        </p:nvSpPr>
        <p:spPr>
          <a:xfrm>
            <a:off x="457200" y="2169501"/>
            <a:ext cx="7620000" cy="354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endParaRPr sz="3200" b="0">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514350" lvl="0" indent="-31115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0" lvl="0" indent="0" algn="l" rtl="0">
              <a:lnSpc>
                <a:spcPct val="100000"/>
              </a:lnSpc>
              <a:spcBef>
                <a:spcPts val="640"/>
              </a:spcBef>
              <a:spcAft>
                <a:spcPts val="0"/>
              </a:spcAft>
              <a:buClr>
                <a:schemeClr val="dk1"/>
              </a:buClr>
              <a:buSzPts val="3200"/>
              <a:buNone/>
            </a:pPr>
            <a:endParaRPr sz="3200" b="0" i="0" u="none">
              <a:solidFill>
                <a:schemeClr val="dk1"/>
              </a:solidFill>
              <a:latin typeface="Calibri"/>
              <a:ea typeface="Calibri"/>
              <a:cs typeface="Calibri"/>
              <a:sym typeface="Calibri"/>
            </a:endParaRPr>
          </a:p>
        </p:txBody>
      </p:sp>
      <p:pic>
        <p:nvPicPr>
          <p:cNvPr id="134" name="Google Shape;134;gf03bac2997_0_8" descr="Campus Writing Center"/>
          <p:cNvPicPr preferRelativeResize="0">
            <a:picLocks noGrp="1"/>
          </p:cNvPicPr>
          <p:nvPr>
            <p:ph type="body" idx="1"/>
          </p:nvPr>
        </p:nvPicPr>
        <p:blipFill rotWithShape="1">
          <a:blip r:embed="rId3">
            <a:alphaModFix/>
          </a:blip>
          <a:srcRect/>
          <a:stretch/>
        </p:blipFill>
        <p:spPr>
          <a:xfrm>
            <a:off x="7239000" y="5160962"/>
            <a:ext cx="1905000" cy="1697100"/>
          </a:xfrm>
          <a:prstGeom prst="rect">
            <a:avLst/>
          </a:prstGeom>
          <a:noFill/>
          <a:ln>
            <a:noFill/>
          </a:ln>
        </p:spPr>
      </p:pic>
      <p:sp>
        <p:nvSpPr>
          <p:cNvPr id="135" name="Google Shape;135;gf03bac2997_0_8"/>
          <p:cNvSpPr txBox="1"/>
          <p:nvPr/>
        </p:nvSpPr>
        <p:spPr>
          <a:xfrm>
            <a:off x="802200" y="1248325"/>
            <a:ext cx="7932900" cy="49254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Training session, each focusing on special topics, such as LGBTQ+ issues, minority status, ESL, &amp; disabilities</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We attempt to weave these considerations into other training sessions, e.g., the use of “they” in contemporary writing</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No mention of anti-racism or inclusionary language on websites nor in outreach materials…</a:t>
            </a:r>
            <a:br>
              <a:rPr lang="en-US" sz="2800" b="0" i="0" u="none" strike="noStrike" cap="none" dirty="0">
                <a:solidFill>
                  <a:schemeClr val="dk1"/>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issues that are even more important with</a:t>
            </a:r>
            <a:br>
              <a:rPr lang="en-US" sz="2800" b="0" i="0" u="none" strike="noStrike" cap="none" dirty="0">
                <a:solidFill>
                  <a:schemeClr val="dk1"/>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 our online consulting</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1828800" y="190500"/>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Goals for Staff Policies and Campus Materials</a:t>
            </a:r>
            <a:endParaRPr/>
          </a:p>
        </p:txBody>
      </p:sp>
      <p:sp>
        <p:nvSpPr>
          <p:cNvPr id="141" name="Google Shape;141;p6"/>
          <p:cNvSpPr txBox="1">
            <a:spLocks noGrp="1"/>
          </p:cNvSpPr>
          <p:nvPr>
            <p:ph type="body" idx="1"/>
          </p:nvPr>
        </p:nvSpPr>
        <p:spPr>
          <a:xfrm>
            <a:off x="457200" y="1600200"/>
            <a:ext cx="34290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Calibri"/>
                <a:ea typeface="Calibri"/>
                <a:cs typeface="Calibri"/>
                <a:sym typeface="Calibri"/>
              </a:rPr>
              <a:t>Create training and policies to improve staff understanding and habits</a:t>
            </a:r>
            <a:endParaRPr/>
          </a:p>
          <a:p>
            <a:pPr marL="0" marR="0" lvl="0" indent="0" algn="l" rtl="0">
              <a:lnSpc>
                <a:spcPct val="100000"/>
              </a:lnSpc>
              <a:spcBef>
                <a:spcPts val="1000"/>
              </a:spcBef>
              <a:spcAft>
                <a:spcPts val="0"/>
              </a:spcAft>
              <a:buClr>
                <a:schemeClr val="dk1"/>
              </a:buClr>
              <a:buSzPts val="3200"/>
              <a:buFont typeface="Arial"/>
              <a:buNone/>
            </a:pPr>
            <a:r>
              <a:rPr lang="en-US" sz="3200" b="0" i="0" u="none">
                <a:solidFill>
                  <a:schemeClr val="dk1"/>
                </a:solidFill>
                <a:latin typeface="Calibri"/>
                <a:ea typeface="Calibri"/>
                <a:cs typeface="Calibri"/>
                <a:sym typeface="Calibri"/>
              </a:rPr>
              <a:t>Create outreach materials for everybody else</a:t>
            </a:r>
            <a:endParaRPr/>
          </a:p>
        </p:txBody>
      </p:sp>
      <p:sp>
        <p:nvSpPr>
          <p:cNvPr id="142" name="Google Shape;142;p6"/>
          <p:cNvSpPr txBox="1">
            <a:spLocks noGrp="1"/>
          </p:cNvSpPr>
          <p:nvPr>
            <p:ph type="body" idx="2"/>
          </p:nvPr>
        </p:nvSpPr>
        <p:spPr>
          <a:xfrm>
            <a:off x="4114800" y="1600200"/>
            <a:ext cx="4876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200"/>
              <a:buFont typeface="Calibri"/>
              <a:buChar char="⮚"/>
            </a:pPr>
            <a:r>
              <a:rPr lang="en-US" sz="2800" i="0" u="none" dirty="0">
                <a:solidFill>
                  <a:schemeClr val="dk1"/>
                </a:solidFill>
                <a:latin typeface="Calibri"/>
                <a:ea typeface="Calibri"/>
                <a:cs typeface="Calibri"/>
                <a:sym typeface="Calibri"/>
              </a:rPr>
              <a:t>Use Inclusive Language</a:t>
            </a:r>
            <a:endParaRPr dirty="0">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00"/>
              <a:buFont typeface="Calibri"/>
              <a:buChar char="⮚"/>
            </a:pPr>
            <a:r>
              <a:rPr lang="en-US" sz="2800" i="0" u="none" dirty="0">
                <a:solidFill>
                  <a:schemeClr val="dk1"/>
                </a:solidFill>
                <a:latin typeface="Calibri"/>
                <a:ea typeface="Calibri"/>
                <a:cs typeface="Calibri"/>
                <a:sym typeface="Calibri"/>
              </a:rPr>
              <a:t>Avoid Anti-Racist Language</a:t>
            </a:r>
            <a:endParaRPr dirty="0">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200"/>
              <a:buFont typeface="Calibri"/>
              <a:buChar char="⮚"/>
            </a:pPr>
            <a:r>
              <a:rPr lang="en-US" sz="2800" i="0" u="none" dirty="0">
                <a:solidFill>
                  <a:schemeClr val="dk1"/>
                </a:solidFill>
                <a:latin typeface="Calibri"/>
                <a:ea typeface="Calibri"/>
                <a:cs typeface="Calibri"/>
                <a:sym typeface="Calibri"/>
              </a:rPr>
              <a:t>Use Nonviolent Language</a:t>
            </a:r>
            <a:endParaRPr dirty="0"/>
          </a:p>
          <a:p>
            <a:pPr marL="342900" marR="0" lvl="0" indent="-342900" algn="l" rtl="0">
              <a:lnSpc>
                <a:spcPct val="115000"/>
              </a:lnSpc>
              <a:spcBef>
                <a:spcPts val="1000"/>
              </a:spcBef>
              <a:spcAft>
                <a:spcPts val="0"/>
              </a:spcAft>
              <a:buClr>
                <a:schemeClr val="dk1"/>
              </a:buClr>
              <a:buSzPts val="200"/>
              <a:buFont typeface="Calibri"/>
              <a:buChar char="⮚"/>
            </a:pPr>
            <a:r>
              <a:rPr lang="en-US" dirty="0">
                <a:latin typeface="Calibri"/>
                <a:ea typeface="Calibri"/>
                <a:cs typeface="Calibri"/>
                <a:sym typeface="Calibri"/>
              </a:rPr>
              <a:t>Use Socially Just Language</a:t>
            </a:r>
            <a:endParaRPr sz="2800" i="0" u="none" dirty="0">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SzPts val="2800"/>
              <a:buFont typeface="Calibri"/>
              <a:buChar char="⮚"/>
            </a:pPr>
            <a:r>
              <a:rPr lang="en-US" dirty="0">
                <a:latin typeface="Calibri"/>
                <a:ea typeface="Calibri"/>
                <a:cs typeface="Calibri"/>
                <a:sym typeface="Calibri"/>
              </a:rPr>
              <a:t>Comport with guidelines set out by OWCA and IWCA, as well as APA.</a:t>
            </a:r>
            <a:endParaRPr dirty="0">
              <a:latin typeface="Calibri"/>
              <a:ea typeface="Calibri"/>
              <a:cs typeface="Calibri"/>
              <a:sym typeface="Calibri"/>
            </a:endParaRPr>
          </a:p>
          <a:p>
            <a:pPr marL="342900" marR="0" lvl="0" indent="-16510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Source Sans Pro"/>
              <a:ea typeface="Source Sans Pro"/>
              <a:cs typeface="Source Sans Pro"/>
              <a:sym typeface="Source Sans Pro"/>
            </a:endParaRPr>
          </a:p>
        </p:txBody>
      </p:sp>
      <p:pic>
        <p:nvPicPr>
          <p:cNvPr id="143" name="Google Shape;143;p6" descr="Campus Writing Center"/>
          <p:cNvPicPr preferRelativeResize="0"/>
          <p:nvPr/>
        </p:nvPicPr>
        <p:blipFill rotWithShape="1">
          <a:blip r:embed="rId3">
            <a:alphaModFix/>
          </a:blip>
          <a:srcRect/>
          <a:stretch/>
        </p:blipFill>
        <p:spPr>
          <a:xfrm>
            <a:off x="7175500" y="5168900"/>
            <a:ext cx="1968500" cy="175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1828800" y="274637"/>
            <a:ext cx="685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Anti-Racist Language </a:t>
            </a:r>
            <a:endParaRPr/>
          </a:p>
        </p:txBody>
      </p:sp>
      <p:sp>
        <p:nvSpPr>
          <p:cNvPr id="149" name="Google Shape;149;p1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a:latin typeface="Calibri"/>
                <a:ea typeface="Calibri"/>
                <a:cs typeface="Calibri"/>
                <a:sym typeface="Calibri"/>
              </a:rPr>
              <a:t>People use racial and ethnic terms to identify themselves, making these terms a serious topic.</a:t>
            </a:r>
            <a:endParaRPr>
              <a:latin typeface="Calibri"/>
              <a:ea typeface="Calibri"/>
              <a:cs typeface="Calibri"/>
              <a:sym typeface="Calibri"/>
            </a:endParaRPr>
          </a:p>
          <a:p>
            <a:pPr marL="0" lvl="0" indent="0" algn="l" rtl="0">
              <a:lnSpc>
                <a:spcPct val="115000"/>
              </a:lnSpc>
              <a:spcBef>
                <a:spcPts val="0"/>
              </a:spcBef>
              <a:spcAft>
                <a:spcPts val="0"/>
              </a:spcAft>
              <a:buSzPts val="1800"/>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We must be conscious of how our writing presents race and ethnicity.</a:t>
            </a:r>
            <a:endParaRPr>
              <a:latin typeface="Calibri"/>
              <a:ea typeface="Calibri"/>
              <a:cs typeface="Calibri"/>
              <a:sym typeface="Calibri"/>
            </a:endParaRPr>
          </a:p>
          <a:p>
            <a:pPr marL="0" marR="0" lvl="0" indent="0" algn="l" rtl="0">
              <a:lnSpc>
                <a:spcPct val="200000"/>
              </a:lnSpc>
              <a:spcBef>
                <a:spcPts val="0"/>
              </a:spcBef>
              <a:spcAft>
                <a:spcPts val="0"/>
              </a:spcAft>
              <a:buSzPts val="1800"/>
              <a:buNone/>
            </a:pPr>
            <a:endParaRPr>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pic>
        <p:nvPicPr>
          <p:cNvPr id="150" name="Google Shape;150;p11" descr="Campus Writing Center"/>
          <p:cNvPicPr preferRelativeResize="0"/>
          <p:nvPr/>
        </p:nvPicPr>
        <p:blipFill rotWithShape="1">
          <a:blip r:embed="rId3">
            <a:alphaModFix/>
          </a:blip>
          <a:srcRect/>
          <a:stretch/>
        </p:blipFill>
        <p:spPr>
          <a:xfrm>
            <a:off x="7175500" y="5168900"/>
            <a:ext cx="1968500" cy="1752600"/>
          </a:xfrm>
          <a:prstGeom prst="rect">
            <a:avLst/>
          </a:prstGeom>
          <a:noFill/>
          <a:ln>
            <a:noFill/>
          </a:ln>
        </p:spPr>
      </p:pic>
    </p:spTree>
  </p:cSld>
  <p:clrMapOvr>
    <a:masterClrMapping/>
  </p:clrMapOvr>
</p:sld>
</file>

<file path=ppt/theme/theme1.xml><?xml version="1.0" encoding="utf-8"?>
<a:theme xmlns:a="http://schemas.openxmlformats.org/drawingml/2006/main" name="POI_THEME_TEMPLATE_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2989</Words>
  <Application>Microsoft Office PowerPoint</Application>
  <PresentationFormat>On-screen Show (4:3)</PresentationFormat>
  <Paragraphs>162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Times New Roman</vt:lpstr>
      <vt:lpstr>Noto Sans Symbols</vt:lpstr>
      <vt:lpstr>Source Sans Pro</vt:lpstr>
      <vt:lpstr>Calibri</vt:lpstr>
      <vt:lpstr>Garamond</vt:lpstr>
      <vt:lpstr>POI_THEME_TEMPLATE_DESIGN</vt:lpstr>
      <vt:lpstr>Aligning with the Language of Justice in the Writing Center OWCA Oct. 2021 </vt:lpstr>
      <vt:lpstr>Problems</vt:lpstr>
      <vt:lpstr>Today’s Talk</vt:lpstr>
      <vt:lpstr>Illinois College Overview</vt:lpstr>
      <vt:lpstr>Race &amp; Ethnicity  (from Illinois College Fact Sheet)</vt:lpstr>
      <vt:lpstr>Campus Writing Center Overview</vt:lpstr>
      <vt:lpstr>Inclusionary Practices at the Time</vt:lpstr>
      <vt:lpstr>Goals for Staff Policies and Campus Materials</vt:lpstr>
      <vt:lpstr>Anti-Racist Language </vt:lpstr>
      <vt:lpstr>Inclusive Language </vt:lpstr>
      <vt:lpstr>Anti-Racist &amp; Inclusive Language </vt:lpstr>
      <vt:lpstr>Anti-Racist &amp; Inclusive Language </vt:lpstr>
      <vt:lpstr>Example of Outreach Materials </vt:lpstr>
      <vt:lpstr>Nonviolent/Socially Just Language </vt:lpstr>
      <vt:lpstr>Nonviolent/Socially Just Language </vt:lpstr>
      <vt:lpstr>Changes to Annual Conference</vt:lpstr>
      <vt:lpstr>Changes for Next Conference</vt:lpstr>
      <vt:lpstr>Plans for Future</vt:lpstr>
      <vt:lpstr>Sources of Inspiration</vt:lpstr>
      <vt:lpstr>More Sources of 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with the Language of Justice in the Writing Center OWCA Oct. 2021 </dc:title>
  <dc:creator>Lauren Melcher</dc:creator>
  <cp:lastModifiedBy>Jenelle Dembsey</cp:lastModifiedBy>
  <cp:revision>1</cp:revision>
  <dcterms:created xsi:type="dcterms:W3CDTF">2009-08-18T18:34:26Z</dcterms:created>
  <dcterms:modified xsi:type="dcterms:W3CDTF">2021-09-27T19:37:42Z</dcterms:modified>
</cp:coreProperties>
</file>