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64"/>
  </p:notesMasterIdLst>
  <p:sldIdLst>
    <p:sldId id="256" r:id="rId2"/>
    <p:sldId id="300" r:id="rId3"/>
    <p:sldId id="259" r:id="rId4"/>
    <p:sldId id="301" r:id="rId5"/>
    <p:sldId id="261" r:id="rId6"/>
    <p:sldId id="404" r:id="rId7"/>
    <p:sldId id="422" r:id="rId8"/>
    <p:sldId id="423" r:id="rId9"/>
    <p:sldId id="424" r:id="rId10"/>
    <p:sldId id="372" r:id="rId11"/>
    <p:sldId id="373" r:id="rId12"/>
    <p:sldId id="349" r:id="rId13"/>
    <p:sldId id="360" r:id="rId14"/>
    <p:sldId id="357" r:id="rId15"/>
    <p:sldId id="362" r:id="rId16"/>
    <p:sldId id="364" r:id="rId17"/>
    <p:sldId id="363" r:id="rId18"/>
    <p:sldId id="368" r:id="rId19"/>
    <p:sldId id="361" r:id="rId20"/>
    <p:sldId id="369" r:id="rId21"/>
    <p:sldId id="370" r:id="rId22"/>
    <p:sldId id="262" r:id="rId23"/>
    <p:sldId id="263" r:id="rId24"/>
    <p:sldId id="426" r:id="rId25"/>
    <p:sldId id="264" r:id="rId26"/>
    <p:sldId id="266" r:id="rId27"/>
    <p:sldId id="269" r:id="rId28"/>
    <p:sldId id="270" r:id="rId29"/>
    <p:sldId id="272" r:id="rId30"/>
    <p:sldId id="273" r:id="rId31"/>
    <p:sldId id="274" r:id="rId32"/>
    <p:sldId id="276" r:id="rId33"/>
    <p:sldId id="277" r:id="rId34"/>
    <p:sldId id="279" r:id="rId35"/>
    <p:sldId id="282" r:id="rId36"/>
    <p:sldId id="425" r:id="rId37"/>
    <p:sldId id="381" r:id="rId38"/>
    <p:sldId id="382" r:id="rId39"/>
    <p:sldId id="412" r:id="rId40"/>
    <p:sldId id="303" r:id="rId41"/>
    <p:sldId id="410" r:id="rId42"/>
    <p:sldId id="306" r:id="rId43"/>
    <p:sldId id="405" r:id="rId44"/>
    <p:sldId id="406" r:id="rId45"/>
    <p:sldId id="407" r:id="rId46"/>
    <p:sldId id="408" r:id="rId47"/>
    <p:sldId id="397" r:id="rId48"/>
    <p:sldId id="428" r:id="rId49"/>
    <p:sldId id="413" r:id="rId50"/>
    <p:sldId id="414" r:id="rId51"/>
    <p:sldId id="415" r:id="rId52"/>
    <p:sldId id="298" r:id="rId53"/>
    <p:sldId id="429" r:id="rId54"/>
    <p:sldId id="427" r:id="rId55"/>
    <p:sldId id="299" r:id="rId56"/>
    <p:sldId id="430" r:id="rId57"/>
    <p:sldId id="431" r:id="rId58"/>
    <p:sldId id="432" r:id="rId59"/>
    <p:sldId id="433" r:id="rId60"/>
    <p:sldId id="434" r:id="rId61"/>
    <p:sldId id="435" r:id="rId62"/>
    <p:sldId id="436" r:id="rId63"/>
  </p:sldIdLst>
  <p:sldSz cx="9144000" cy="6858000" type="screen4x3"/>
  <p:notesSz cx="6858000" cy="9144000"/>
  <p:embeddedFontLst>
    <p:embeddedFont>
      <p:font typeface="Arial Nova" panose="020B0504020202020204" pitchFamily="34" charset="0"/>
      <p:regular r:id="rId65"/>
      <p:bold r:id="rId66"/>
      <p:italic r:id="rId67"/>
      <p:boldItalic r:id="rId68"/>
    </p:embeddedFont>
    <p:embeddedFont>
      <p:font typeface="Average" panose="020B0604020202020204" charset="0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Garamond" panose="02020404030301010803" pitchFamily="18" charset="0"/>
      <p:regular r:id="rId74"/>
      <p:bold r:id="rId75"/>
      <p:italic r:id="rId76"/>
      <p:boldItalic r:id="rId77"/>
    </p:embeddedFont>
    <p:embeddedFont>
      <p:font typeface="Georgia" panose="02040502050405020303" pitchFamily="18" charset="0"/>
      <p:regular r:id="rId78"/>
      <p:bold r:id="rId79"/>
      <p:italic r:id="rId80"/>
      <p:boldItalic r:id="rId81"/>
    </p:embeddedFont>
    <p:embeddedFont>
      <p:font typeface="Jacques Francois Shadow" panose="020B0604020202020204" charset="0"/>
      <p:regular r:id="rId82"/>
    </p:embeddedFont>
    <p:embeddedFont>
      <p:font typeface="Open Sans" panose="020B0606030504020204" pitchFamily="34" charset="0"/>
      <p:regular r:id="rId83"/>
      <p:bold r:id="rId84"/>
      <p:italic r:id="rId85"/>
      <p:boldItalic r:id="rId86"/>
    </p:embeddedFont>
    <p:embeddedFont>
      <p:font typeface="Times" panose="02020603050405020304" pitchFamily="18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6DB99-B310-4402-BE2D-BAC57A165489}" v="172" dt="2021-09-20T16:04:46.539"/>
    <p1510:client id="{19693091-D488-4A74-B75F-E51A61E7FC64}" v="390" dt="2021-09-20T16:26:29.775"/>
    <p1510:client id="{5F8F7ED0-BDCB-45CC-95DB-F225BAB157BA}" v="6" dt="2021-09-20T16:14:02.298"/>
    <p1510:client id="{8015AD36-6BCC-4BBB-984D-01D415A84917}" v="95" dt="2021-09-20T16:11:03.602"/>
    <p1510:client id="{A7265555-064A-497B-81F5-58608BD54D41}" v="3" dt="2021-09-20T16:26:13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>
      <p:cViewPr varScale="1">
        <p:scale>
          <a:sx n="72" d="100"/>
          <a:sy n="72" d="100"/>
        </p:scale>
        <p:origin x="20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font" Target="fonts/font2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90" Type="http://schemas.openxmlformats.org/officeDocument/2006/relationships/font" Target="fonts/font26.fntdata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font" Target="fonts/font24.fntdata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font" Target="fonts/font22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87" Type="http://schemas.openxmlformats.org/officeDocument/2006/relationships/font" Target="fonts/font23.fntdata"/><Relationship Id="rId61" Type="http://schemas.openxmlformats.org/officeDocument/2006/relationships/slide" Target="slides/slide60.xml"/><Relationship Id="rId82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uffman" clId="Web-{5F8F7ED0-BDCB-45CC-95DB-F225BAB157BA}"/>
    <pc:docChg chg="modSld">
      <pc:chgData name="Sarah Huffman" userId="" providerId="" clId="Web-{5F8F7ED0-BDCB-45CC-95DB-F225BAB157BA}" dt="2021-09-20T16:14:02.298" v="3"/>
      <pc:docMkLst>
        <pc:docMk/>
      </pc:docMkLst>
      <pc:sldChg chg="addSp delSp modSp">
        <pc:chgData name="Sarah Huffman" userId="" providerId="" clId="Web-{5F8F7ED0-BDCB-45CC-95DB-F225BAB157BA}" dt="2021-09-20T16:14:02.298" v="3"/>
        <pc:sldMkLst>
          <pc:docMk/>
          <pc:sldMk cId="2224249950" sldId="427"/>
        </pc:sldMkLst>
        <pc:picChg chg="add del mod">
          <ac:chgData name="Sarah Huffman" userId="" providerId="" clId="Web-{5F8F7ED0-BDCB-45CC-95DB-F225BAB157BA}" dt="2021-09-20T16:12:40.438" v="1"/>
          <ac:picMkLst>
            <pc:docMk/>
            <pc:sldMk cId="2224249950" sldId="427"/>
            <ac:picMk id="3" creationId="{5D2073F3-6D20-4AC4-A1FC-53CA3B7B1D18}"/>
          </ac:picMkLst>
        </pc:picChg>
        <pc:picChg chg="add del mod">
          <ac:chgData name="Sarah Huffman" userId="" providerId="" clId="Web-{5F8F7ED0-BDCB-45CC-95DB-F225BAB157BA}" dt="2021-09-20T16:14:02.298" v="3"/>
          <ac:picMkLst>
            <pc:docMk/>
            <pc:sldMk cId="2224249950" sldId="427"/>
            <ac:picMk id="4" creationId="{1ED2301E-300E-4982-A7D7-89F9B83DE0BA}"/>
          </ac:picMkLst>
        </pc:picChg>
      </pc:sldChg>
    </pc:docChg>
  </pc:docChgLst>
  <pc:docChgLst>
    <pc:chgData name="Kimberly Becker" userId="h3L6TrwS7eUvF8nLGylhwbeMiPzOTN8w/Qumk3tklVA=" providerId="None" clId="Web-{8015AD36-6BCC-4BBB-984D-01D415A84917}"/>
    <pc:docChg chg="addSld delSld modSld">
      <pc:chgData name="Kimberly Becker" userId="h3L6TrwS7eUvF8nLGylhwbeMiPzOTN8w/Qumk3tklVA=" providerId="None" clId="Web-{8015AD36-6BCC-4BBB-984D-01D415A84917}" dt="2021-09-20T16:11:03.602" v="104" actId="14100"/>
      <pc:docMkLst>
        <pc:docMk/>
      </pc:docMkLst>
      <pc:sldChg chg="modNotes">
        <pc:chgData name="Kimberly Becker" userId="h3L6TrwS7eUvF8nLGylhwbeMiPzOTN8w/Qumk3tklVA=" providerId="None" clId="Web-{8015AD36-6BCC-4BBB-984D-01D415A84917}" dt="2021-09-20T15:42:11.374" v="8"/>
        <pc:sldMkLst>
          <pc:docMk/>
          <pc:sldMk cId="0" sldId="256"/>
        </pc:sldMkLst>
      </pc:sldChg>
      <pc:sldChg chg="modNotes">
        <pc:chgData name="Kimberly Becker" userId="h3L6TrwS7eUvF8nLGylhwbeMiPzOTN8w/Qumk3tklVA=" providerId="None" clId="Web-{8015AD36-6BCC-4BBB-984D-01D415A84917}" dt="2021-09-20T15:42:21.452" v="13"/>
        <pc:sldMkLst>
          <pc:docMk/>
          <pc:sldMk cId="0" sldId="259"/>
        </pc:sldMkLst>
      </pc:sldChg>
      <pc:sldChg chg="del">
        <pc:chgData name="Kimberly Becker" userId="h3L6TrwS7eUvF8nLGylhwbeMiPzOTN8w/Qumk3tklVA=" providerId="None" clId="Web-{8015AD36-6BCC-4BBB-984D-01D415A84917}" dt="2021-09-20T15:48:29.545" v="63"/>
        <pc:sldMkLst>
          <pc:docMk/>
          <pc:sldMk cId="0" sldId="265"/>
        </pc:sldMkLst>
      </pc:sldChg>
      <pc:sldChg chg="addSp modSp">
        <pc:chgData name="Kimberly Becker" userId="h3L6TrwS7eUvF8nLGylhwbeMiPzOTN8w/Qumk3tklVA=" providerId="None" clId="Web-{8015AD36-6BCC-4BBB-984D-01D415A84917}" dt="2021-09-20T15:49:24.467" v="74" actId="1076"/>
        <pc:sldMkLst>
          <pc:docMk/>
          <pc:sldMk cId="0" sldId="266"/>
        </pc:sldMkLst>
        <pc:spChg chg="add mod">
          <ac:chgData name="Kimberly Becker" userId="h3L6TrwS7eUvF8nLGylhwbeMiPzOTN8w/Qumk3tklVA=" providerId="None" clId="Web-{8015AD36-6BCC-4BBB-984D-01D415A84917}" dt="2021-09-20T15:49:24.467" v="74" actId="1076"/>
          <ac:spMkLst>
            <pc:docMk/>
            <pc:sldMk cId="0" sldId="266"/>
            <ac:spMk id="3" creationId="{C83E1118-6B29-4273-8F68-81D1D69277BE}"/>
          </ac:spMkLst>
        </pc:spChg>
        <pc:picChg chg="add mod">
          <ac:chgData name="Kimberly Becker" userId="h3L6TrwS7eUvF8nLGylhwbeMiPzOTN8w/Qumk3tklVA=" providerId="None" clId="Web-{8015AD36-6BCC-4BBB-984D-01D415A84917}" dt="2021-09-20T15:49:04.092" v="70" actId="1076"/>
          <ac:picMkLst>
            <pc:docMk/>
            <pc:sldMk cId="0" sldId="266"/>
            <ac:picMk id="2" creationId="{94A12CDD-0C98-4241-AB33-B3C05682C77C}"/>
          </ac:picMkLst>
        </pc:picChg>
      </pc:sldChg>
      <pc:sldChg chg="del">
        <pc:chgData name="Kimberly Becker" userId="h3L6TrwS7eUvF8nLGylhwbeMiPzOTN8w/Qumk3tklVA=" providerId="None" clId="Web-{8015AD36-6BCC-4BBB-984D-01D415A84917}" dt="2021-09-20T15:48:33.639" v="64"/>
        <pc:sldMkLst>
          <pc:docMk/>
          <pc:sldMk cId="0" sldId="268"/>
        </pc:sldMkLst>
      </pc:sldChg>
      <pc:sldChg chg="del">
        <pc:chgData name="Kimberly Becker" userId="h3L6TrwS7eUvF8nLGylhwbeMiPzOTN8w/Qumk3tklVA=" providerId="None" clId="Web-{8015AD36-6BCC-4BBB-984D-01D415A84917}" dt="2021-09-20T15:48:37.420" v="65"/>
        <pc:sldMkLst>
          <pc:docMk/>
          <pc:sldMk cId="0" sldId="271"/>
        </pc:sldMkLst>
      </pc:sldChg>
      <pc:sldChg chg="del">
        <pc:chgData name="Kimberly Becker" userId="h3L6TrwS7eUvF8nLGylhwbeMiPzOTN8w/Qumk3tklVA=" providerId="None" clId="Web-{8015AD36-6BCC-4BBB-984D-01D415A84917}" dt="2021-09-20T15:48:43.810" v="66"/>
        <pc:sldMkLst>
          <pc:docMk/>
          <pc:sldMk cId="0" sldId="275"/>
        </pc:sldMkLst>
      </pc:sldChg>
      <pc:sldChg chg="del">
        <pc:chgData name="Kimberly Becker" userId="h3L6TrwS7eUvF8nLGylhwbeMiPzOTN8w/Qumk3tklVA=" providerId="None" clId="Web-{8015AD36-6BCC-4BBB-984D-01D415A84917}" dt="2021-09-20T15:48:44.670" v="67"/>
        <pc:sldMkLst>
          <pc:docMk/>
          <pc:sldMk cId="0" sldId="278"/>
        </pc:sldMkLst>
      </pc:sldChg>
      <pc:sldChg chg="del">
        <pc:chgData name="Kimberly Becker" userId="h3L6TrwS7eUvF8nLGylhwbeMiPzOTN8w/Qumk3tklVA=" providerId="None" clId="Web-{8015AD36-6BCC-4BBB-984D-01D415A84917}" dt="2021-09-20T15:49:44.935" v="78"/>
        <pc:sldMkLst>
          <pc:docMk/>
          <pc:sldMk cId="0" sldId="280"/>
        </pc:sldMkLst>
      </pc:sldChg>
      <pc:sldChg chg="del">
        <pc:chgData name="Kimberly Becker" userId="h3L6TrwS7eUvF8nLGylhwbeMiPzOTN8w/Qumk3tklVA=" providerId="None" clId="Web-{8015AD36-6BCC-4BBB-984D-01D415A84917}" dt="2021-09-20T15:49:44.935" v="77"/>
        <pc:sldMkLst>
          <pc:docMk/>
          <pc:sldMk cId="0" sldId="281"/>
        </pc:sldMkLst>
      </pc:sldChg>
      <pc:sldChg chg="del">
        <pc:chgData name="Kimberly Becker" userId="h3L6TrwS7eUvF8nLGylhwbeMiPzOTN8w/Qumk3tklVA=" providerId="None" clId="Web-{8015AD36-6BCC-4BBB-984D-01D415A84917}" dt="2021-09-20T15:50:25.263" v="86"/>
        <pc:sldMkLst>
          <pc:docMk/>
          <pc:sldMk cId="0" sldId="283"/>
        </pc:sldMkLst>
      </pc:sldChg>
      <pc:sldChg chg="del">
        <pc:chgData name="Kimberly Becker" userId="h3L6TrwS7eUvF8nLGylhwbeMiPzOTN8w/Qumk3tklVA=" providerId="None" clId="Web-{8015AD36-6BCC-4BBB-984D-01D415A84917}" dt="2021-09-20T15:50:25.263" v="85"/>
        <pc:sldMkLst>
          <pc:docMk/>
          <pc:sldMk cId="0" sldId="284"/>
        </pc:sldMkLst>
      </pc:sldChg>
      <pc:sldChg chg="del">
        <pc:chgData name="Kimberly Becker" userId="h3L6TrwS7eUvF8nLGylhwbeMiPzOTN8w/Qumk3tklVA=" providerId="None" clId="Web-{8015AD36-6BCC-4BBB-984D-01D415A84917}" dt="2021-09-20T15:50:25.263" v="84"/>
        <pc:sldMkLst>
          <pc:docMk/>
          <pc:sldMk cId="0" sldId="285"/>
        </pc:sldMkLst>
      </pc:sldChg>
      <pc:sldChg chg="del">
        <pc:chgData name="Kimberly Becker" userId="h3L6TrwS7eUvF8nLGylhwbeMiPzOTN8w/Qumk3tklVA=" providerId="None" clId="Web-{8015AD36-6BCC-4BBB-984D-01D415A84917}" dt="2021-09-20T15:50:25.263" v="83"/>
        <pc:sldMkLst>
          <pc:docMk/>
          <pc:sldMk cId="0" sldId="286"/>
        </pc:sldMkLst>
      </pc:sldChg>
      <pc:sldChg chg="del">
        <pc:chgData name="Kimberly Becker" userId="h3L6TrwS7eUvF8nLGylhwbeMiPzOTN8w/Qumk3tklVA=" providerId="None" clId="Web-{8015AD36-6BCC-4BBB-984D-01D415A84917}" dt="2021-09-20T15:50:34.482" v="91"/>
        <pc:sldMkLst>
          <pc:docMk/>
          <pc:sldMk cId="0" sldId="287"/>
        </pc:sldMkLst>
      </pc:sldChg>
      <pc:sldChg chg="del">
        <pc:chgData name="Kimberly Becker" userId="h3L6TrwS7eUvF8nLGylhwbeMiPzOTN8w/Qumk3tklVA=" providerId="None" clId="Web-{8015AD36-6BCC-4BBB-984D-01D415A84917}" dt="2021-09-20T15:50:34.482" v="90"/>
        <pc:sldMkLst>
          <pc:docMk/>
          <pc:sldMk cId="0" sldId="288"/>
        </pc:sldMkLst>
      </pc:sldChg>
      <pc:sldChg chg="del">
        <pc:chgData name="Kimberly Becker" userId="h3L6TrwS7eUvF8nLGylhwbeMiPzOTN8w/Qumk3tklVA=" providerId="None" clId="Web-{8015AD36-6BCC-4BBB-984D-01D415A84917}" dt="2021-09-20T15:50:34.482" v="89"/>
        <pc:sldMkLst>
          <pc:docMk/>
          <pc:sldMk cId="0" sldId="289"/>
        </pc:sldMkLst>
      </pc:sldChg>
      <pc:sldChg chg="del">
        <pc:chgData name="Kimberly Becker" userId="h3L6TrwS7eUvF8nLGylhwbeMiPzOTN8w/Qumk3tklVA=" providerId="None" clId="Web-{8015AD36-6BCC-4BBB-984D-01D415A84917}" dt="2021-09-20T15:50:34.482" v="88"/>
        <pc:sldMkLst>
          <pc:docMk/>
          <pc:sldMk cId="0" sldId="290"/>
        </pc:sldMkLst>
      </pc:sldChg>
      <pc:sldChg chg="del">
        <pc:chgData name="Kimberly Becker" userId="h3L6TrwS7eUvF8nLGylhwbeMiPzOTN8w/Qumk3tklVA=" providerId="None" clId="Web-{8015AD36-6BCC-4BBB-984D-01D415A84917}" dt="2021-09-20T15:50:34.482" v="87"/>
        <pc:sldMkLst>
          <pc:docMk/>
          <pc:sldMk cId="0" sldId="291"/>
        </pc:sldMkLst>
      </pc:sldChg>
      <pc:sldChg chg="del">
        <pc:chgData name="Kimberly Becker" userId="h3L6TrwS7eUvF8nLGylhwbeMiPzOTN8w/Qumk3tklVA=" providerId="None" clId="Web-{8015AD36-6BCC-4BBB-984D-01D415A84917}" dt="2021-09-20T15:51:37.779" v="95"/>
        <pc:sldMkLst>
          <pc:docMk/>
          <pc:sldMk cId="0" sldId="292"/>
        </pc:sldMkLst>
      </pc:sldChg>
      <pc:sldChg chg="del">
        <pc:chgData name="Kimberly Becker" userId="h3L6TrwS7eUvF8nLGylhwbeMiPzOTN8w/Qumk3tklVA=" providerId="None" clId="Web-{8015AD36-6BCC-4BBB-984D-01D415A84917}" dt="2021-09-20T15:50:38.154" v="92"/>
        <pc:sldMkLst>
          <pc:docMk/>
          <pc:sldMk cId="0" sldId="293"/>
        </pc:sldMkLst>
      </pc:sldChg>
      <pc:sldChg chg="del">
        <pc:chgData name="Kimberly Becker" userId="h3L6TrwS7eUvF8nLGylhwbeMiPzOTN8w/Qumk3tklVA=" providerId="None" clId="Web-{8015AD36-6BCC-4BBB-984D-01D415A84917}" dt="2021-09-20T15:50:06.873" v="82"/>
        <pc:sldMkLst>
          <pc:docMk/>
          <pc:sldMk cId="0" sldId="294"/>
        </pc:sldMkLst>
      </pc:sldChg>
      <pc:sldChg chg="del">
        <pc:chgData name="Kimberly Becker" userId="h3L6TrwS7eUvF8nLGylhwbeMiPzOTN8w/Qumk3tklVA=" providerId="None" clId="Web-{8015AD36-6BCC-4BBB-984D-01D415A84917}" dt="2021-09-20T15:50:06.873" v="81"/>
        <pc:sldMkLst>
          <pc:docMk/>
          <pc:sldMk cId="0" sldId="295"/>
        </pc:sldMkLst>
      </pc:sldChg>
      <pc:sldChg chg="del">
        <pc:chgData name="Kimberly Becker" userId="h3L6TrwS7eUvF8nLGylhwbeMiPzOTN8w/Qumk3tklVA=" providerId="None" clId="Web-{8015AD36-6BCC-4BBB-984D-01D415A84917}" dt="2021-09-20T15:50:06.873" v="80"/>
        <pc:sldMkLst>
          <pc:docMk/>
          <pc:sldMk cId="0" sldId="296"/>
        </pc:sldMkLst>
      </pc:sldChg>
      <pc:sldChg chg="del">
        <pc:chgData name="Kimberly Becker" userId="h3L6TrwS7eUvF8nLGylhwbeMiPzOTN8w/Qumk3tklVA=" providerId="None" clId="Web-{8015AD36-6BCC-4BBB-984D-01D415A84917}" dt="2021-09-20T15:50:06.873" v="79"/>
        <pc:sldMkLst>
          <pc:docMk/>
          <pc:sldMk cId="0" sldId="297"/>
        </pc:sldMkLst>
      </pc:sldChg>
      <pc:sldChg chg="modSp modNotes">
        <pc:chgData name="Kimberly Becker" userId="h3L6TrwS7eUvF8nLGylhwbeMiPzOTN8w/Qumk3tklVA=" providerId="None" clId="Web-{8015AD36-6BCC-4BBB-984D-01D415A84917}" dt="2021-09-20T15:42:17.859" v="11"/>
        <pc:sldMkLst>
          <pc:docMk/>
          <pc:sldMk cId="3690697372" sldId="300"/>
        </pc:sldMkLst>
        <pc:spChg chg="mod">
          <ac:chgData name="Kimberly Becker" userId="h3L6TrwS7eUvF8nLGylhwbeMiPzOTN8w/Qumk3tklVA=" providerId="None" clId="Web-{8015AD36-6BCC-4BBB-984D-01D415A84917}" dt="2021-09-20T15:40:54.812" v="4" actId="1076"/>
          <ac:spMkLst>
            <pc:docMk/>
            <pc:sldMk cId="3690697372" sldId="300"/>
            <ac:spMk id="4" creationId="{84C9AC87-22D1-4DB9-9912-7F665BA709A8}"/>
          </ac:spMkLst>
        </pc:spChg>
      </pc:sldChg>
      <pc:sldChg chg="modNotes">
        <pc:chgData name="Kimberly Becker" userId="h3L6TrwS7eUvF8nLGylhwbeMiPzOTN8w/Qumk3tklVA=" providerId="None" clId="Web-{8015AD36-6BCC-4BBB-984D-01D415A84917}" dt="2021-09-20T15:42:23.577" v="15"/>
        <pc:sldMkLst>
          <pc:docMk/>
          <pc:sldMk cId="3966568406" sldId="301"/>
        </pc:sldMkLst>
      </pc:sldChg>
      <pc:sldChg chg="del">
        <pc:chgData name="Kimberly Becker" userId="h3L6TrwS7eUvF8nLGylhwbeMiPzOTN8w/Qumk3tklVA=" providerId="None" clId="Web-{8015AD36-6BCC-4BBB-984D-01D415A84917}" dt="2021-09-20T15:43:34.577" v="43"/>
        <pc:sldMkLst>
          <pc:docMk/>
          <pc:sldMk cId="969231691" sldId="305"/>
        </pc:sldMkLst>
      </pc:sldChg>
      <pc:sldChg chg="del">
        <pc:chgData name="Kimberly Becker" userId="h3L6TrwS7eUvF8nLGylhwbeMiPzOTN8w/Qumk3tklVA=" providerId="None" clId="Web-{8015AD36-6BCC-4BBB-984D-01D415A84917}" dt="2021-09-20T15:51:53.247" v="96"/>
        <pc:sldMkLst>
          <pc:docMk/>
          <pc:sldMk cId="1566394363" sldId="319"/>
        </pc:sldMkLst>
      </pc:sldChg>
      <pc:sldChg chg="del">
        <pc:chgData name="Kimberly Becker" userId="h3L6TrwS7eUvF8nLGylhwbeMiPzOTN8w/Qumk3tklVA=" providerId="None" clId="Web-{8015AD36-6BCC-4BBB-984D-01D415A84917}" dt="2021-09-20T15:43:25.890" v="38"/>
        <pc:sldMkLst>
          <pc:docMk/>
          <pc:sldMk cId="1529717332" sldId="337"/>
        </pc:sldMkLst>
      </pc:sldChg>
      <pc:sldChg chg="addSp modSp">
        <pc:chgData name="Kimberly Becker" userId="h3L6TrwS7eUvF8nLGylhwbeMiPzOTN8w/Qumk3tklVA=" providerId="None" clId="Web-{8015AD36-6BCC-4BBB-984D-01D415A84917}" dt="2021-09-20T15:47:57.764" v="62" actId="20577"/>
        <pc:sldMkLst>
          <pc:docMk/>
          <pc:sldMk cId="465605659" sldId="349"/>
        </pc:sldMkLst>
        <pc:spChg chg="add mod">
          <ac:chgData name="Kimberly Becker" userId="h3L6TrwS7eUvF8nLGylhwbeMiPzOTN8w/Qumk3tklVA=" providerId="None" clId="Web-{8015AD36-6BCC-4BBB-984D-01D415A84917}" dt="2021-09-20T15:47:57.764" v="62" actId="20577"/>
          <ac:spMkLst>
            <pc:docMk/>
            <pc:sldMk cId="465605659" sldId="349"/>
            <ac:spMk id="5" creationId="{FDF0FEE5-1BE8-42F3-8ED0-79A6FA448614}"/>
          </ac:spMkLst>
        </pc:spChg>
        <pc:picChg chg="add mod">
          <ac:chgData name="Kimberly Becker" userId="h3L6TrwS7eUvF8nLGylhwbeMiPzOTN8w/Qumk3tklVA=" providerId="None" clId="Web-{8015AD36-6BCC-4BBB-984D-01D415A84917}" dt="2021-09-20T15:47:45.248" v="60" actId="14100"/>
          <ac:picMkLst>
            <pc:docMk/>
            <pc:sldMk cId="465605659" sldId="349"/>
            <ac:picMk id="3" creationId="{8E200E2B-140E-4390-903E-8B7DDD649375}"/>
          </ac:picMkLst>
        </pc:picChg>
        <pc:picChg chg="mod">
          <ac:chgData name="Kimberly Becker" userId="h3L6TrwS7eUvF8nLGylhwbeMiPzOTN8w/Qumk3tklVA=" providerId="None" clId="Web-{8015AD36-6BCC-4BBB-984D-01D415A84917}" dt="2021-09-20T15:45:45.967" v="47" actId="14100"/>
          <ac:picMkLst>
            <pc:docMk/>
            <pc:sldMk cId="465605659" sldId="349"/>
            <ac:picMk id="9" creationId="{C886E720-8639-0A4B-8194-03F6CE48A8D2}"/>
          </ac:picMkLst>
        </pc:picChg>
      </pc:sldChg>
      <pc:sldChg chg="del">
        <pc:chgData name="Kimberly Becker" userId="h3L6TrwS7eUvF8nLGylhwbeMiPzOTN8w/Qumk3tklVA=" providerId="None" clId="Web-{8015AD36-6BCC-4BBB-984D-01D415A84917}" dt="2021-09-20T15:43:44.671" v="44"/>
        <pc:sldMkLst>
          <pc:docMk/>
          <pc:sldMk cId="774868030" sldId="358"/>
        </pc:sldMkLst>
      </pc:sldChg>
      <pc:sldChg chg="modSp">
        <pc:chgData name="Kimberly Becker" userId="h3L6TrwS7eUvF8nLGylhwbeMiPzOTN8w/Qumk3tklVA=" providerId="None" clId="Web-{8015AD36-6BCC-4BBB-984D-01D415A84917}" dt="2021-09-20T15:44:15.124" v="45" actId="20577"/>
        <pc:sldMkLst>
          <pc:docMk/>
          <pc:sldMk cId="3287000221" sldId="372"/>
        </pc:sldMkLst>
        <pc:spChg chg="mod">
          <ac:chgData name="Kimberly Becker" userId="h3L6TrwS7eUvF8nLGylhwbeMiPzOTN8w/Qumk3tklVA=" providerId="None" clId="Web-{8015AD36-6BCC-4BBB-984D-01D415A84917}" dt="2021-09-20T15:44:15.124" v="45" actId="20577"/>
          <ac:spMkLst>
            <pc:docMk/>
            <pc:sldMk cId="3287000221" sldId="372"/>
            <ac:spMk id="9" creationId="{9E48B948-CF3B-2D4F-9B58-495205D38AF7}"/>
          </ac:spMkLst>
        </pc:spChg>
      </pc:sldChg>
      <pc:sldChg chg="modSp">
        <pc:chgData name="Kimberly Becker" userId="h3L6TrwS7eUvF8nLGylhwbeMiPzOTN8w/Qumk3tklVA=" providerId="None" clId="Web-{8015AD36-6BCC-4BBB-984D-01D415A84917}" dt="2021-09-20T15:44:25.483" v="46" actId="1076"/>
        <pc:sldMkLst>
          <pc:docMk/>
          <pc:sldMk cId="1233180018" sldId="373"/>
        </pc:sldMkLst>
        <pc:picChg chg="mod">
          <ac:chgData name="Kimberly Becker" userId="h3L6TrwS7eUvF8nLGylhwbeMiPzOTN8w/Qumk3tklVA=" providerId="None" clId="Web-{8015AD36-6BCC-4BBB-984D-01D415A84917}" dt="2021-09-20T15:44:25.483" v="46" actId="1076"/>
          <ac:picMkLst>
            <pc:docMk/>
            <pc:sldMk cId="1233180018" sldId="373"/>
            <ac:picMk id="20" creationId="{AED8D72F-1E9D-B04D-A780-D7264BCD11D6}"/>
          </ac:picMkLst>
        </pc:picChg>
      </pc:sldChg>
      <pc:sldChg chg="del">
        <pc:chgData name="Kimberly Becker" userId="h3L6TrwS7eUvF8nLGylhwbeMiPzOTN8w/Qumk3tklVA=" providerId="None" clId="Web-{8015AD36-6BCC-4BBB-984D-01D415A84917}" dt="2021-09-20T15:43:25.905" v="42"/>
        <pc:sldMkLst>
          <pc:docMk/>
          <pc:sldMk cId="3855696584" sldId="374"/>
        </pc:sldMkLst>
      </pc:sldChg>
      <pc:sldChg chg="del">
        <pc:chgData name="Kimberly Becker" userId="h3L6TrwS7eUvF8nLGylhwbeMiPzOTN8w/Qumk3tklVA=" providerId="None" clId="Web-{8015AD36-6BCC-4BBB-984D-01D415A84917}" dt="2021-09-20T15:43:25.905" v="41"/>
        <pc:sldMkLst>
          <pc:docMk/>
          <pc:sldMk cId="2964885336" sldId="375"/>
        </pc:sldMkLst>
      </pc:sldChg>
      <pc:sldChg chg="del">
        <pc:chgData name="Kimberly Becker" userId="h3L6TrwS7eUvF8nLGylhwbeMiPzOTN8w/Qumk3tklVA=" providerId="None" clId="Web-{8015AD36-6BCC-4BBB-984D-01D415A84917}" dt="2021-09-20T15:43:25.905" v="40"/>
        <pc:sldMkLst>
          <pc:docMk/>
          <pc:sldMk cId="4083892016" sldId="376"/>
        </pc:sldMkLst>
      </pc:sldChg>
      <pc:sldChg chg="del">
        <pc:chgData name="Kimberly Becker" userId="h3L6TrwS7eUvF8nLGylhwbeMiPzOTN8w/Qumk3tklVA=" providerId="None" clId="Web-{8015AD36-6BCC-4BBB-984D-01D415A84917}" dt="2021-09-20T15:43:25.905" v="39"/>
        <pc:sldMkLst>
          <pc:docMk/>
          <pc:sldMk cId="2482265643" sldId="377"/>
        </pc:sldMkLst>
      </pc:sldChg>
      <pc:sldChg chg="del">
        <pc:chgData name="Kimberly Becker" userId="h3L6TrwS7eUvF8nLGylhwbeMiPzOTN8w/Qumk3tklVA=" providerId="None" clId="Web-{8015AD36-6BCC-4BBB-984D-01D415A84917}" dt="2021-09-20T15:43:25.890" v="37"/>
        <pc:sldMkLst>
          <pc:docMk/>
          <pc:sldMk cId="2666102554" sldId="378"/>
        </pc:sldMkLst>
      </pc:sldChg>
      <pc:sldChg chg="del">
        <pc:chgData name="Kimberly Becker" userId="h3L6TrwS7eUvF8nLGylhwbeMiPzOTN8w/Qumk3tklVA=" providerId="None" clId="Web-{8015AD36-6BCC-4BBB-984D-01D415A84917}" dt="2021-09-20T15:43:25.890" v="36"/>
        <pc:sldMkLst>
          <pc:docMk/>
          <pc:sldMk cId="128013676" sldId="379"/>
        </pc:sldMkLst>
      </pc:sldChg>
      <pc:sldChg chg="del">
        <pc:chgData name="Kimberly Becker" userId="h3L6TrwS7eUvF8nLGylhwbeMiPzOTN8w/Qumk3tklVA=" providerId="None" clId="Web-{8015AD36-6BCC-4BBB-984D-01D415A84917}" dt="2021-09-20T15:43:25.890" v="35"/>
        <pc:sldMkLst>
          <pc:docMk/>
          <pc:sldMk cId="904554111" sldId="380"/>
        </pc:sldMkLst>
      </pc:sldChg>
      <pc:sldChg chg="del">
        <pc:chgData name="Kimberly Becker" userId="h3L6TrwS7eUvF8nLGylhwbeMiPzOTN8w/Qumk3tklVA=" providerId="None" clId="Web-{8015AD36-6BCC-4BBB-984D-01D415A84917}" dt="2021-09-20T15:50:56.591" v="94"/>
        <pc:sldMkLst>
          <pc:docMk/>
          <pc:sldMk cId="4196302877" sldId="390"/>
        </pc:sldMkLst>
      </pc:sldChg>
      <pc:sldChg chg="del">
        <pc:chgData name="Kimberly Becker" userId="h3L6TrwS7eUvF8nLGylhwbeMiPzOTN8w/Qumk3tklVA=" providerId="None" clId="Web-{8015AD36-6BCC-4BBB-984D-01D415A84917}" dt="2021-09-20T15:50:49.294" v="93"/>
        <pc:sldMkLst>
          <pc:docMk/>
          <pc:sldMk cId="3580800111" sldId="394"/>
        </pc:sldMkLst>
      </pc:sldChg>
      <pc:sldChg chg="modNotes">
        <pc:chgData name="Kimberly Becker" userId="h3L6TrwS7eUvF8nLGylhwbeMiPzOTN8w/Qumk3tklVA=" providerId="None" clId="Web-{8015AD36-6BCC-4BBB-984D-01D415A84917}" dt="2021-09-20T15:42:38.452" v="19"/>
        <pc:sldMkLst>
          <pc:docMk/>
          <pc:sldMk cId="3265158986" sldId="404"/>
        </pc:sldMkLst>
      </pc:sldChg>
      <pc:sldChg chg="add del">
        <pc:chgData name="Kimberly Becker" userId="h3L6TrwS7eUvF8nLGylhwbeMiPzOTN8w/Qumk3tklVA=" providerId="None" clId="Web-{8015AD36-6BCC-4BBB-984D-01D415A84917}" dt="2021-09-20T15:52:19.388" v="99"/>
        <pc:sldMkLst>
          <pc:docMk/>
          <pc:sldMk cId="1711089788" sldId="411"/>
        </pc:sldMkLst>
      </pc:sldChg>
      <pc:sldChg chg="modNotes">
        <pc:chgData name="Kimberly Becker" userId="h3L6TrwS7eUvF8nLGylhwbeMiPzOTN8w/Qumk3tklVA=" providerId="None" clId="Web-{8015AD36-6BCC-4BBB-984D-01D415A84917}" dt="2021-09-20T15:42:39.687" v="21"/>
        <pc:sldMkLst>
          <pc:docMk/>
          <pc:sldMk cId="1024070537" sldId="422"/>
        </pc:sldMkLst>
      </pc:sldChg>
      <pc:sldChg chg="modNotes">
        <pc:chgData name="Kimberly Becker" userId="h3L6TrwS7eUvF8nLGylhwbeMiPzOTN8w/Qumk3tklVA=" providerId="None" clId="Web-{8015AD36-6BCC-4BBB-984D-01D415A84917}" dt="2021-09-20T15:42:43.968" v="23"/>
        <pc:sldMkLst>
          <pc:docMk/>
          <pc:sldMk cId="1815139456" sldId="423"/>
        </pc:sldMkLst>
      </pc:sldChg>
      <pc:sldChg chg="modNotes">
        <pc:chgData name="Kimberly Becker" userId="h3L6TrwS7eUvF8nLGylhwbeMiPzOTN8w/Qumk3tklVA=" providerId="None" clId="Web-{8015AD36-6BCC-4BBB-984D-01D415A84917}" dt="2021-09-20T15:43:11.655" v="34"/>
        <pc:sldMkLst>
          <pc:docMk/>
          <pc:sldMk cId="743161126" sldId="424"/>
        </pc:sldMkLst>
      </pc:sldChg>
      <pc:sldChg chg="new del">
        <pc:chgData name="Kimberly Becker" userId="h3L6TrwS7eUvF8nLGylhwbeMiPzOTN8w/Qumk3tklVA=" providerId="None" clId="Web-{8015AD36-6BCC-4BBB-984D-01D415A84917}" dt="2021-09-20T15:49:40.607" v="76"/>
        <pc:sldMkLst>
          <pc:docMk/>
          <pc:sldMk cId="1383530225" sldId="428"/>
        </pc:sldMkLst>
      </pc:sldChg>
      <pc:sldChg chg="addSp delSp modSp">
        <pc:chgData name="Kimberly Becker" userId="h3L6TrwS7eUvF8nLGylhwbeMiPzOTN8w/Qumk3tklVA=" providerId="None" clId="Web-{8015AD36-6BCC-4BBB-984D-01D415A84917}" dt="2021-09-20T16:11:03.602" v="104" actId="14100"/>
        <pc:sldMkLst>
          <pc:docMk/>
          <pc:sldMk cId="1002133708" sldId="429"/>
        </pc:sldMkLst>
        <pc:spChg chg="del">
          <ac:chgData name="Kimberly Becker" userId="h3L6TrwS7eUvF8nLGylhwbeMiPzOTN8w/Qumk3tklVA=" providerId="None" clId="Web-{8015AD36-6BCC-4BBB-984D-01D415A84917}" dt="2021-09-20T16:10:49.415" v="101"/>
          <ac:spMkLst>
            <pc:docMk/>
            <pc:sldMk cId="1002133708" sldId="429"/>
            <ac:spMk id="2" creationId="{C13283FE-D264-4919-A682-83DF153952B2}"/>
          </ac:spMkLst>
        </pc:spChg>
        <pc:picChg chg="add mod">
          <ac:chgData name="Kimberly Becker" userId="h3L6TrwS7eUvF8nLGylhwbeMiPzOTN8w/Qumk3tklVA=" providerId="None" clId="Web-{8015AD36-6BCC-4BBB-984D-01D415A84917}" dt="2021-09-20T16:11:03.602" v="104" actId="14100"/>
          <ac:picMkLst>
            <pc:docMk/>
            <pc:sldMk cId="1002133708" sldId="429"/>
            <ac:picMk id="3" creationId="{E4D245F1-9ACF-44D7-B3E8-C4291288D413}"/>
          </ac:picMkLst>
        </pc:picChg>
      </pc:sldChg>
    </pc:docChg>
  </pc:docChgLst>
  <pc:docChgLst>
    <pc:chgData name="Kimberly Becker" userId="h3L6TrwS7eUvF8nLGylhwbeMiPzOTN8w/Qumk3tklVA=" providerId="None" clId="Web-{A7265555-064A-497B-81F5-58608BD54D41}"/>
    <pc:docChg chg="modSld">
      <pc:chgData name="Kimberly Becker" userId="h3L6TrwS7eUvF8nLGylhwbeMiPzOTN8w/Qumk3tklVA=" providerId="None" clId="Web-{A7265555-064A-497B-81F5-58608BD54D41}" dt="2021-09-20T16:26:13.274" v="4" actId="1076"/>
      <pc:docMkLst>
        <pc:docMk/>
      </pc:docMkLst>
      <pc:sldChg chg="modSp">
        <pc:chgData name="Kimberly Becker" userId="h3L6TrwS7eUvF8nLGylhwbeMiPzOTN8w/Qumk3tklVA=" providerId="None" clId="Web-{A7265555-064A-497B-81F5-58608BD54D41}" dt="2021-09-20T16:25:43.242" v="1" actId="14100"/>
        <pc:sldMkLst>
          <pc:docMk/>
          <pc:sldMk cId="1845246894" sldId="431"/>
        </pc:sldMkLst>
        <pc:graphicFrameChg chg="mod">
          <ac:chgData name="Kimberly Becker" userId="h3L6TrwS7eUvF8nLGylhwbeMiPzOTN8w/Qumk3tklVA=" providerId="None" clId="Web-{A7265555-064A-497B-81F5-58608BD54D41}" dt="2021-09-20T16:25:43.242" v="1" actId="14100"/>
          <ac:graphicFrameMkLst>
            <pc:docMk/>
            <pc:sldMk cId="1845246894" sldId="431"/>
            <ac:graphicFrameMk id="4" creationId="{00000000-0000-0000-0000-000000000000}"/>
          </ac:graphicFrameMkLst>
        </pc:graphicFrameChg>
      </pc:sldChg>
      <pc:sldChg chg="modSp">
        <pc:chgData name="Kimberly Becker" userId="h3L6TrwS7eUvF8nLGylhwbeMiPzOTN8w/Qumk3tklVA=" providerId="None" clId="Web-{A7265555-064A-497B-81F5-58608BD54D41}" dt="2021-09-20T16:26:13.274" v="4" actId="1076"/>
        <pc:sldMkLst>
          <pc:docMk/>
          <pc:sldMk cId="4231712556" sldId="433"/>
        </pc:sldMkLst>
        <pc:spChg chg="mod">
          <ac:chgData name="Kimberly Becker" userId="h3L6TrwS7eUvF8nLGylhwbeMiPzOTN8w/Qumk3tklVA=" providerId="None" clId="Web-{A7265555-064A-497B-81F5-58608BD54D41}" dt="2021-09-20T16:26:13.274" v="4" actId="1076"/>
          <ac:spMkLst>
            <pc:docMk/>
            <pc:sldMk cId="4231712556" sldId="433"/>
            <ac:spMk id="2" creationId="{C9D5A404-4836-8145-A996-64EBAD489386}"/>
          </ac:spMkLst>
        </pc:spChg>
      </pc:sldChg>
    </pc:docChg>
  </pc:docChgLst>
  <pc:docChgLst>
    <pc:chgData name="Kristin Terrill" clId="Web-{00F6DB99-B310-4402-BE2D-BAC57A165489}"/>
    <pc:docChg chg="addSld delSld modSld">
      <pc:chgData name="Kristin Terrill" userId="" providerId="" clId="Web-{00F6DB99-B310-4402-BE2D-BAC57A165489}" dt="2021-09-20T16:04:43.461" v="111" actId="20577"/>
      <pc:docMkLst>
        <pc:docMk/>
      </pc:docMkLst>
      <pc:sldChg chg="del">
        <pc:chgData name="Kristin Terrill" userId="" providerId="" clId="Web-{00F6DB99-B310-4402-BE2D-BAC57A165489}" dt="2021-09-20T15:50:24.838" v="24"/>
        <pc:sldMkLst>
          <pc:docMk/>
          <pc:sldMk cId="0" sldId="267"/>
        </pc:sldMkLst>
      </pc:sldChg>
      <pc:sldChg chg="addSp delSp modSp">
        <pc:chgData name="Kristin Terrill" userId="" providerId="" clId="Web-{00F6DB99-B310-4402-BE2D-BAC57A165489}" dt="2021-09-20T15:39:41.152" v="7" actId="20577"/>
        <pc:sldMkLst>
          <pc:docMk/>
          <pc:sldMk cId="3690697372" sldId="300"/>
        </pc:sldMkLst>
        <pc:spChg chg="del">
          <ac:chgData name="Kristin Terrill" userId="" providerId="" clId="Web-{00F6DB99-B310-4402-BE2D-BAC57A165489}" dt="2021-09-20T15:38:09.418" v="0"/>
          <ac:spMkLst>
            <pc:docMk/>
            <pc:sldMk cId="3690697372" sldId="300"/>
            <ac:spMk id="3" creationId="{31A0EF42-6185-A043-A9BA-F7AB07E01C4E}"/>
          </ac:spMkLst>
        </pc:spChg>
        <pc:spChg chg="add mod">
          <ac:chgData name="Kristin Terrill" userId="" providerId="" clId="Web-{00F6DB99-B310-4402-BE2D-BAC57A165489}" dt="2021-09-20T15:39:41.152" v="7" actId="20577"/>
          <ac:spMkLst>
            <pc:docMk/>
            <pc:sldMk cId="3690697372" sldId="300"/>
            <ac:spMk id="4" creationId="{84C9AC87-22D1-4DB9-9912-7F665BA709A8}"/>
          </ac:spMkLst>
        </pc:spChg>
      </pc:sldChg>
      <pc:sldChg chg="modSp">
        <pc:chgData name="Kristin Terrill" userId="" providerId="" clId="Web-{00F6DB99-B310-4402-BE2D-BAC57A165489}" dt="2021-09-20T15:42:46.745" v="22" actId="20577"/>
        <pc:sldMkLst>
          <pc:docMk/>
          <pc:sldMk cId="3966568406" sldId="301"/>
        </pc:sldMkLst>
        <pc:spChg chg="mod">
          <ac:chgData name="Kristin Terrill" userId="" providerId="" clId="Web-{00F6DB99-B310-4402-BE2D-BAC57A165489}" dt="2021-09-20T15:42:46.745" v="22" actId="20577"/>
          <ac:spMkLst>
            <pc:docMk/>
            <pc:sldMk cId="3966568406" sldId="301"/>
            <ac:spMk id="5" creationId="{44FC586F-866D-4649-8C8A-327CE6143734}"/>
          </ac:spMkLst>
        </pc:spChg>
      </pc:sldChg>
      <pc:sldChg chg="modSp">
        <pc:chgData name="Kristin Terrill" userId="" providerId="" clId="Web-{00F6DB99-B310-4402-BE2D-BAC57A165489}" dt="2021-09-20T15:45:50.463" v="23" actId="1076"/>
        <pc:sldMkLst>
          <pc:docMk/>
          <pc:sldMk cId="1233180018" sldId="373"/>
        </pc:sldMkLst>
        <pc:picChg chg="mod">
          <ac:chgData name="Kristin Terrill" userId="" providerId="" clId="Web-{00F6DB99-B310-4402-BE2D-BAC57A165489}" dt="2021-09-20T15:45:50.463" v="23" actId="1076"/>
          <ac:picMkLst>
            <pc:docMk/>
            <pc:sldMk cId="1233180018" sldId="373"/>
            <ac:picMk id="20" creationId="{AED8D72F-1E9D-B04D-A780-D7264BCD11D6}"/>
          </ac:picMkLst>
        </pc:picChg>
      </pc:sldChg>
      <pc:sldChg chg="del">
        <pc:chgData name="Kristin Terrill" userId="" providerId="" clId="Web-{00F6DB99-B310-4402-BE2D-BAC57A165489}" dt="2021-09-20T15:55:37.430" v="71"/>
        <pc:sldMkLst>
          <pc:docMk/>
          <pc:sldMk cId="766433955" sldId="391"/>
        </pc:sldMkLst>
      </pc:sldChg>
      <pc:sldChg chg="del">
        <pc:chgData name="Kristin Terrill" userId="" providerId="" clId="Web-{00F6DB99-B310-4402-BE2D-BAC57A165489}" dt="2021-09-20T15:55:30.993" v="70"/>
        <pc:sldMkLst>
          <pc:docMk/>
          <pc:sldMk cId="3490261658" sldId="400"/>
        </pc:sldMkLst>
      </pc:sldChg>
      <pc:sldChg chg="del">
        <pc:chgData name="Kristin Terrill" userId="" providerId="" clId="Web-{00F6DB99-B310-4402-BE2D-BAC57A165489}" dt="2021-09-20T15:55:27.430" v="69"/>
        <pc:sldMkLst>
          <pc:docMk/>
          <pc:sldMk cId="3272687998" sldId="401"/>
        </pc:sldMkLst>
      </pc:sldChg>
      <pc:sldChg chg="del">
        <pc:chgData name="Kristin Terrill" userId="" providerId="" clId="Web-{00F6DB99-B310-4402-BE2D-BAC57A165489}" dt="2021-09-20T15:55:57.712" v="76"/>
        <pc:sldMkLst>
          <pc:docMk/>
          <pc:sldMk cId="2378062448" sldId="403"/>
        </pc:sldMkLst>
      </pc:sldChg>
      <pc:sldChg chg="del">
        <pc:chgData name="Kristin Terrill" userId="" providerId="" clId="Web-{00F6DB99-B310-4402-BE2D-BAC57A165489}" dt="2021-09-20T15:55:40.556" v="72"/>
        <pc:sldMkLst>
          <pc:docMk/>
          <pc:sldMk cId="1660944605" sldId="417"/>
        </pc:sldMkLst>
      </pc:sldChg>
      <pc:sldChg chg="del">
        <pc:chgData name="Kristin Terrill" userId="" providerId="" clId="Web-{00F6DB99-B310-4402-BE2D-BAC57A165489}" dt="2021-09-20T15:55:45.040" v="73"/>
        <pc:sldMkLst>
          <pc:docMk/>
          <pc:sldMk cId="2015237129" sldId="418"/>
        </pc:sldMkLst>
      </pc:sldChg>
      <pc:sldChg chg="del">
        <pc:chgData name="Kristin Terrill" userId="" providerId="" clId="Web-{00F6DB99-B310-4402-BE2D-BAC57A165489}" dt="2021-09-20T15:55:48.352" v="74"/>
        <pc:sldMkLst>
          <pc:docMk/>
          <pc:sldMk cId="1904429490" sldId="419"/>
        </pc:sldMkLst>
      </pc:sldChg>
      <pc:sldChg chg="del">
        <pc:chgData name="Kristin Terrill" userId="" providerId="" clId="Web-{00F6DB99-B310-4402-BE2D-BAC57A165489}" dt="2021-09-20T15:55:51.321" v="75"/>
        <pc:sldMkLst>
          <pc:docMk/>
          <pc:sldMk cId="2417804061" sldId="420"/>
        </pc:sldMkLst>
      </pc:sldChg>
      <pc:sldChg chg="addSp delSp modSp add replId delAnim">
        <pc:chgData name="Kristin Terrill" userId="" providerId="" clId="Web-{00F6DB99-B310-4402-BE2D-BAC57A165489}" dt="2021-09-20T15:55:03.571" v="68" actId="1076"/>
        <pc:sldMkLst>
          <pc:docMk/>
          <pc:sldMk cId="1097241468" sldId="428"/>
        </pc:sldMkLst>
        <pc:spChg chg="add mod">
          <ac:chgData name="Kristin Terrill" userId="" providerId="" clId="Web-{00F6DB99-B310-4402-BE2D-BAC57A165489}" dt="2021-09-20T15:55:03.571" v="68" actId="1076"/>
          <ac:spMkLst>
            <pc:docMk/>
            <pc:sldMk cId="1097241468" sldId="428"/>
            <ac:spMk id="2" creationId="{EF6D494E-C67C-43FF-B1CE-EECA16C3FB11}"/>
          </ac:spMkLst>
        </pc:spChg>
        <pc:spChg chg="del">
          <ac:chgData name="Kristin Terrill" userId="" providerId="" clId="Web-{00F6DB99-B310-4402-BE2D-BAC57A165489}" dt="2021-09-20T15:53:07.681" v="27"/>
          <ac:spMkLst>
            <pc:docMk/>
            <pc:sldMk cId="1097241468" sldId="428"/>
            <ac:spMk id="9" creationId="{57648AFA-9F1F-D748-A80F-92175C4F31C2}"/>
          </ac:spMkLst>
        </pc:spChg>
        <pc:picChg chg="del">
          <ac:chgData name="Kristin Terrill" userId="" providerId="" clId="Web-{00F6DB99-B310-4402-BE2D-BAC57A165489}" dt="2021-09-20T15:53:04.353" v="26"/>
          <ac:picMkLst>
            <pc:docMk/>
            <pc:sldMk cId="1097241468" sldId="428"/>
            <ac:picMk id="3" creationId="{1BAF081C-D7D3-A042-A8E4-E38424FBCF02}"/>
          </ac:picMkLst>
        </pc:picChg>
        <pc:cxnChg chg="del">
          <ac:chgData name="Kristin Terrill" userId="" providerId="" clId="Web-{00F6DB99-B310-4402-BE2D-BAC57A165489}" dt="2021-09-20T15:53:08.572" v="28"/>
          <ac:cxnSpMkLst>
            <pc:docMk/>
            <pc:sldMk cId="1097241468" sldId="428"/>
            <ac:cxnSpMk id="6" creationId="{760343B3-ABD6-5146-82E7-D920E35F8AD0}"/>
          </ac:cxnSpMkLst>
        </pc:cxnChg>
      </pc:sldChg>
      <pc:sldChg chg="addSp delSp modSp add replId delAnim">
        <pc:chgData name="Kristin Terrill" userId="" providerId="" clId="Web-{00F6DB99-B310-4402-BE2D-BAC57A165489}" dt="2021-09-20T16:04:43.461" v="111" actId="20577"/>
        <pc:sldMkLst>
          <pc:docMk/>
          <pc:sldMk cId="1002133708" sldId="429"/>
        </pc:sldMkLst>
        <pc:spChg chg="add mod">
          <ac:chgData name="Kristin Terrill" userId="" providerId="" clId="Web-{00F6DB99-B310-4402-BE2D-BAC57A165489}" dt="2021-09-20T16:04:43.461" v="111" actId="20577"/>
          <ac:spMkLst>
            <pc:docMk/>
            <pc:sldMk cId="1002133708" sldId="429"/>
            <ac:spMk id="2" creationId="{C13283FE-D264-4919-A682-83DF153952B2}"/>
          </ac:spMkLst>
        </pc:spChg>
        <pc:spChg chg="mod">
          <ac:chgData name="Kristin Terrill" userId="" providerId="" clId="Web-{00F6DB99-B310-4402-BE2D-BAC57A165489}" dt="2021-09-20T16:03:10.352" v="93" actId="20577"/>
          <ac:spMkLst>
            <pc:docMk/>
            <pc:sldMk cId="1002133708" sldId="429"/>
            <ac:spMk id="393" creationId="{00000000-0000-0000-0000-000000000000}"/>
          </ac:spMkLst>
        </pc:spChg>
        <pc:spChg chg="del">
          <ac:chgData name="Kristin Terrill" userId="" providerId="" clId="Web-{00F6DB99-B310-4402-BE2D-BAC57A165489}" dt="2021-09-20T16:02:49.805" v="78"/>
          <ac:spMkLst>
            <pc:docMk/>
            <pc:sldMk cId="1002133708" sldId="429"/>
            <ac:spMk id="394" creationId="{00000000-0000-0000-0000-000000000000}"/>
          </ac:spMkLst>
        </pc:spChg>
        <pc:picChg chg="del">
          <ac:chgData name="Kristin Terrill" userId="" providerId="" clId="Web-{00F6DB99-B310-4402-BE2D-BAC57A165489}" dt="2021-09-20T16:02:51.539" v="79"/>
          <ac:picMkLst>
            <pc:docMk/>
            <pc:sldMk cId="1002133708" sldId="429"/>
            <ac:picMk id="395" creationId="{00000000-0000-0000-0000-000000000000}"/>
          </ac:picMkLst>
        </pc:picChg>
        <pc:picChg chg="del">
          <ac:chgData name="Kristin Terrill" userId="" providerId="" clId="Web-{00F6DB99-B310-4402-BE2D-BAC57A165489}" dt="2021-09-20T16:02:53.742" v="80"/>
          <ac:picMkLst>
            <pc:docMk/>
            <pc:sldMk cId="1002133708" sldId="429"/>
            <ac:picMk id="396" creationId="{00000000-0000-0000-0000-000000000000}"/>
          </ac:picMkLst>
        </pc:picChg>
      </pc:sldChg>
    </pc:docChg>
  </pc:docChgLst>
  <pc:docChgLst>
    <pc:chgData name="Kristin Terrill" clId="Web-{19693091-D488-4A74-B75F-E51A61E7FC64}"/>
    <pc:docChg chg="addSld modSld sldOrd">
      <pc:chgData name="Kristin Terrill" userId="" providerId="" clId="Web-{19693091-D488-4A74-B75F-E51A61E7FC64}" dt="2021-09-20T16:26:29.775" v="218" actId="20577"/>
      <pc:docMkLst>
        <pc:docMk/>
      </pc:docMkLst>
      <pc:sldChg chg="modSp ord">
        <pc:chgData name="Kristin Terrill" userId="" providerId="" clId="Web-{19693091-D488-4A74-B75F-E51A61E7FC64}" dt="2021-09-20T16:19:39.355" v="13" actId="20577"/>
        <pc:sldMkLst>
          <pc:docMk/>
          <pc:sldMk cId="0" sldId="299"/>
        </pc:sldMkLst>
        <pc:spChg chg="mod">
          <ac:chgData name="Kristin Terrill" userId="" providerId="" clId="Web-{19693091-D488-4A74-B75F-E51A61E7FC64}" dt="2021-09-20T16:19:39.355" v="13" actId="20577"/>
          <ac:spMkLst>
            <pc:docMk/>
            <pc:sldMk cId="0" sldId="299"/>
            <ac:spMk id="403" creationId="{00000000-0000-0000-0000-000000000000}"/>
          </ac:spMkLst>
        </pc:spChg>
      </pc:sldChg>
      <pc:sldChg chg="addSp modSp new">
        <pc:chgData name="Kristin Terrill" userId="" providerId="" clId="Web-{19693091-D488-4A74-B75F-E51A61E7FC64}" dt="2021-09-20T16:25:15.900" v="168" actId="20577"/>
        <pc:sldMkLst>
          <pc:docMk/>
          <pc:sldMk cId="1335917169" sldId="435"/>
        </pc:sldMkLst>
        <pc:spChg chg="add mod">
          <ac:chgData name="Kristin Terrill" userId="" providerId="" clId="Web-{19693091-D488-4A74-B75F-E51A61E7FC64}" dt="2021-09-20T16:22:39.557" v="20" actId="20577"/>
          <ac:spMkLst>
            <pc:docMk/>
            <pc:sldMk cId="1335917169" sldId="435"/>
            <ac:spMk id="3" creationId="{DA7C8900-B836-4B18-B103-7C392D73FA0D}"/>
          </ac:spMkLst>
        </pc:spChg>
        <pc:spChg chg="add mod">
          <ac:chgData name="Kristin Terrill" userId="" providerId="" clId="Web-{19693091-D488-4A74-B75F-E51A61E7FC64}" dt="2021-09-20T16:25:15.900" v="168" actId="20577"/>
          <ac:spMkLst>
            <pc:docMk/>
            <pc:sldMk cId="1335917169" sldId="435"/>
            <ac:spMk id="4" creationId="{FA69F3B1-611C-4403-997A-720369FC8565}"/>
          </ac:spMkLst>
        </pc:spChg>
      </pc:sldChg>
      <pc:sldChg chg="modSp add replId">
        <pc:chgData name="Kristin Terrill" userId="" providerId="" clId="Web-{19693091-D488-4A74-B75F-E51A61E7FC64}" dt="2021-09-20T16:26:29.775" v="218" actId="20577"/>
        <pc:sldMkLst>
          <pc:docMk/>
          <pc:sldMk cId="3134612503" sldId="436"/>
        </pc:sldMkLst>
        <pc:spChg chg="mod">
          <ac:chgData name="Kristin Terrill" userId="" providerId="" clId="Web-{19693091-D488-4A74-B75F-E51A61E7FC64}" dt="2021-09-20T16:25:41.557" v="171" actId="20577"/>
          <ac:spMkLst>
            <pc:docMk/>
            <pc:sldMk cId="3134612503" sldId="436"/>
            <ac:spMk id="3" creationId="{DA7C8900-B836-4B18-B103-7C392D73FA0D}"/>
          </ac:spMkLst>
        </pc:spChg>
        <pc:spChg chg="mod">
          <ac:chgData name="Kristin Terrill" userId="" providerId="" clId="Web-{19693091-D488-4A74-B75F-E51A61E7FC64}" dt="2021-09-20T16:26:29.775" v="218" actId="20577"/>
          <ac:spMkLst>
            <pc:docMk/>
            <pc:sldMk cId="3134612503" sldId="436"/>
            <ac:spMk id="4" creationId="{FA69F3B1-611C-4403-997A-720369FC856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y.files.iastate.edu\gcol$\Groups\ACP\CCE%20Annual%20Reports\2020-2021%20(Current)\Spring%202021\ACP\Writing%20with%20technology_Sp21ev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6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Knowledge about writing with advanced technological tools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6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'Other (7)'!$N$354</c:f>
              <c:strCache>
                <c:ptCount val="1"/>
                <c:pt idx="0">
                  <c:v>Before the presentation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(7)'!$O$353:$R$353</c:f>
              <c:strCache>
                <c:ptCount val="4"/>
                <c:pt idx="0">
                  <c:v>None</c:v>
                </c:pt>
                <c:pt idx="1">
                  <c:v>Minimal</c:v>
                </c:pt>
                <c:pt idx="2">
                  <c:v>Moderate</c:v>
                </c:pt>
                <c:pt idx="3">
                  <c:v>Extensive</c:v>
                </c:pt>
              </c:strCache>
            </c:strRef>
          </c:cat>
          <c:val>
            <c:numRef>
              <c:f>'Other (7)'!$O$354:$R$354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16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2-4898-AD73-F92DB6ECFA49}"/>
            </c:ext>
          </c:extLst>
        </c:ser>
        <c:ser>
          <c:idx val="1"/>
          <c:order val="1"/>
          <c:tx>
            <c:strRef>
              <c:f>'Other (7)'!$N$355</c:f>
              <c:strCache>
                <c:ptCount val="1"/>
                <c:pt idx="0">
                  <c:v>After the presentation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(7)'!$O$353:$R$353</c:f>
              <c:strCache>
                <c:ptCount val="4"/>
                <c:pt idx="0">
                  <c:v>None</c:v>
                </c:pt>
                <c:pt idx="1">
                  <c:v>Minimal</c:v>
                </c:pt>
                <c:pt idx="2">
                  <c:v>Moderate</c:v>
                </c:pt>
                <c:pt idx="3">
                  <c:v>Extensive</c:v>
                </c:pt>
              </c:strCache>
            </c:strRef>
          </c:cat>
          <c:val>
            <c:numRef>
              <c:f>'Other (7)'!$O$355:$R$355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58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2-4898-AD73-F92DB6ECF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618080"/>
        <c:axId val="531610864"/>
      </c:barChart>
      <c:catAx>
        <c:axId val="5316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1610864"/>
        <c:crosses val="autoZero"/>
        <c:auto val="1"/>
        <c:lblAlgn val="ctr"/>
        <c:lblOffset val="100"/>
        <c:noMultiLvlLbl val="0"/>
      </c:catAx>
      <c:valAx>
        <c:axId val="531610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16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C3978-E159-3C4F-81D6-68EB93F79950}" type="doc">
      <dgm:prSet loTypeId="urn:microsoft.com/office/officeart/2005/8/layout/hList7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1E4D6B-BD35-A84E-8341-C30C20524BD6}">
      <dgm:prSet phldrT="[Text]" custT="1"/>
      <dgm:spPr>
        <a:solidFill>
          <a:srgbClr val="6E6259"/>
        </a:solidFill>
      </dgm:spPr>
      <dgm:t>
        <a:bodyPr/>
        <a:lstStyle/>
        <a:p>
          <a:r>
            <a:rPr lang="en-US" sz="2000" dirty="0"/>
            <a:t>Teaches you about research writing</a:t>
          </a:r>
        </a:p>
      </dgm:t>
    </dgm:pt>
    <dgm:pt modelId="{A1CC1937-76F5-704E-867D-C218811DB155}" type="parTrans" cxnId="{9EE70907-B561-E946-8C67-F4D3B8068BC9}">
      <dgm:prSet/>
      <dgm:spPr/>
      <dgm:t>
        <a:bodyPr/>
        <a:lstStyle/>
        <a:p>
          <a:endParaRPr lang="en-US"/>
        </a:p>
      </dgm:t>
    </dgm:pt>
    <dgm:pt modelId="{FB2C7C36-816A-E348-AB32-D1C12E74B4FF}" type="sibTrans" cxnId="{9EE70907-B561-E946-8C67-F4D3B8068BC9}">
      <dgm:prSet/>
      <dgm:spPr/>
      <dgm:t>
        <a:bodyPr/>
        <a:lstStyle/>
        <a:p>
          <a:endParaRPr lang="en-US"/>
        </a:p>
      </dgm:t>
    </dgm:pt>
    <dgm:pt modelId="{4B851008-734F-F349-83DB-4C549A340DAD}">
      <dgm:prSet phldrT="[Text]" custT="1"/>
      <dgm:spPr>
        <a:solidFill>
          <a:srgbClr val="836C31"/>
        </a:solidFill>
      </dgm:spPr>
      <dgm:t>
        <a:bodyPr/>
        <a:lstStyle/>
        <a:p>
          <a:r>
            <a:rPr lang="en-US" sz="2000" dirty="0"/>
            <a:t>Points out writing goals and strategies</a:t>
          </a:r>
        </a:p>
      </dgm:t>
    </dgm:pt>
    <dgm:pt modelId="{35159346-F7EE-D442-B6C7-195CC43A6CA8}" type="parTrans" cxnId="{B8D78B76-AE1A-0B45-AB54-B73A0B851639}">
      <dgm:prSet/>
      <dgm:spPr/>
      <dgm:t>
        <a:bodyPr/>
        <a:lstStyle/>
        <a:p>
          <a:endParaRPr lang="en-US"/>
        </a:p>
      </dgm:t>
    </dgm:pt>
    <dgm:pt modelId="{1F56D0B5-F807-6847-BEE9-C5D8409FF7DA}" type="sibTrans" cxnId="{B8D78B76-AE1A-0B45-AB54-B73A0B851639}">
      <dgm:prSet/>
      <dgm:spPr/>
      <dgm:t>
        <a:bodyPr/>
        <a:lstStyle/>
        <a:p>
          <a:endParaRPr lang="en-US"/>
        </a:p>
      </dgm:t>
    </dgm:pt>
    <dgm:pt modelId="{86C6AF64-8D12-634E-AD20-E448C6EECBEC}">
      <dgm:prSet phldrT="[Text]" custT="1"/>
      <dgm:spPr>
        <a:solidFill>
          <a:srgbClr val="AD9169"/>
        </a:solidFill>
      </dgm:spPr>
      <dgm:t>
        <a:bodyPr/>
        <a:lstStyle/>
        <a:p>
          <a:r>
            <a:rPr lang="en-US" sz="2000" dirty="0"/>
            <a:t>Evaluates your disciplinary writing</a:t>
          </a:r>
        </a:p>
      </dgm:t>
    </dgm:pt>
    <dgm:pt modelId="{CEE929D2-3B5A-564E-A1D3-37F501EBBDA5}" type="parTrans" cxnId="{BDC67FC4-122C-694D-9D52-115ED930615F}">
      <dgm:prSet/>
      <dgm:spPr/>
      <dgm:t>
        <a:bodyPr/>
        <a:lstStyle/>
        <a:p>
          <a:endParaRPr lang="en-US"/>
        </a:p>
      </dgm:t>
    </dgm:pt>
    <dgm:pt modelId="{1FC38C1E-373C-E849-BDCF-BBA94E6BCBE1}" type="sibTrans" cxnId="{BDC67FC4-122C-694D-9D52-115ED930615F}">
      <dgm:prSet/>
      <dgm:spPr/>
      <dgm:t>
        <a:bodyPr/>
        <a:lstStyle/>
        <a:p>
          <a:endParaRPr lang="en-US"/>
        </a:p>
      </dgm:t>
    </dgm:pt>
    <dgm:pt modelId="{B21F8C12-57A3-764B-A8B9-E0FD6D2F9DC4}">
      <dgm:prSet custT="1"/>
      <dgm:spPr>
        <a:solidFill>
          <a:srgbClr val="B9AF76"/>
        </a:solidFill>
      </dgm:spPr>
      <dgm:t>
        <a:bodyPr/>
        <a:lstStyle/>
        <a:p>
          <a:r>
            <a:rPr lang="en-US" sz="2000" dirty="0"/>
            <a:t>Offers feedback specific to your field</a:t>
          </a:r>
        </a:p>
      </dgm:t>
    </dgm:pt>
    <dgm:pt modelId="{77E8E726-DB00-D741-AB82-B17DBCA2A286}" type="parTrans" cxnId="{337D5797-FF94-5C42-8968-BACE9EAB17D5}">
      <dgm:prSet/>
      <dgm:spPr/>
      <dgm:t>
        <a:bodyPr/>
        <a:lstStyle/>
        <a:p>
          <a:endParaRPr lang="en-US"/>
        </a:p>
      </dgm:t>
    </dgm:pt>
    <dgm:pt modelId="{AC358123-D844-724C-88F9-61270DCF34DE}" type="sibTrans" cxnId="{337D5797-FF94-5C42-8968-BACE9EAB17D5}">
      <dgm:prSet/>
      <dgm:spPr/>
      <dgm:t>
        <a:bodyPr/>
        <a:lstStyle/>
        <a:p>
          <a:endParaRPr lang="en-US"/>
        </a:p>
      </dgm:t>
    </dgm:pt>
    <dgm:pt modelId="{50442452-AC09-394C-B58A-A1C22177E6CF}" type="pres">
      <dgm:prSet presAssocID="{F6DC3978-E159-3C4F-81D6-68EB93F79950}" presName="Name0" presStyleCnt="0">
        <dgm:presLayoutVars>
          <dgm:dir/>
          <dgm:resizeHandles val="exact"/>
        </dgm:presLayoutVars>
      </dgm:prSet>
      <dgm:spPr/>
    </dgm:pt>
    <dgm:pt modelId="{C0908876-E599-8A43-8393-3317D7CBBE28}" type="pres">
      <dgm:prSet presAssocID="{F6DC3978-E159-3C4F-81D6-68EB93F79950}" presName="fgShape" presStyleLbl="fgShp" presStyleIdx="0" presStyleCnt="1"/>
      <dgm:spPr/>
    </dgm:pt>
    <dgm:pt modelId="{FB5C1E00-9C1F-2747-BB21-BAA991798379}" type="pres">
      <dgm:prSet presAssocID="{F6DC3978-E159-3C4F-81D6-68EB93F79950}" presName="linComp" presStyleCnt="0"/>
      <dgm:spPr/>
    </dgm:pt>
    <dgm:pt modelId="{1C347BA8-F861-3244-81ED-8984A171C094}" type="pres">
      <dgm:prSet presAssocID="{8F1E4D6B-BD35-A84E-8341-C30C20524BD6}" presName="compNode" presStyleCnt="0"/>
      <dgm:spPr/>
    </dgm:pt>
    <dgm:pt modelId="{030EF692-2768-CF48-BF15-5C73D8A0A302}" type="pres">
      <dgm:prSet presAssocID="{8F1E4D6B-BD35-A84E-8341-C30C20524BD6}" presName="bkgdShape" presStyleLbl="node1" presStyleIdx="0" presStyleCnt="4"/>
      <dgm:spPr/>
    </dgm:pt>
    <dgm:pt modelId="{53D91129-2372-A640-884F-B62F3C128FF3}" type="pres">
      <dgm:prSet presAssocID="{8F1E4D6B-BD35-A84E-8341-C30C20524BD6}" presName="nodeTx" presStyleLbl="node1" presStyleIdx="0" presStyleCnt="4">
        <dgm:presLayoutVars>
          <dgm:bulletEnabled val="1"/>
        </dgm:presLayoutVars>
      </dgm:prSet>
      <dgm:spPr/>
    </dgm:pt>
    <dgm:pt modelId="{B8998B33-A6DB-5B4D-8440-0AD7BB1EB629}" type="pres">
      <dgm:prSet presAssocID="{8F1E4D6B-BD35-A84E-8341-C30C20524BD6}" presName="invisiNode" presStyleLbl="node1" presStyleIdx="0" presStyleCnt="4"/>
      <dgm:spPr/>
    </dgm:pt>
    <dgm:pt modelId="{B817D2B2-E5CB-3549-A9C4-93021B3604EE}" type="pres">
      <dgm:prSet presAssocID="{8F1E4D6B-BD35-A84E-8341-C30C20524BD6}" presName="imagNode" presStyleLbl="fgImgPlace1" presStyleIdx="0" presStyleCnt="4"/>
      <dgm:spPr/>
    </dgm:pt>
    <dgm:pt modelId="{B9883AED-319B-9949-8C32-2997D016749A}" type="pres">
      <dgm:prSet presAssocID="{FB2C7C36-816A-E348-AB32-D1C12E74B4FF}" presName="sibTrans" presStyleLbl="sibTrans2D1" presStyleIdx="0" presStyleCnt="0"/>
      <dgm:spPr/>
    </dgm:pt>
    <dgm:pt modelId="{448087F9-5CFC-A444-A88C-96DDF1B3A0A6}" type="pres">
      <dgm:prSet presAssocID="{4B851008-734F-F349-83DB-4C549A340DAD}" presName="compNode" presStyleCnt="0"/>
      <dgm:spPr/>
    </dgm:pt>
    <dgm:pt modelId="{FEDB552C-A7E5-6642-8261-D3E4170F965C}" type="pres">
      <dgm:prSet presAssocID="{4B851008-734F-F349-83DB-4C549A340DAD}" presName="bkgdShape" presStyleLbl="node1" presStyleIdx="1" presStyleCnt="4" custLinFactNeighborX="4944" custLinFactNeighborY="5973"/>
      <dgm:spPr/>
    </dgm:pt>
    <dgm:pt modelId="{9B05C819-4A9A-D449-9BED-A642D462DF2D}" type="pres">
      <dgm:prSet presAssocID="{4B851008-734F-F349-83DB-4C549A340DAD}" presName="nodeTx" presStyleLbl="node1" presStyleIdx="1" presStyleCnt="4">
        <dgm:presLayoutVars>
          <dgm:bulletEnabled val="1"/>
        </dgm:presLayoutVars>
      </dgm:prSet>
      <dgm:spPr/>
    </dgm:pt>
    <dgm:pt modelId="{BD54EDF5-BD5E-D34A-8BB5-193C6A803E2D}" type="pres">
      <dgm:prSet presAssocID="{4B851008-734F-F349-83DB-4C549A340DAD}" presName="invisiNode" presStyleLbl="node1" presStyleIdx="1" presStyleCnt="4"/>
      <dgm:spPr/>
    </dgm:pt>
    <dgm:pt modelId="{C8177604-FCBC-074F-8B60-9A9969B558E3}" type="pres">
      <dgm:prSet presAssocID="{4B851008-734F-F349-83DB-4C549A340DAD}" presName="imagNode" presStyleLbl="fgImgPlace1" presStyleIdx="1" presStyleCnt="4" custLinFactNeighborX="4520" custLinFactNeighborY="498"/>
      <dgm:spPr/>
    </dgm:pt>
    <dgm:pt modelId="{A1A7784F-9E73-BC4E-A370-512B040F91CF}" type="pres">
      <dgm:prSet presAssocID="{1F56D0B5-F807-6847-BEE9-C5D8409FF7DA}" presName="sibTrans" presStyleLbl="sibTrans2D1" presStyleIdx="0" presStyleCnt="0"/>
      <dgm:spPr/>
    </dgm:pt>
    <dgm:pt modelId="{1C7F837D-C13E-DE42-AB71-49D227B1951F}" type="pres">
      <dgm:prSet presAssocID="{86C6AF64-8D12-634E-AD20-E448C6EECBEC}" presName="compNode" presStyleCnt="0"/>
      <dgm:spPr/>
    </dgm:pt>
    <dgm:pt modelId="{F39F9D1C-9808-9846-A13A-F9A94E1F4676}" type="pres">
      <dgm:prSet presAssocID="{86C6AF64-8D12-634E-AD20-E448C6EECBEC}" presName="bkgdShape" presStyleLbl="node1" presStyleIdx="2" presStyleCnt="4"/>
      <dgm:spPr/>
    </dgm:pt>
    <dgm:pt modelId="{53CDC56A-82FE-BA4C-8AC9-5C3C5480E200}" type="pres">
      <dgm:prSet presAssocID="{86C6AF64-8D12-634E-AD20-E448C6EECBEC}" presName="nodeTx" presStyleLbl="node1" presStyleIdx="2" presStyleCnt="4">
        <dgm:presLayoutVars>
          <dgm:bulletEnabled val="1"/>
        </dgm:presLayoutVars>
      </dgm:prSet>
      <dgm:spPr/>
    </dgm:pt>
    <dgm:pt modelId="{9E77C067-2DC2-C246-8F3B-645B9448875A}" type="pres">
      <dgm:prSet presAssocID="{86C6AF64-8D12-634E-AD20-E448C6EECBEC}" presName="invisiNode" presStyleLbl="node1" presStyleIdx="2" presStyleCnt="4"/>
      <dgm:spPr/>
    </dgm:pt>
    <dgm:pt modelId="{9126DDCC-E0FC-3047-86EC-31E7B45A6042}" type="pres">
      <dgm:prSet presAssocID="{86C6AF64-8D12-634E-AD20-E448C6EECBEC}" presName="imagNode" presStyleLbl="fgImgPlace1" presStyleIdx="2" presStyleCnt="4"/>
      <dgm:spPr/>
    </dgm:pt>
    <dgm:pt modelId="{D1E2EC2B-E8B4-0746-B819-73D3E7270E79}" type="pres">
      <dgm:prSet presAssocID="{1FC38C1E-373C-E849-BDCF-BBA94E6BCBE1}" presName="sibTrans" presStyleLbl="sibTrans2D1" presStyleIdx="0" presStyleCnt="0"/>
      <dgm:spPr/>
    </dgm:pt>
    <dgm:pt modelId="{A2CCEB80-2E7E-E445-95B2-7AE927541C18}" type="pres">
      <dgm:prSet presAssocID="{B21F8C12-57A3-764B-A8B9-E0FD6D2F9DC4}" presName="compNode" presStyleCnt="0"/>
      <dgm:spPr/>
    </dgm:pt>
    <dgm:pt modelId="{47AD8113-1E4B-9143-880F-B6F977C94833}" type="pres">
      <dgm:prSet presAssocID="{B21F8C12-57A3-764B-A8B9-E0FD6D2F9DC4}" presName="bkgdShape" presStyleLbl="node1" presStyleIdx="3" presStyleCnt="4"/>
      <dgm:spPr/>
    </dgm:pt>
    <dgm:pt modelId="{A9B0873E-E335-A44C-B3E6-FFCEABF5B86F}" type="pres">
      <dgm:prSet presAssocID="{B21F8C12-57A3-764B-A8B9-E0FD6D2F9DC4}" presName="nodeTx" presStyleLbl="node1" presStyleIdx="3" presStyleCnt="4">
        <dgm:presLayoutVars>
          <dgm:bulletEnabled val="1"/>
        </dgm:presLayoutVars>
      </dgm:prSet>
      <dgm:spPr/>
    </dgm:pt>
    <dgm:pt modelId="{779BEA55-E159-3949-963B-3A0BD62F424B}" type="pres">
      <dgm:prSet presAssocID="{B21F8C12-57A3-764B-A8B9-E0FD6D2F9DC4}" presName="invisiNode" presStyleLbl="node1" presStyleIdx="3" presStyleCnt="4"/>
      <dgm:spPr/>
    </dgm:pt>
    <dgm:pt modelId="{8AD7A4C5-75D2-1244-ADEB-DD077D2D6B0F}" type="pres">
      <dgm:prSet presAssocID="{B21F8C12-57A3-764B-A8B9-E0FD6D2F9DC4}" presName="imagNode" presStyleLbl="fgImgPlace1" presStyleIdx="3" presStyleCnt="4"/>
      <dgm:spPr/>
    </dgm:pt>
  </dgm:ptLst>
  <dgm:cxnLst>
    <dgm:cxn modelId="{25FE1801-877F-5B49-BAC9-19F2F98B82B9}" type="presOf" srcId="{8F1E4D6B-BD35-A84E-8341-C30C20524BD6}" destId="{030EF692-2768-CF48-BF15-5C73D8A0A302}" srcOrd="0" destOrd="0" presId="urn:microsoft.com/office/officeart/2005/8/layout/hList7"/>
    <dgm:cxn modelId="{B174F501-EDEB-B34F-9E8D-C3F26B23EF98}" type="presOf" srcId="{FB2C7C36-816A-E348-AB32-D1C12E74B4FF}" destId="{B9883AED-319B-9949-8C32-2997D016749A}" srcOrd="0" destOrd="0" presId="urn:microsoft.com/office/officeart/2005/8/layout/hList7"/>
    <dgm:cxn modelId="{9EE70907-B561-E946-8C67-F4D3B8068BC9}" srcId="{F6DC3978-E159-3C4F-81D6-68EB93F79950}" destId="{8F1E4D6B-BD35-A84E-8341-C30C20524BD6}" srcOrd="0" destOrd="0" parTransId="{A1CC1937-76F5-704E-867D-C218811DB155}" sibTransId="{FB2C7C36-816A-E348-AB32-D1C12E74B4FF}"/>
    <dgm:cxn modelId="{18F09E19-9D4D-2443-8167-6A7C68AD54DD}" type="presOf" srcId="{B21F8C12-57A3-764B-A8B9-E0FD6D2F9DC4}" destId="{A9B0873E-E335-A44C-B3E6-FFCEABF5B86F}" srcOrd="1" destOrd="0" presId="urn:microsoft.com/office/officeart/2005/8/layout/hList7"/>
    <dgm:cxn modelId="{121DAC33-A39A-9E48-8495-183848847407}" type="presOf" srcId="{1F56D0B5-F807-6847-BEE9-C5D8409FF7DA}" destId="{A1A7784F-9E73-BC4E-A370-512B040F91CF}" srcOrd="0" destOrd="0" presId="urn:microsoft.com/office/officeart/2005/8/layout/hList7"/>
    <dgm:cxn modelId="{7256B734-015F-E14D-80FF-3C891C977DF7}" type="presOf" srcId="{F6DC3978-E159-3C4F-81D6-68EB93F79950}" destId="{50442452-AC09-394C-B58A-A1C22177E6CF}" srcOrd="0" destOrd="0" presId="urn:microsoft.com/office/officeart/2005/8/layout/hList7"/>
    <dgm:cxn modelId="{F8BFAE46-EC84-B94A-BA7C-53458F1E0F44}" type="presOf" srcId="{1FC38C1E-373C-E849-BDCF-BBA94E6BCBE1}" destId="{D1E2EC2B-E8B4-0746-B819-73D3E7270E79}" srcOrd="0" destOrd="0" presId="urn:microsoft.com/office/officeart/2005/8/layout/hList7"/>
    <dgm:cxn modelId="{624C934D-98E7-DD41-99DE-F19BF567C336}" type="presOf" srcId="{B21F8C12-57A3-764B-A8B9-E0FD6D2F9DC4}" destId="{47AD8113-1E4B-9143-880F-B6F977C94833}" srcOrd="0" destOrd="0" presId="urn:microsoft.com/office/officeart/2005/8/layout/hList7"/>
    <dgm:cxn modelId="{1823C255-1A5D-644E-BB91-3CE7EAF7876C}" type="presOf" srcId="{86C6AF64-8D12-634E-AD20-E448C6EECBEC}" destId="{F39F9D1C-9808-9846-A13A-F9A94E1F4676}" srcOrd="0" destOrd="0" presId="urn:microsoft.com/office/officeart/2005/8/layout/hList7"/>
    <dgm:cxn modelId="{B8D78B76-AE1A-0B45-AB54-B73A0B851639}" srcId="{F6DC3978-E159-3C4F-81D6-68EB93F79950}" destId="{4B851008-734F-F349-83DB-4C549A340DAD}" srcOrd="1" destOrd="0" parTransId="{35159346-F7EE-D442-B6C7-195CC43A6CA8}" sibTransId="{1F56D0B5-F807-6847-BEE9-C5D8409FF7DA}"/>
    <dgm:cxn modelId="{337D5797-FF94-5C42-8968-BACE9EAB17D5}" srcId="{F6DC3978-E159-3C4F-81D6-68EB93F79950}" destId="{B21F8C12-57A3-764B-A8B9-E0FD6D2F9DC4}" srcOrd="3" destOrd="0" parTransId="{77E8E726-DB00-D741-AB82-B17DBCA2A286}" sibTransId="{AC358123-D844-724C-88F9-61270DCF34DE}"/>
    <dgm:cxn modelId="{2860BAAD-06A6-9B45-913E-EABAA4082B6E}" type="presOf" srcId="{8F1E4D6B-BD35-A84E-8341-C30C20524BD6}" destId="{53D91129-2372-A640-884F-B62F3C128FF3}" srcOrd="1" destOrd="0" presId="urn:microsoft.com/office/officeart/2005/8/layout/hList7"/>
    <dgm:cxn modelId="{9C7A93BA-872D-0D4E-974D-6478508EDA64}" type="presOf" srcId="{86C6AF64-8D12-634E-AD20-E448C6EECBEC}" destId="{53CDC56A-82FE-BA4C-8AC9-5C3C5480E200}" srcOrd="1" destOrd="0" presId="urn:microsoft.com/office/officeart/2005/8/layout/hList7"/>
    <dgm:cxn modelId="{BDC67FC4-122C-694D-9D52-115ED930615F}" srcId="{F6DC3978-E159-3C4F-81D6-68EB93F79950}" destId="{86C6AF64-8D12-634E-AD20-E448C6EECBEC}" srcOrd="2" destOrd="0" parTransId="{CEE929D2-3B5A-564E-A1D3-37F501EBBDA5}" sibTransId="{1FC38C1E-373C-E849-BDCF-BBA94E6BCBE1}"/>
    <dgm:cxn modelId="{D00552DA-B2BC-4B48-ADD5-B46A71C2F4A3}" type="presOf" srcId="{4B851008-734F-F349-83DB-4C549A340DAD}" destId="{FEDB552C-A7E5-6642-8261-D3E4170F965C}" srcOrd="0" destOrd="0" presId="urn:microsoft.com/office/officeart/2005/8/layout/hList7"/>
    <dgm:cxn modelId="{322603DE-2348-4B48-849A-B51BC2F33FB5}" type="presOf" srcId="{4B851008-734F-F349-83DB-4C549A340DAD}" destId="{9B05C819-4A9A-D449-9BED-A642D462DF2D}" srcOrd="1" destOrd="0" presId="urn:microsoft.com/office/officeart/2005/8/layout/hList7"/>
    <dgm:cxn modelId="{077A12DB-05CB-D048-98A0-06274CFFFFE7}" type="presParOf" srcId="{50442452-AC09-394C-B58A-A1C22177E6CF}" destId="{C0908876-E599-8A43-8393-3317D7CBBE28}" srcOrd="0" destOrd="0" presId="urn:microsoft.com/office/officeart/2005/8/layout/hList7"/>
    <dgm:cxn modelId="{7E5B4994-FBE1-7C4E-979A-5033BD39EC60}" type="presParOf" srcId="{50442452-AC09-394C-B58A-A1C22177E6CF}" destId="{FB5C1E00-9C1F-2747-BB21-BAA991798379}" srcOrd="1" destOrd="0" presId="urn:microsoft.com/office/officeart/2005/8/layout/hList7"/>
    <dgm:cxn modelId="{5B4663C8-4C88-BB4D-8985-371542B3441A}" type="presParOf" srcId="{FB5C1E00-9C1F-2747-BB21-BAA991798379}" destId="{1C347BA8-F861-3244-81ED-8984A171C094}" srcOrd="0" destOrd="0" presId="urn:microsoft.com/office/officeart/2005/8/layout/hList7"/>
    <dgm:cxn modelId="{8BE52429-1384-F344-B4BC-86396F0E0FA2}" type="presParOf" srcId="{1C347BA8-F861-3244-81ED-8984A171C094}" destId="{030EF692-2768-CF48-BF15-5C73D8A0A302}" srcOrd="0" destOrd="0" presId="urn:microsoft.com/office/officeart/2005/8/layout/hList7"/>
    <dgm:cxn modelId="{92526BD9-0E8C-064D-A25E-43A49223E1B5}" type="presParOf" srcId="{1C347BA8-F861-3244-81ED-8984A171C094}" destId="{53D91129-2372-A640-884F-B62F3C128FF3}" srcOrd="1" destOrd="0" presId="urn:microsoft.com/office/officeart/2005/8/layout/hList7"/>
    <dgm:cxn modelId="{EA58A16A-306D-0143-A896-DCE0191A38A1}" type="presParOf" srcId="{1C347BA8-F861-3244-81ED-8984A171C094}" destId="{B8998B33-A6DB-5B4D-8440-0AD7BB1EB629}" srcOrd="2" destOrd="0" presId="urn:microsoft.com/office/officeart/2005/8/layout/hList7"/>
    <dgm:cxn modelId="{F16FD4E1-8FE8-2548-BC65-F74D4AD91C4D}" type="presParOf" srcId="{1C347BA8-F861-3244-81ED-8984A171C094}" destId="{B817D2B2-E5CB-3549-A9C4-93021B3604EE}" srcOrd="3" destOrd="0" presId="urn:microsoft.com/office/officeart/2005/8/layout/hList7"/>
    <dgm:cxn modelId="{0745874B-1845-8346-A5D1-79B4AEE831FE}" type="presParOf" srcId="{FB5C1E00-9C1F-2747-BB21-BAA991798379}" destId="{B9883AED-319B-9949-8C32-2997D016749A}" srcOrd="1" destOrd="0" presId="urn:microsoft.com/office/officeart/2005/8/layout/hList7"/>
    <dgm:cxn modelId="{57AC0020-0F99-0C4C-9A19-B262350BCDCD}" type="presParOf" srcId="{FB5C1E00-9C1F-2747-BB21-BAA991798379}" destId="{448087F9-5CFC-A444-A88C-96DDF1B3A0A6}" srcOrd="2" destOrd="0" presId="urn:microsoft.com/office/officeart/2005/8/layout/hList7"/>
    <dgm:cxn modelId="{F05402EC-AC0E-914C-90B4-78E1B5996256}" type="presParOf" srcId="{448087F9-5CFC-A444-A88C-96DDF1B3A0A6}" destId="{FEDB552C-A7E5-6642-8261-D3E4170F965C}" srcOrd="0" destOrd="0" presId="urn:microsoft.com/office/officeart/2005/8/layout/hList7"/>
    <dgm:cxn modelId="{A0D8BA2B-459F-F44F-B11A-6E11439293E0}" type="presParOf" srcId="{448087F9-5CFC-A444-A88C-96DDF1B3A0A6}" destId="{9B05C819-4A9A-D449-9BED-A642D462DF2D}" srcOrd="1" destOrd="0" presId="urn:microsoft.com/office/officeart/2005/8/layout/hList7"/>
    <dgm:cxn modelId="{14E6A4D4-7752-8B40-BB09-94965BEA5995}" type="presParOf" srcId="{448087F9-5CFC-A444-A88C-96DDF1B3A0A6}" destId="{BD54EDF5-BD5E-D34A-8BB5-193C6A803E2D}" srcOrd="2" destOrd="0" presId="urn:microsoft.com/office/officeart/2005/8/layout/hList7"/>
    <dgm:cxn modelId="{63E35C6E-D33C-F448-BA4B-945E918F35F3}" type="presParOf" srcId="{448087F9-5CFC-A444-A88C-96DDF1B3A0A6}" destId="{C8177604-FCBC-074F-8B60-9A9969B558E3}" srcOrd="3" destOrd="0" presId="urn:microsoft.com/office/officeart/2005/8/layout/hList7"/>
    <dgm:cxn modelId="{1521F901-D560-8D47-92E0-50C574AD4362}" type="presParOf" srcId="{FB5C1E00-9C1F-2747-BB21-BAA991798379}" destId="{A1A7784F-9E73-BC4E-A370-512B040F91CF}" srcOrd="3" destOrd="0" presId="urn:microsoft.com/office/officeart/2005/8/layout/hList7"/>
    <dgm:cxn modelId="{20CD81A2-0A77-CA40-8ED0-D852DD959D85}" type="presParOf" srcId="{FB5C1E00-9C1F-2747-BB21-BAA991798379}" destId="{1C7F837D-C13E-DE42-AB71-49D227B1951F}" srcOrd="4" destOrd="0" presId="urn:microsoft.com/office/officeart/2005/8/layout/hList7"/>
    <dgm:cxn modelId="{6D861B6B-1C77-A440-A497-D98AE888C611}" type="presParOf" srcId="{1C7F837D-C13E-DE42-AB71-49D227B1951F}" destId="{F39F9D1C-9808-9846-A13A-F9A94E1F4676}" srcOrd="0" destOrd="0" presId="urn:microsoft.com/office/officeart/2005/8/layout/hList7"/>
    <dgm:cxn modelId="{470178E4-5254-4640-8D6A-630E97B63AE9}" type="presParOf" srcId="{1C7F837D-C13E-DE42-AB71-49D227B1951F}" destId="{53CDC56A-82FE-BA4C-8AC9-5C3C5480E200}" srcOrd="1" destOrd="0" presId="urn:microsoft.com/office/officeart/2005/8/layout/hList7"/>
    <dgm:cxn modelId="{1B3983F9-6DE7-E843-BB42-E899B027A9EB}" type="presParOf" srcId="{1C7F837D-C13E-DE42-AB71-49D227B1951F}" destId="{9E77C067-2DC2-C246-8F3B-645B9448875A}" srcOrd="2" destOrd="0" presId="urn:microsoft.com/office/officeart/2005/8/layout/hList7"/>
    <dgm:cxn modelId="{6B8F82EE-3E6A-5943-995A-C735B651EC38}" type="presParOf" srcId="{1C7F837D-C13E-DE42-AB71-49D227B1951F}" destId="{9126DDCC-E0FC-3047-86EC-31E7B45A6042}" srcOrd="3" destOrd="0" presId="urn:microsoft.com/office/officeart/2005/8/layout/hList7"/>
    <dgm:cxn modelId="{9B2D7314-8062-964B-801B-51DA4857C33F}" type="presParOf" srcId="{FB5C1E00-9C1F-2747-BB21-BAA991798379}" destId="{D1E2EC2B-E8B4-0746-B819-73D3E7270E79}" srcOrd="5" destOrd="0" presId="urn:microsoft.com/office/officeart/2005/8/layout/hList7"/>
    <dgm:cxn modelId="{8FC39201-DFFF-E04F-8359-F8213C948303}" type="presParOf" srcId="{FB5C1E00-9C1F-2747-BB21-BAA991798379}" destId="{A2CCEB80-2E7E-E445-95B2-7AE927541C18}" srcOrd="6" destOrd="0" presId="urn:microsoft.com/office/officeart/2005/8/layout/hList7"/>
    <dgm:cxn modelId="{357C5217-5A31-9145-AE60-DADBFAF7C23F}" type="presParOf" srcId="{A2CCEB80-2E7E-E445-95B2-7AE927541C18}" destId="{47AD8113-1E4B-9143-880F-B6F977C94833}" srcOrd="0" destOrd="0" presId="urn:microsoft.com/office/officeart/2005/8/layout/hList7"/>
    <dgm:cxn modelId="{DD9D5E92-3467-944B-BE74-7D81D65DBB56}" type="presParOf" srcId="{A2CCEB80-2E7E-E445-95B2-7AE927541C18}" destId="{A9B0873E-E335-A44C-B3E6-FFCEABF5B86F}" srcOrd="1" destOrd="0" presId="urn:microsoft.com/office/officeart/2005/8/layout/hList7"/>
    <dgm:cxn modelId="{E518F425-6498-3A42-A1E2-FE19E3592807}" type="presParOf" srcId="{A2CCEB80-2E7E-E445-95B2-7AE927541C18}" destId="{779BEA55-E159-3949-963B-3A0BD62F424B}" srcOrd="2" destOrd="0" presId="urn:microsoft.com/office/officeart/2005/8/layout/hList7"/>
    <dgm:cxn modelId="{BCC55D5F-ABB0-634F-9864-02243CCD5BEE}" type="presParOf" srcId="{A2CCEB80-2E7E-E445-95B2-7AE927541C18}" destId="{8AD7A4C5-75D2-1244-ADEB-DD077D2D6B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EF692-2768-CF48-BF15-5C73D8A0A302}">
      <dsp:nvSpPr>
        <dsp:cNvPr id="0" name=""/>
        <dsp:cNvSpPr/>
      </dsp:nvSpPr>
      <dsp:spPr>
        <a:xfrm>
          <a:off x="1474" y="0"/>
          <a:ext cx="1545635" cy="6126163"/>
        </a:xfrm>
        <a:prstGeom prst="roundRect">
          <a:avLst>
            <a:gd name="adj" fmla="val 10000"/>
          </a:avLst>
        </a:prstGeom>
        <a:solidFill>
          <a:srgbClr val="6E6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Teaches you about research writing</a:t>
          </a:r>
        </a:p>
      </dsp:txBody>
      <dsp:txXfrm>
        <a:off x="1474" y="2450465"/>
        <a:ext cx="1545635" cy="2450465"/>
      </dsp:txXfrm>
    </dsp:sp>
    <dsp:sp modelId="{B817D2B2-E5CB-3549-A9C4-93021B3604EE}">
      <dsp:nvSpPr>
        <dsp:cNvPr id="0" name=""/>
        <dsp:cNvSpPr/>
      </dsp:nvSpPr>
      <dsp:spPr>
        <a:xfrm>
          <a:off x="47843" y="367569"/>
          <a:ext cx="1452897" cy="204001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B552C-A7E5-6642-8261-D3E4170F965C}">
      <dsp:nvSpPr>
        <dsp:cNvPr id="0" name=""/>
        <dsp:cNvSpPr/>
      </dsp:nvSpPr>
      <dsp:spPr>
        <a:xfrm>
          <a:off x="1669895" y="0"/>
          <a:ext cx="1545635" cy="6126163"/>
        </a:xfrm>
        <a:prstGeom prst="roundRect">
          <a:avLst>
            <a:gd name="adj" fmla="val 10000"/>
          </a:avLst>
        </a:prstGeom>
        <a:solidFill>
          <a:srgbClr val="836C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Points out writing goals and strategies</a:t>
          </a:r>
        </a:p>
      </dsp:txBody>
      <dsp:txXfrm>
        <a:off x="1669895" y="2450465"/>
        <a:ext cx="1545635" cy="2450465"/>
      </dsp:txXfrm>
    </dsp:sp>
    <dsp:sp modelId="{C8177604-FCBC-074F-8B60-9A9969B558E3}">
      <dsp:nvSpPr>
        <dsp:cNvPr id="0" name=""/>
        <dsp:cNvSpPr/>
      </dsp:nvSpPr>
      <dsp:spPr>
        <a:xfrm>
          <a:off x="1705519" y="377729"/>
          <a:ext cx="1452897" cy="2040012"/>
        </a:xfrm>
        <a:prstGeom prst="ellipse">
          <a:avLst/>
        </a:prstGeom>
        <a:solidFill>
          <a:schemeClr val="accent5">
            <a:tint val="50000"/>
            <a:hueOff val="1082130"/>
            <a:satOff val="-7521"/>
            <a:lumOff val="-57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F9D1C-9808-9846-A13A-F9A94E1F4676}">
      <dsp:nvSpPr>
        <dsp:cNvPr id="0" name=""/>
        <dsp:cNvSpPr/>
      </dsp:nvSpPr>
      <dsp:spPr>
        <a:xfrm>
          <a:off x="3185484" y="0"/>
          <a:ext cx="1545635" cy="6126163"/>
        </a:xfrm>
        <a:prstGeom prst="roundRect">
          <a:avLst>
            <a:gd name="adj" fmla="val 10000"/>
          </a:avLst>
        </a:prstGeom>
        <a:solidFill>
          <a:srgbClr val="AD91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Evaluates your disciplinary writing</a:t>
          </a:r>
        </a:p>
      </dsp:txBody>
      <dsp:txXfrm>
        <a:off x="3185484" y="2450465"/>
        <a:ext cx="1545635" cy="2450465"/>
      </dsp:txXfrm>
    </dsp:sp>
    <dsp:sp modelId="{9126DDCC-E0FC-3047-86EC-31E7B45A6042}">
      <dsp:nvSpPr>
        <dsp:cNvPr id="0" name=""/>
        <dsp:cNvSpPr/>
      </dsp:nvSpPr>
      <dsp:spPr>
        <a:xfrm>
          <a:off x="3231853" y="367569"/>
          <a:ext cx="1452897" cy="2040012"/>
        </a:xfrm>
        <a:prstGeom prst="ellipse">
          <a:avLst/>
        </a:prstGeom>
        <a:solidFill>
          <a:schemeClr val="accent5">
            <a:tint val="50000"/>
            <a:hueOff val="2164260"/>
            <a:satOff val="-15041"/>
            <a:lumOff val="-11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D8113-1E4B-9143-880F-B6F977C94833}">
      <dsp:nvSpPr>
        <dsp:cNvPr id="0" name=""/>
        <dsp:cNvSpPr/>
      </dsp:nvSpPr>
      <dsp:spPr>
        <a:xfrm>
          <a:off x="4777489" y="0"/>
          <a:ext cx="1545635" cy="6126163"/>
        </a:xfrm>
        <a:prstGeom prst="roundRect">
          <a:avLst>
            <a:gd name="adj" fmla="val 10000"/>
          </a:avLst>
        </a:prstGeom>
        <a:solidFill>
          <a:srgbClr val="B9AF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Offers feedback specific to your field</a:t>
          </a:r>
        </a:p>
      </dsp:txBody>
      <dsp:txXfrm>
        <a:off x="4777489" y="2450465"/>
        <a:ext cx="1545635" cy="2450465"/>
      </dsp:txXfrm>
    </dsp:sp>
    <dsp:sp modelId="{8AD7A4C5-75D2-1244-ADEB-DD077D2D6B0F}">
      <dsp:nvSpPr>
        <dsp:cNvPr id="0" name=""/>
        <dsp:cNvSpPr/>
      </dsp:nvSpPr>
      <dsp:spPr>
        <a:xfrm>
          <a:off x="4823858" y="367569"/>
          <a:ext cx="1452897" cy="2040012"/>
        </a:xfrm>
        <a:prstGeom prst="ellipse">
          <a:avLst/>
        </a:prstGeom>
        <a:solidFill>
          <a:schemeClr val="accent5">
            <a:tint val="50000"/>
            <a:hueOff val="3246390"/>
            <a:satOff val="-22562"/>
            <a:lumOff val="-171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08876-E599-8A43-8393-3317D7CBBE28}">
      <dsp:nvSpPr>
        <dsp:cNvPr id="0" name=""/>
        <dsp:cNvSpPr/>
      </dsp:nvSpPr>
      <dsp:spPr>
        <a:xfrm>
          <a:off x="252983" y="4900930"/>
          <a:ext cx="5818632" cy="91892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974806"/>
                </a:solidFill>
              </a:rPr>
              <a:t>Kim</a:t>
            </a:r>
            <a:endParaRPr lang="en-US" b="0" dirty="0">
              <a:solidFill>
                <a:srgbClr val="97480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8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4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Feedback Riyad received the first term of his doctoral study that initiated his writing shame and made him want to drop out of his doctoral study</a:t>
            </a:r>
            <a:endParaRPr sz="2000"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71945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92" name="Google Shape;1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28519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These goals are experimental. You may choose to set goals in the tone and intent category if you want to help Grammarly establish standards for these types of writing.</a:t>
            </a:r>
            <a:endParaRPr/>
          </a:p>
        </p:txBody>
      </p:sp>
      <p:sp>
        <p:nvSpPr>
          <p:cNvPr id="229" name="Google Shape;22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241" name="Google Shape;24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288" name="Google Shape;28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9043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English (academic English) is universally and inherently non-native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Academics (researchers) know their content because they are experts in their field/discipline, but they may not know how to articulate their knowledge in a clear 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creates two concerns: (a) recognizing / finding non-academic phrasing and grammar/vocabulary and (b) discovering alternatives / solutions to “solve” or “fix” or “improve” the writing.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previous workshop discussed concern A: recognition of the issues with Grammarly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workshop will focus on finding solutions using COCA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72035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000" dirty="0"/>
              <a:t>Although these two programs are wonderful individually, they are even more powerful when used in tandem.</a:t>
            </a:r>
          </a:p>
          <a:p>
            <a:pPr marL="685800" indent="-457200">
              <a:buAutoNum type="arabicPeriod"/>
            </a:pPr>
            <a:r>
              <a:rPr lang="en-US" sz="2000" dirty="0"/>
              <a:t>If you missed the previous workshop on Grammarly, please make an appointment with one of us and we can catch you up.</a:t>
            </a:r>
          </a:p>
          <a:p>
            <a:pPr marL="685800" indent="-457200">
              <a:buAutoNum type="arabicPeriod"/>
            </a:pPr>
            <a:r>
              <a:rPr lang="en-US" sz="2000" dirty="0"/>
              <a:t>Many times you know that something is wrong, but you don’t know why. Even if you ask a native speaker, they may be able to recognize something as wrong, but unless they’re a language specialist, they likely won’t be able to explain WHY.</a:t>
            </a:r>
          </a:p>
          <a:p>
            <a:pPr marL="685800" indent="-457200">
              <a:buAutoNum type="arabicPeriod"/>
            </a:pPr>
            <a:r>
              <a:rPr lang="en-US" sz="2000" dirty="0"/>
              <a:t>I could probably tell you, but you won’t always have someone to consult. So … you need to learn “how to fish.”</a:t>
            </a:r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306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suggestion is that you follow a process very similar to the scientific method: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1. generate hypothesis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2. Test hypothesis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3. revise hypothesis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4. test the revised hypothesis</a:t>
            </a:r>
          </a:p>
          <a:p>
            <a:r>
              <a:rPr lang="en-US" dirty="0"/>
              <a:t>This is a learning process that graduate students, postdocs and faculty are already familiar with.</a:t>
            </a:r>
          </a:p>
          <a:p>
            <a:endParaRPr lang="en-US" dirty="0"/>
          </a:p>
          <a:p>
            <a:r>
              <a:rPr lang="en-US" dirty="0"/>
              <a:t>Using a language database to gather evidence is one form of “data-drive learning” – we are basically going fishing for evidence to “confirm” or “correct” our language intuitions (or those of Grammarly!)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42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08de850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08de850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Kim</a:t>
            </a:r>
            <a:endParaRPr/>
          </a:p>
        </p:txBody>
      </p:sp>
      <p:sp>
        <p:nvSpPr>
          <p:cNvPr id="109" name="Google Shape;109;gf08de850c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Another word for “database” is “corpus.” What does this mean?</a:t>
            </a: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47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433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363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892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590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272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326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186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1589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function we’ll discuss is called “List”</a:t>
            </a:r>
          </a:p>
          <a:p>
            <a:endParaRPr lang="en-US" dirty="0"/>
          </a:p>
          <a:p>
            <a:r>
              <a:rPr lang="en-US" dirty="0"/>
              <a:t>At this point, stop the slideshow and go to COCA and demonstrate typing a word and clicking on “find matching strings.”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 the right half of the screen, you can see that COCA provides a description of what you can do with the “List”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We’ll demonstrate some uses, but of course you can always come back and learn more anytime.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Basically, “list” is exactly what it sounds like: Searching for a word/phrase in “list” will result in a LIST of that work in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612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74339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next function we’ll discuss today is called “Chart”.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function allows you to determine the formality level of a word.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 to COCA and demonstrate looking for the word “Google.” </a:t>
            </a:r>
            <a:r>
              <a:rPr lang="en-US" dirty="0">
                <a:sym typeface="Wingdings" pitchFamily="2" charset="2"/>
              </a:rPr>
              <a:t> note that you can map this across genre and 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22934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function for today is called, simply, “Word.” </a:t>
            </a:r>
          </a:p>
          <a:p>
            <a:endParaRPr lang="en-US" dirty="0"/>
          </a:p>
          <a:p>
            <a:r>
              <a:rPr lang="en-US" dirty="0"/>
              <a:t>The Word function gives you a snapshot of many different aspects of a word (as noted on the right side of the screen)</a:t>
            </a:r>
          </a:p>
          <a:p>
            <a:endParaRPr lang="en-US" dirty="0"/>
          </a:p>
          <a:p>
            <a:r>
              <a:rPr lang="en-US" dirty="0"/>
              <a:t>Now go to COCA and demonstrate, using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41662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2975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167149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06802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10829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80929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0833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defRPr/>
            </a:pPr>
            <a:r>
              <a:rPr lang="en-US" dirty="0"/>
              <a:t>Kim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The study of language is a social science.</a:t>
            </a:r>
            <a:r>
              <a:rPr lang="en-US"/>
              <a:t> 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So, there is some gray area.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have very few “always” or “never” rules that we can memorize and apply. 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have to evaluate each instance within its context.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any science, when we don’t know the answer to a question, we do an experiment.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same is true with the social science of studying language: We do an experiment, and we build evidence.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For that we need data: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COCA is our database.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We’re not looking for “right answers” … we’re accumulating evidence to support a hypothesis.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1883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0955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Kim</a:t>
            </a:r>
            <a:endParaRPr sz="2000"/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68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Kim --&gt; Sarah</a:t>
            </a:r>
            <a:endParaRPr dirty="0"/>
          </a:p>
        </p:txBody>
      </p:sp>
      <p:sp>
        <p:nvSpPr>
          <p:cNvPr id="385" name="Google Shape;38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6045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BE4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533400" y="3581400"/>
            <a:ext cx="6248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  <a:defRPr sz="2400">
                <a:solidFill>
                  <a:srgbClr val="6E6259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" name="Google Shape;30;p4" descr="ISU LEFT white.eps"/>
          <p:cNvPicPr preferRelativeResize="0"/>
          <p:nvPr/>
        </p:nvPicPr>
        <p:blipFill rotWithShape="1">
          <a:blip r:embed="rId2">
            <a:alphaModFix/>
          </a:blip>
          <a:srcRect b="38234"/>
          <a:stretch/>
        </p:blipFill>
        <p:spPr>
          <a:xfrm>
            <a:off x="533400" y="830263"/>
            <a:ext cx="4724400" cy="38893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468313" y="1295400"/>
            <a:ext cx="3886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0668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724400" y="10668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•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3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5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 rot="5400000">
            <a:off x="4943475" y="1666875"/>
            <a:ext cx="50292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 rot="5400000">
            <a:off x="866775" y="-257175"/>
            <a:ext cx="5029200" cy="58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6324600" y="6324600"/>
            <a:ext cx="243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6324600"/>
            <a:ext cx="2438400" cy="381000"/>
          </a:xfrm>
        </p:spPr>
        <p:txBody>
          <a:bodyPr/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Univers 65" charset="0"/>
                <a:ea typeface="Univers 65" charset="0"/>
                <a:cs typeface="Univers 65" charset="0"/>
              </a:defRPr>
            </a:lvl1pPr>
          </a:lstStyle>
          <a:p>
            <a:pPr lvl="0"/>
            <a:r>
              <a:rPr lang="en-US"/>
              <a:t>Unit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6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0" i="0" u="none" strike="noStrike" cap="none">
                <a:solidFill>
                  <a:srgbClr val="CE112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066800"/>
            <a:ext cx="762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068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6068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068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067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8102E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6E625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067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067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067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0679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SzPts val="2080"/>
              <a:buFont typeface="Times"/>
              <a:buChar char="•"/>
              <a:defRPr sz="2600" b="0" i="0" u="none" strike="noStrike" cap="none">
                <a:solidFill>
                  <a:srgbClr val="7A6E6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" name="Google Shape;14;p1" descr="ISU LEFT white.eps"/>
          <p:cNvPicPr preferRelativeResize="0"/>
          <p:nvPr/>
        </p:nvPicPr>
        <p:blipFill rotWithShape="1">
          <a:blip r:embed="rId13">
            <a:alphaModFix/>
          </a:blip>
          <a:srcRect b="38234"/>
          <a:stretch/>
        </p:blipFill>
        <p:spPr>
          <a:xfrm>
            <a:off x="533400" y="6365927"/>
            <a:ext cx="3200400" cy="26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5767388" y="631031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1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17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ost.iastate.edu/sites/default/files/uploads/faculty%20resources/professional%20development/NCFDD%20Orientation%20flier%202017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ultydiversity.org/webinars/overcomesham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corpora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corpora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corpora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wcisu.appointy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://cce.grad-college.iastate.edu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shuffman@iastate.edu" TargetMode="External"/><Relationship Id="rId2" Type="http://schemas.openxmlformats.org/officeDocument/2006/relationships/hyperlink" Target="mailto:kpb@iastate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terrill@iastate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439252" y="1242060"/>
            <a:ext cx="587446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/>
              <a:t>Center for Communication Excellence, Graduate College</a:t>
            </a:r>
            <a:endParaRPr/>
          </a:p>
        </p:txBody>
      </p:sp>
      <p:pic>
        <p:nvPicPr>
          <p:cNvPr id="63" name="Google Shape;63;p11" descr="Center for Communication Excellence"/>
          <p:cNvPicPr preferRelativeResize="0"/>
          <p:nvPr/>
        </p:nvPicPr>
        <p:blipFill rotWithShape="1">
          <a:blip r:embed="rId3">
            <a:alphaModFix/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97600" y="2119075"/>
            <a:ext cx="88848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Using Computer-Assisted Language Learning </a:t>
            </a:r>
            <a:endParaRPr sz="300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to Foster Self-Editing Skills: </a:t>
            </a:r>
            <a:endParaRPr sz="300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The Interdependence of Writers, Tutors, &amp; Technology</a:t>
            </a:r>
            <a:endParaRPr sz="3000" b="1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1333056" y="5436973"/>
            <a:ext cx="6804910" cy="57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97600" y="5533531"/>
            <a:ext cx="73041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</a:pPr>
            <a:r>
              <a:rPr lang="en-US"/>
              <a:t>Kimberly Becker, Sarah Huffman, &amp; Kristin Terrill</a:t>
            </a:r>
            <a:endParaRPr sz="1800"/>
          </a:p>
          <a:p>
            <a:pPr marL="457200" lvl="0" indent="-360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Font typeface="Times"/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439252" y="6096000"/>
            <a:ext cx="655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6E6259"/>
                </a:solidFill>
                <a:latin typeface="Arial"/>
                <a:ea typeface="Arial"/>
                <a:cs typeface="Arial"/>
                <a:sym typeface="Arial"/>
              </a:rPr>
              <a:t>Copyright © 2021 Iowa State University,  All Rights Reserved.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6E6259"/>
                </a:solidFill>
                <a:latin typeface="Arial"/>
                <a:ea typeface="Arial"/>
                <a:cs typeface="Arial"/>
                <a:sym typeface="Arial"/>
              </a:rPr>
              <a:t>Contact Dr. Elena Cotos, ecotos@iastate.edu, 515-294-1958</a:t>
            </a:r>
            <a:endParaRPr sz="1400" b="0" i="0" u="none" strike="noStrike" cap="none">
              <a:solidFill>
                <a:srgbClr val="6E62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8931" y="-3419248"/>
            <a:ext cx="2220849" cy="14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97CE4A-9916-6E46-8FCC-537FC67234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9400" y="0"/>
          <a:ext cx="63246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0C6C3-E241-1340-844C-BA9875D68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8" y="2317124"/>
            <a:ext cx="2590801" cy="4132028"/>
          </a:xfrm>
        </p:spPr>
        <p:txBody>
          <a:bodyPr/>
          <a:lstStyle/>
          <a:p>
            <a:pPr algn="ctr"/>
            <a:r>
              <a:rPr lang="en-US" sz="3600" dirty="0"/>
              <a:t>A web-based tool that …</a:t>
            </a:r>
          </a:p>
        </p:txBody>
      </p:sp>
      <p:pic>
        <p:nvPicPr>
          <p:cNvPr id="6" name="Picture 5" descr="Center for Communication Excellence">
            <a:extLst>
              <a:ext uri="{FF2B5EF4-FFF2-40B4-BE49-F238E27FC236}">
                <a16:creationId xmlns:a16="http://schemas.microsoft.com/office/drawing/2014/main" id="{A66F3278-7BDB-054D-9C65-05B5BF2E00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Google Shape;364;p54">
            <a:extLst>
              <a:ext uri="{FF2B5EF4-FFF2-40B4-BE49-F238E27FC236}">
                <a16:creationId xmlns:a16="http://schemas.microsoft.com/office/drawing/2014/main" id="{9E48B948-CF3B-2D4F-9B58-495205D38AF7}"/>
              </a:ext>
            </a:extLst>
          </p:cNvPr>
          <p:cNvSpPr txBox="1"/>
          <p:nvPr/>
        </p:nvSpPr>
        <p:spPr bwMode="auto">
          <a:xfrm>
            <a:off x="268343" y="285985"/>
            <a:ext cx="209601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eaLnBrk="1" hangingPunct="1"/>
            <a:r>
              <a:rPr lang="en-US" sz="5400" b="1" kern="0" dirty="0">
                <a:solidFill>
                  <a:srgbClr val="C00000"/>
                </a:solidFill>
                <a:latin typeface="Georgia"/>
              </a:rPr>
              <a:t>What is the RWT?</a:t>
            </a:r>
          </a:p>
        </p:txBody>
      </p:sp>
      <p:pic>
        <p:nvPicPr>
          <p:cNvPr id="15" name="Graphic 14" descr="Right pointing backhand index">
            <a:extLst>
              <a:ext uri="{FF2B5EF4-FFF2-40B4-BE49-F238E27FC236}">
                <a16:creationId xmlns:a16="http://schemas.microsoft.com/office/drawing/2014/main" id="{15BE8150-14C9-D348-B1F5-3E9025B19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0218" y="838200"/>
            <a:ext cx="914400" cy="914400"/>
          </a:xfrm>
          <a:prstGeom prst="rect">
            <a:avLst/>
          </a:prstGeom>
        </p:spPr>
      </p:pic>
      <p:pic>
        <p:nvPicPr>
          <p:cNvPr id="17" name="Graphic 16" descr="Pie chart">
            <a:extLst>
              <a:ext uri="{FF2B5EF4-FFF2-40B4-BE49-F238E27FC236}">
                <a16:creationId xmlns:a16="http://schemas.microsoft.com/office/drawing/2014/main" id="{643A8E46-1DFB-0B48-9F46-1ED67E1B4E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4645" y="846842"/>
            <a:ext cx="914400" cy="914400"/>
          </a:xfrm>
          <a:prstGeom prst="rect">
            <a:avLst/>
          </a:prstGeom>
        </p:spPr>
      </p:pic>
      <p:pic>
        <p:nvPicPr>
          <p:cNvPr id="19" name="Graphic 18" descr="Blackboard">
            <a:extLst>
              <a:ext uri="{FF2B5EF4-FFF2-40B4-BE49-F238E27FC236}">
                <a16:creationId xmlns:a16="http://schemas.microsoft.com/office/drawing/2014/main" id="{FFE1B815-48DB-D74B-8F18-FC8F4982F7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19072" y="832834"/>
            <a:ext cx="1129787" cy="1129787"/>
          </a:xfrm>
          <a:prstGeom prst="rect">
            <a:avLst/>
          </a:prstGeom>
        </p:spPr>
      </p:pic>
      <p:pic>
        <p:nvPicPr>
          <p:cNvPr id="21" name="Graphic 20" descr="Lecturer">
            <a:extLst>
              <a:ext uri="{FF2B5EF4-FFF2-40B4-BE49-F238E27FC236}">
                <a16:creationId xmlns:a16="http://schemas.microsoft.com/office/drawing/2014/main" id="{23A683BB-4A26-B04E-8628-73D474B31C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25279" y="838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62800" cy="2286000"/>
          </a:xfrm>
        </p:spPr>
        <p:txBody>
          <a:bodyPr/>
          <a:lstStyle/>
          <a:p>
            <a:pPr marL="57150" lvl="1" indent="0">
              <a:buNone/>
            </a:pPr>
            <a:endParaRPr lang="en-US" dirty="0"/>
          </a:p>
          <a:p>
            <a:pPr marL="57150" lvl="1" indent="0" algn="ctr">
              <a:buNone/>
            </a:pPr>
            <a:r>
              <a:rPr lang="en-US" sz="3600" dirty="0"/>
              <a:t>Linguists have studied the </a:t>
            </a:r>
            <a:r>
              <a:rPr lang="en-US" sz="3600" b="1" dirty="0"/>
              <a:t>goals</a:t>
            </a:r>
            <a:r>
              <a:rPr lang="en-US" sz="3600" dirty="0"/>
              <a:t> and </a:t>
            </a:r>
            <a:r>
              <a:rPr lang="en-US" sz="3600" b="1" dirty="0"/>
              <a:t>strategies</a:t>
            </a:r>
            <a:r>
              <a:rPr lang="en-US" sz="3600" dirty="0"/>
              <a:t> of research articles.</a:t>
            </a:r>
          </a:p>
        </p:txBody>
      </p:sp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D043E28D-6613-FE4B-9470-1130E4897A34}"/>
              </a:ext>
            </a:extLst>
          </p:cNvPr>
          <p:cNvSpPr/>
          <p:nvPr/>
        </p:nvSpPr>
        <p:spPr bwMode="auto">
          <a:xfrm>
            <a:off x="6317074" y="1437033"/>
            <a:ext cx="1295400" cy="1066800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moves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E6FAF931-0F1B-C84A-8854-05375EE3D0A9}"/>
              </a:ext>
            </a:extLst>
          </p:cNvPr>
          <p:cNvSpPr/>
          <p:nvPr/>
        </p:nvSpPr>
        <p:spPr bwMode="auto">
          <a:xfrm>
            <a:off x="2133600" y="3523422"/>
            <a:ext cx="1219200" cy="1066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steps</a:t>
            </a:r>
          </a:p>
        </p:txBody>
      </p:sp>
      <p:pic>
        <p:nvPicPr>
          <p:cNvPr id="11" name="Graphic 10" descr="Checklist with solid fill">
            <a:extLst>
              <a:ext uri="{FF2B5EF4-FFF2-40B4-BE49-F238E27FC236}">
                <a16:creationId xmlns:a16="http://schemas.microsoft.com/office/drawing/2014/main" id="{64C0BD60-9676-D442-84BB-8A04BE0CA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9463" y="381000"/>
            <a:ext cx="1828800" cy="1828800"/>
          </a:xfrm>
          <a:prstGeom prst="rect">
            <a:avLst/>
          </a:prstGeom>
        </p:spPr>
      </p:pic>
      <p:pic>
        <p:nvPicPr>
          <p:cNvPr id="13" name="Graphic 12" descr="Aspiration with solid fill">
            <a:extLst>
              <a:ext uri="{FF2B5EF4-FFF2-40B4-BE49-F238E27FC236}">
                <a16:creationId xmlns:a16="http://schemas.microsoft.com/office/drawing/2014/main" id="{5D0A907E-0C4A-C745-9253-EB648C942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122" y="3657600"/>
            <a:ext cx="1676400" cy="1676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6D5B7A4-DAC4-434F-835C-61C12393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2286000"/>
          </a:xfrm>
        </p:spPr>
        <p:txBody>
          <a:bodyPr/>
          <a:lstStyle/>
          <a:p>
            <a:r>
              <a:rPr lang="en-US" sz="4400" b="1" dirty="0"/>
              <a:t>First, some RWT vocabulary</a:t>
            </a:r>
          </a:p>
        </p:txBody>
      </p:sp>
      <p:pic>
        <p:nvPicPr>
          <p:cNvPr id="20" name="Graphic 19" descr="Speech outline">
            <a:extLst>
              <a:ext uri="{FF2B5EF4-FFF2-40B4-BE49-F238E27FC236}">
                <a16:creationId xmlns:a16="http://schemas.microsoft.com/office/drawing/2014/main" id="{AED8D72F-1E9D-B04D-A780-D7264BCD1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7781" y="260965"/>
            <a:ext cx="2014330" cy="1752600"/>
          </a:xfrm>
          <a:prstGeom prst="rect">
            <a:avLst/>
          </a:prstGeom>
        </p:spPr>
      </p:pic>
      <p:pic>
        <p:nvPicPr>
          <p:cNvPr id="10" name="Picture 9" descr="Center for Communication Excellence">
            <a:extLst>
              <a:ext uri="{FF2B5EF4-FFF2-40B4-BE49-F238E27FC236}">
                <a16:creationId xmlns:a16="http://schemas.microsoft.com/office/drawing/2014/main" id="{AB881847-7C59-564A-B4D5-920513D3FC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331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436B-AA6F-2746-871C-6A65405E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304800"/>
            <a:ext cx="9260754" cy="54102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  <a:t>The RWT</a:t>
            </a:r>
            <a:b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  <a:t>helps us identify</a:t>
            </a:r>
            <a:b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 Nova" panose="020F0502020204030204" pitchFamily="34" charset="0"/>
              </a:rPr>
              <a:t>moves (goals) </a:t>
            </a:r>
            <a:br>
              <a:rPr lang="en-US" sz="3600" b="1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br>
              <a:rPr lang="en-US" sz="3600" b="1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  <a:t>and </a:t>
            </a:r>
            <a:b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 Nova" panose="020F0502020204030204" pitchFamily="34" charset="0"/>
              </a:rPr>
              <a:t>steps (strategies)</a:t>
            </a:r>
            <a:r>
              <a:rPr lang="en-US" sz="3600" dirty="0">
                <a:solidFill>
                  <a:schemeClr val="tx1"/>
                </a:solidFill>
                <a:latin typeface="Arial Nova" panose="020F0502020204030204" pitchFamily="34" charset="0"/>
              </a:rPr>
              <a:t>.</a:t>
            </a:r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483FD602-FB1E-8F41-A1B6-66BE798B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5130" y="2667000"/>
            <a:ext cx="952500" cy="952500"/>
          </a:xfrm>
          <a:prstGeom prst="rect">
            <a:avLst/>
          </a:prstGeom>
        </p:spPr>
      </p:pic>
      <p:pic>
        <p:nvPicPr>
          <p:cNvPr id="9" name="Picture 8" descr="Research writing tutor website">
            <a:extLst>
              <a:ext uri="{FF2B5EF4-FFF2-40B4-BE49-F238E27FC236}">
                <a16:creationId xmlns:a16="http://schemas.microsoft.com/office/drawing/2014/main" id="{C886E720-8639-0A4B-8194-03F6CE48A8D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4000"/>
          </a:blip>
          <a:stretch>
            <a:fillRect/>
          </a:stretch>
        </p:blipFill>
        <p:spPr>
          <a:xfrm>
            <a:off x="249182" y="304800"/>
            <a:ext cx="8703459" cy="5867394"/>
          </a:xfrm>
          <a:prstGeom prst="rect">
            <a:avLst/>
          </a:prstGeom>
        </p:spPr>
      </p:pic>
      <p:pic>
        <p:nvPicPr>
          <p:cNvPr id="10" name="Graphic 9" descr="Aspiration with solid fill">
            <a:extLst>
              <a:ext uri="{FF2B5EF4-FFF2-40B4-BE49-F238E27FC236}">
                <a16:creationId xmlns:a16="http://schemas.microsoft.com/office/drawing/2014/main" id="{EC0DDC11-9061-614A-8FE5-C2FB03F0B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7721" y="3619500"/>
            <a:ext cx="844223" cy="844223"/>
          </a:xfrm>
          <a:prstGeom prst="rect">
            <a:avLst/>
          </a:prstGeom>
        </p:spPr>
      </p:pic>
      <p:pic>
        <p:nvPicPr>
          <p:cNvPr id="6" name="Picture 5" descr="Center for Communication Excellence">
            <a:extLst>
              <a:ext uri="{FF2B5EF4-FFF2-40B4-BE49-F238E27FC236}">
                <a16:creationId xmlns:a16="http://schemas.microsoft.com/office/drawing/2014/main" id="{5CD09841-2045-4F42-AB8D-6E8A77F78D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phic 4" descr="Lightbulb with solid fill">
            <a:extLst>
              <a:ext uri="{FF2B5EF4-FFF2-40B4-BE49-F238E27FC236}">
                <a16:creationId xmlns:a16="http://schemas.microsoft.com/office/drawing/2014/main" id="{8E200E2B-140E-4390-903E-8B7DDD6493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8913" y="153837"/>
            <a:ext cx="2769078" cy="2711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0FEE5-1BE8-42F3-8ED0-79A6FA448614}"/>
              </a:ext>
            </a:extLst>
          </p:cNvPr>
          <p:cNvSpPr txBox="1"/>
          <p:nvPr/>
        </p:nvSpPr>
        <p:spPr>
          <a:xfrm>
            <a:off x="7168550" y="856891"/>
            <a:ext cx="11904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46560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E0A6-B096-2343-BC67-BC4913A7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5083969"/>
            <a:ext cx="8693426" cy="566738"/>
          </a:xfrm>
        </p:spPr>
        <p:txBody>
          <a:bodyPr/>
          <a:lstStyle/>
          <a:p>
            <a:r>
              <a:rPr lang="en-US" sz="3200" dirty="0"/>
              <a:t>Let’s learn about the features of this tool.</a:t>
            </a:r>
          </a:p>
        </p:txBody>
      </p:sp>
      <p:pic>
        <p:nvPicPr>
          <p:cNvPr id="7" name="Picture Placeholder 6" descr="Classroom">
            <a:extLst>
              <a:ext uri="{FF2B5EF4-FFF2-40B4-BE49-F238E27FC236}">
                <a16:creationId xmlns:a16="http://schemas.microsoft.com/office/drawing/2014/main" id="{DFAC46D6-112D-AD44-9C8B-3A88A63B1E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500" b="12500"/>
          <a:stretch>
            <a:fillRect/>
          </a:stretch>
        </p:blipFill>
        <p:spPr>
          <a:xfrm>
            <a:off x="1792288" y="685800"/>
            <a:ext cx="5486400" cy="4114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88DB9-4538-8642-B87E-655973C9D217}"/>
              </a:ext>
            </a:extLst>
          </p:cNvPr>
          <p:cNvSpPr txBox="1"/>
          <p:nvPr/>
        </p:nvSpPr>
        <p:spPr>
          <a:xfrm>
            <a:off x="192088" y="11906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How to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9B3BF-63F4-7242-BB14-AEEF798F734C}"/>
              </a:ext>
            </a:extLst>
          </p:cNvPr>
          <p:cNvSpPr txBox="1"/>
          <p:nvPr/>
        </p:nvSpPr>
        <p:spPr>
          <a:xfrm>
            <a:off x="3480539" y="76539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The RWT</a:t>
            </a:r>
          </a:p>
        </p:txBody>
      </p:sp>
      <p:pic>
        <p:nvPicPr>
          <p:cNvPr id="10" name="Picture 9" descr="Center for Communication Excellence">
            <a:extLst>
              <a:ext uri="{FF2B5EF4-FFF2-40B4-BE49-F238E27FC236}">
                <a16:creationId xmlns:a16="http://schemas.microsoft.com/office/drawing/2014/main" id="{C8CA3F4C-A481-3F4E-BEBA-187037D98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8784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229E-CF3C-3F49-975C-7964ADB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rgbClr val="F1BE48"/>
                  </a:solidFill>
                </a:ln>
              </a:rPr>
              <a:t>The RWT has 3 main features.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59B9-E796-4F47-8F3B-2CEFFCA7E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25908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5033F-08A5-4D47-A42E-17D74605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65685"/>
          </a:xfrm>
          <a:prstGeom prst="rect">
            <a:avLst/>
          </a:prstGeom>
        </p:spPr>
      </p:pic>
      <p:pic>
        <p:nvPicPr>
          <p:cNvPr id="8" name="Picture 7" descr="Center for Communication Excellence">
            <a:extLst>
              <a:ext uri="{FF2B5EF4-FFF2-40B4-BE49-F238E27FC236}">
                <a16:creationId xmlns:a16="http://schemas.microsoft.com/office/drawing/2014/main" id="{67DE8C8D-996D-794F-947F-D7A68C78FD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517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229E-CF3C-3F49-975C-7964ADB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5" y="63515"/>
            <a:ext cx="8965096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rgbClr val="F1BE48"/>
                  </a:solidFill>
                </a:ln>
              </a:rPr>
              <a:t>1. Learning about goals/strategies.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59B9-E796-4F47-8F3B-2CEFFCA7E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25908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5033F-08A5-4D47-A42E-17D74605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6568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8570CB-62E1-B049-9F42-9565DE2ED505}"/>
              </a:ext>
            </a:extLst>
          </p:cNvPr>
          <p:cNvSpPr/>
          <p:nvPr/>
        </p:nvSpPr>
        <p:spPr bwMode="auto">
          <a:xfrm>
            <a:off x="762000" y="1524000"/>
            <a:ext cx="1905000" cy="845713"/>
          </a:xfrm>
          <a:prstGeom prst="ellipse">
            <a:avLst/>
          </a:prstGeom>
          <a:noFill/>
          <a:ln w="5715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1BE48"/>
                </a:solidFill>
              </a:ln>
              <a:noFill/>
              <a:effectLst/>
              <a:latin typeface="Times" charset="0"/>
            </a:endParaRPr>
          </a:p>
        </p:txBody>
      </p:sp>
      <p:pic>
        <p:nvPicPr>
          <p:cNvPr id="6" name="Picture 5" descr="Center for Communication Excellence">
            <a:extLst>
              <a:ext uri="{FF2B5EF4-FFF2-40B4-BE49-F238E27FC236}">
                <a16:creationId xmlns:a16="http://schemas.microsoft.com/office/drawing/2014/main" id="{5A466412-754D-304D-8386-66218C910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459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6148840-E720-F148-B109-01F6761B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33192" y="488330"/>
            <a:ext cx="7086600" cy="554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Center for Communication Excellence">
            <a:extLst>
              <a:ext uri="{FF2B5EF4-FFF2-40B4-BE49-F238E27FC236}">
                <a16:creationId xmlns:a16="http://schemas.microsoft.com/office/drawing/2014/main" id="{083E2152-C260-E946-AD1F-CB608E76C3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720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229E-CF3C-3F49-975C-7964ADB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152400"/>
            <a:ext cx="8905461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rgbClr val="F1BE48"/>
                  </a:solidFill>
                </a:ln>
              </a:rPr>
              <a:t>2. Exploring goals/strategies.</a:t>
            </a:r>
            <a:endParaRPr lang="en-US" b="1" dirty="0">
              <a:solidFill>
                <a:srgbClr val="F1BE4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59B9-E796-4F47-8F3B-2CEFFCA7E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25908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5033F-08A5-4D47-A42E-17D74605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6568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0F4F5A-4689-534A-9916-613527369A92}"/>
              </a:ext>
            </a:extLst>
          </p:cNvPr>
          <p:cNvSpPr/>
          <p:nvPr/>
        </p:nvSpPr>
        <p:spPr bwMode="auto">
          <a:xfrm>
            <a:off x="2648755" y="1600200"/>
            <a:ext cx="1905000" cy="845713"/>
          </a:xfrm>
          <a:prstGeom prst="ellipse">
            <a:avLst/>
          </a:prstGeom>
          <a:noFill/>
          <a:ln w="5715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1BE48"/>
                </a:solidFill>
              </a:ln>
              <a:noFill/>
              <a:effectLst/>
              <a:latin typeface="Times" charset="0"/>
            </a:endParaRPr>
          </a:p>
        </p:txBody>
      </p:sp>
      <p:pic>
        <p:nvPicPr>
          <p:cNvPr id="8" name="Picture 7" descr="Center for Communication Excellence">
            <a:extLst>
              <a:ext uri="{FF2B5EF4-FFF2-40B4-BE49-F238E27FC236}">
                <a16:creationId xmlns:a16="http://schemas.microsoft.com/office/drawing/2014/main" id="{8DF4E3BE-6779-1A42-96ED-ADCE2D801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5851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11E1E4-F30B-E741-9C7C-7F42F97FC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136"/>
          <a:stretch/>
        </p:blipFill>
        <p:spPr>
          <a:xfrm>
            <a:off x="1143000" y="533400"/>
            <a:ext cx="6756771" cy="5088470"/>
          </a:xfrm>
        </p:spPr>
      </p:pic>
      <p:pic>
        <p:nvPicPr>
          <p:cNvPr id="7" name="Picture 6" descr="Center for Communication Excellence">
            <a:extLst>
              <a:ext uri="{FF2B5EF4-FFF2-40B4-BE49-F238E27FC236}">
                <a16:creationId xmlns:a16="http://schemas.microsoft.com/office/drawing/2014/main" id="{C6BA1108-D204-0847-BE01-A4B8EE6AE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673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229E-CF3C-3F49-975C-7964ADB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1" dirty="0">
                <a:ln>
                  <a:solidFill>
                    <a:srgbClr val="F1BE48"/>
                  </a:solidFill>
                </a:ln>
              </a:rPr>
              <a:t>3. Analyzing your own writing.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59B9-E796-4F47-8F3B-2CEFFCA7E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25908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5033F-08A5-4D47-A42E-17D74605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656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6C9AB89-0E9A-644F-917F-D370556AE36E}"/>
              </a:ext>
            </a:extLst>
          </p:cNvPr>
          <p:cNvSpPr/>
          <p:nvPr/>
        </p:nvSpPr>
        <p:spPr bwMode="auto">
          <a:xfrm>
            <a:off x="4419600" y="1524000"/>
            <a:ext cx="1905000" cy="845713"/>
          </a:xfrm>
          <a:prstGeom prst="ellipse">
            <a:avLst/>
          </a:prstGeom>
          <a:noFill/>
          <a:ln w="5715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1BE48"/>
                </a:solidFill>
              </a:ln>
              <a:noFill/>
              <a:effectLst/>
              <a:latin typeface="Times" charset="0"/>
            </a:endParaRPr>
          </a:p>
        </p:txBody>
      </p:sp>
      <p:pic>
        <p:nvPicPr>
          <p:cNvPr id="6" name="Picture 5" descr="Center for Communication Excellence">
            <a:extLst>
              <a:ext uri="{FF2B5EF4-FFF2-40B4-BE49-F238E27FC236}">
                <a16:creationId xmlns:a16="http://schemas.microsoft.com/office/drawing/2014/main" id="{795C77A4-74D4-6441-8CDC-B9CC090F7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5669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67326-1324-B945-9B1D-A76CDE64680A}"/>
              </a:ext>
            </a:extLst>
          </p:cNvPr>
          <p:cNvSpPr txBox="1"/>
          <p:nvPr/>
        </p:nvSpPr>
        <p:spPr>
          <a:xfrm>
            <a:off x="397565" y="371061"/>
            <a:ext cx="694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Goals for this Presentation / Agenda /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9AC87-22D1-4DB9-9912-7F665BA709A8}"/>
              </a:ext>
            </a:extLst>
          </p:cNvPr>
          <p:cNvSpPr txBox="1"/>
          <p:nvPr/>
        </p:nvSpPr>
        <p:spPr>
          <a:xfrm>
            <a:off x="506324" y="1283304"/>
            <a:ext cx="87432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Overview of the Center for Communication Excellence</a:t>
            </a:r>
          </a:p>
          <a:p>
            <a:pPr marL="514350" indent="-514350">
              <a:buAutoNum type="arabicPeriod"/>
            </a:pPr>
            <a:r>
              <a:rPr lang="en-US" sz="2400" dirty="0"/>
              <a:t>Background</a:t>
            </a:r>
          </a:p>
          <a:p>
            <a:pPr marL="514350" indent="-514350">
              <a:buAutoNum type="arabicPeriod"/>
            </a:pPr>
            <a:r>
              <a:rPr lang="en-US" sz="2400" dirty="0"/>
              <a:t>Overview of technologies used</a:t>
            </a:r>
          </a:p>
          <a:p>
            <a:pPr marL="514350" indent="-514350">
              <a:buAutoNum type="arabicPeriod"/>
            </a:pPr>
            <a:r>
              <a:rPr lang="en-US" sz="2400" dirty="0"/>
              <a:t>Student evaluations of workshops</a:t>
            </a:r>
          </a:p>
        </p:txBody>
      </p:sp>
    </p:spTree>
    <p:extLst>
      <p:ext uri="{BB962C8B-B14F-4D97-AF65-F5344CB8AC3E}">
        <p14:creationId xmlns:p14="http://schemas.microsoft.com/office/powerpoint/2010/main" val="3690697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62E21D-D8F1-AC4F-BA96-8754A1A5D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49"/>
          <a:stretch/>
        </p:blipFill>
        <p:spPr>
          <a:xfrm>
            <a:off x="1369759" y="685800"/>
            <a:ext cx="6404482" cy="5004390"/>
          </a:xfrm>
        </p:spPr>
      </p:pic>
      <p:pic>
        <p:nvPicPr>
          <p:cNvPr id="7" name="Picture 6" descr="Center for Communication Excellence">
            <a:extLst>
              <a:ext uri="{FF2B5EF4-FFF2-40B4-BE49-F238E27FC236}">
                <a16:creationId xmlns:a16="http://schemas.microsoft.com/office/drawing/2014/main" id="{AE7D16E4-D8CF-FC47-9107-AEFAEC314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694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F8A5A6-0FB7-A64A-B439-369972070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96" y="143103"/>
            <a:ext cx="7760804" cy="5782843"/>
          </a:xfrm>
        </p:spPr>
      </p:pic>
      <p:pic>
        <p:nvPicPr>
          <p:cNvPr id="7" name="Picture 6" descr="Center for Communication Excellence">
            <a:extLst>
              <a:ext uri="{FF2B5EF4-FFF2-40B4-BE49-F238E27FC236}">
                <a16:creationId xmlns:a16="http://schemas.microsoft.com/office/drawing/2014/main" id="{8878ACFE-96C9-7043-97E3-D02E27D7B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7702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/>
        </p:nvSpPr>
        <p:spPr>
          <a:xfrm>
            <a:off x="446567" y="1435395"/>
            <a:ext cx="784682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one speaks “research English” as a native language.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Many research writers know what they want to say but not how best to say it. </a:t>
            </a:r>
            <a:endParaRPr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701749" y="505330"/>
            <a:ext cx="68686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Overall Concerns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495300" y="500870"/>
            <a:ext cx="8153400" cy="6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Why learning (and teaching)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self-editing skills matter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72386" y="1599993"/>
            <a:ext cx="8799228" cy="443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“This paper addresses a number of potentially significant matters, but it has numerous problems. It is, in places </a:t>
            </a:r>
            <a:r>
              <a:rPr lang="en-US" sz="2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incoherently written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There are </a:t>
            </a:r>
            <a:r>
              <a:rPr lang="en-US" sz="2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grammatical errors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Paragraphs do not flow easily from one to another. Acronyms are used without elaboration. And the writing overall is primitive.”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Riyad Shahjahan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Professor of Higher, Adult, and Lifelong Education (HALE) at Michigan State University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National Center for Faculty Development and Diversity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2014 guest webinar presenter on the topic of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to overcome shame, the impostor syndrome and become a prolific scholar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/>
          <p:nvPr/>
        </p:nvSpPr>
        <p:spPr>
          <a:xfrm>
            <a:off x="571501" y="700088"/>
            <a:ext cx="805814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Grammarly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C00000"/>
                </a:solidFill>
              </a:rPr>
              <a:t>Premium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6760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/>
        </p:nvSpPr>
        <p:spPr>
          <a:xfrm>
            <a:off x="172386" y="464293"/>
            <a:ext cx="8611006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Self-editing Concerns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631065" y="1283820"/>
            <a:ext cx="7881870" cy="29363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Recognizing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non-academic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phrasing and grammar.</a:t>
            </a:r>
            <a:br>
              <a:rPr lang="en-US" dirty="0"/>
            </a:b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Identifying</a:t>
            </a:r>
            <a:r>
              <a:rPr lang="en-US" sz="3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phrasing and grammar.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ctrTitle"/>
          </p:nvPr>
        </p:nvSpPr>
        <p:spPr>
          <a:xfrm>
            <a:off x="533400" y="25146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What is Grammarly Premium?</a:t>
            </a:r>
            <a:endParaRPr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533399" y="3581400"/>
            <a:ext cx="8385313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dirty="0"/>
              <a:t>Grammarly Premium is an automated self-editing tool</a:t>
            </a:r>
            <a:endParaRPr dirty="0"/>
          </a:p>
          <a:p>
            <a:pPr marL="457200" lvl="0" indent="-360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dirty="0"/>
              <a:t>It can help any writer identify issues in their writing</a:t>
            </a:r>
            <a:endParaRPr dirty="0"/>
          </a:p>
          <a:p>
            <a:pPr marL="457200" lvl="0" indent="-360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dirty="0"/>
              <a:t>Grammarly compares your writing to edited writing to identify concerning differences</a:t>
            </a:r>
            <a:endParaRPr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2"/>
          </p:nvPr>
        </p:nvSpPr>
        <p:spPr>
          <a:xfrm>
            <a:off x="468313" y="1295400"/>
            <a:ext cx="6248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</a:pPr>
            <a:r>
              <a:rPr lang="en-US"/>
              <a:t>Center for Communication Excellence, Graduate College</a:t>
            </a:r>
            <a:endParaRPr/>
          </a:p>
        </p:txBody>
      </p:sp>
      <p:pic>
        <p:nvPicPr>
          <p:cNvPr id="2" name="Graphic 4" descr="Lightbulb with solid fill">
            <a:extLst>
              <a:ext uri="{FF2B5EF4-FFF2-40B4-BE49-F238E27FC236}">
                <a16:creationId xmlns:a16="http://schemas.microsoft.com/office/drawing/2014/main" id="{94A12CDD-0C98-4241-AB33-B3C05682C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2649" y="268856"/>
            <a:ext cx="2769078" cy="2711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E1118-6B29-4273-8F68-81D1D69277BE}"/>
              </a:ext>
            </a:extLst>
          </p:cNvPr>
          <p:cNvSpPr txBox="1"/>
          <p:nvPr/>
        </p:nvSpPr>
        <p:spPr>
          <a:xfrm>
            <a:off x="7111042" y="1058174"/>
            <a:ext cx="10610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Accuracy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1180170" y="1881016"/>
            <a:ext cx="6783660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Using the Grammarly Premium Editor</a:t>
            </a:r>
            <a:endParaRPr sz="4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 descr="Start new document in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" y="247651"/>
            <a:ext cx="4270384" cy="31813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00" name="Google Shape;200;p25" descr="Paste text in Grammar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6163" y="3098256"/>
            <a:ext cx="5357812" cy="293697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01" name="Google Shape;201;p25"/>
          <p:cNvSpPr/>
          <p:nvPr/>
        </p:nvSpPr>
        <p:spPr>
          <a:xfrm>
            <a:off x="4843463" y="1000124"/>
            <a:ext cx="2386012" cy="100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F2407"/>
                </a:solidFill>
                <a:latin typeface="Arial"/>
                <a:ea typeface="Arial"/>
                <a:cs typeface="Arial"/>
                <a:sym typeface="Arial"/>
              </a:rPr>
              <a:t>Click ‘New’ to start a new document…</a:t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700088" y="4566744"/>
            <a:ext cx="2386012" cy="100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4372" y="31072"/>
                </a:moveTo>
                <a:lnTo>
                  <a:pt x="163820" y="-55285"/>
                </a:lnTo>
              </a:path>
            </a:pathLst>
          </a:cu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2F2407"/>
                </a:solidFill>
                <a:latin typeface="Arial"/>
                <a:ea typeface="Arial"/>
                <a:cs typeface="Arial"/>
                <a:sym typeface="Arial"/>
              </a:rPr>
              <a:t>…then paste your text into the text field.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 descr="Adjust goals for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412" y="2024062"/>
            <a:ext cx="63531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266496" y="822084"/>
            <a:ext cx="8611006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Adjust your goals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6115051" y="2943225"/>
            <a:ext cx="1662112" cy="77152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5108067" y="3086671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311700" y="1120699"/>
            <a:ext cx="5903570" cy="4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Program Context</a:t>
            </a:r>
            <a:endParaRPr sz="2400" b="1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verage"/>
              <a:buChar char="●"/>
            </a:pPr>
            <a:r>
              <a:rPr lang="en-US" sz="24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Communication center serving</a:t>
            </a:r>
            <a:endParaRPr sz="24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400"/>
              <a:buFont typeface="Average"/>
              <a:buChar char="○"/>
            </a:pPr>
            <a:r>
              <a:rPr lang="en-US" sz="18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Graduate students (including ITAs)</a:t>
            </a:r>
            <a:endParaRPr sz="18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400"/>
              <a:buFont typeface="Average"/>
              <a:buChar char="○"/>
            </a:pPr>
            <a:r>
              <a:rPr lang="en-US" sz="18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Postdoctoral scholars</a:t>
            </a:r>
            <a:endParaRPr sz="18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verage"/>
              <a:buChar char="●"/>
            </a:pPr>
            <a:r>
              <a:rPr lang="en-US" sz="24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One-on-one consultations with trained graduate student consultants</a:t>
            </a:r>
            <a:endParaRPr sz="24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verage"/>
              <a:buChar char="●"/>
            </a:pPr>
            <a:r>
              <a:rPr lang="en-US" sz="24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Workshops/seminars </a:t>
            </a:r>
            <a:r>
              <a:rPr lang="en-US" sz="20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(e.g., research writing, job applications, grant proposals, etc.)</a:t>
            </a:r>
            <a:endParaRPr sz="20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verage"/>
              <a:buChar char="●"/>
            </a:pPr>
            <a:r>
              <a:rPr lang="en-US" sz="24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English language development</a:t>
            </a:r>
            <a:endParaRPr sz="24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400"/>
              <a:buFont typeface="Average"/>
              <a:buChar char="○"/>
            </a:pPr>
            <a:r>
              <a:rPr lang="en-US" sz="18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Oral English Certification Test for ITAs</a:t>
            </a:r>
            <a:endParaRPr sz="18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400"/>
              <a:buFont typeface="Average"/>
              <a:buChar char="○"/>
            </a:pPr>
            <a:r>
              <a:rPr lang="en-US" sz="18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English 180</a:t>
            </a:r>
            <a:endParaRPr sz="18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800"/>
              <a:buFont typeface="Average"/>
              <a:buChar char="●"/>
            </a:pPr>
            <a:r>
              <a:rPr lang="en-US" sz="2400" dirty="0">
                <a:solidFill>
                  <a:srgbClr val="974806"/>
                </a:solidFill>
                <a:latin typeface="Average"/>
                <a:ea typeface="Average"/>
                <a:cs typeface="Average"/>
                <a:sym typeface="Average"/>
              </a:rPr>
              <a:t>Online resource hub</a:t>
            </a:r>
            <a:endParaRPr sz="24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7480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sp>
        <p:nvSpPr>
          <p:cNvPr id="5" name="Google Shape;179;p22">
            <a:extLst>
              <a:ext uri="{FF2B5EF4-FFF2-40B4-BE49-F238E27FC236}">
                <a16:creationId xmlns:a16="http://schemas.microsoft.com/office/drawing/2014/main" id="{2A965775-3D01-404C-AA85-BCCA1DF34045}"/>
              </a:ext>
            </a:extLst>
          </p:cNvPr>
          <p:cNvSpPr txBox="1"/>
          <p:nvPr/>
        </p:nvSpPr>
        <p:spPr>
          <a:xfrm>
            <a:off x="221294" y="400200"/>
            <a:ext cx="8611006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Center for Communication Excellence</a:t>
            </a:r>
            <a:endParaRPr sz="3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8F3954-5B5C-7D4B-B078-C0AFFC52CA32}"/>
              </a:ext>
            </a:extLst>
          </p:cNvPr>
          <p:cNvSpPr/>
          <p:nvPr/>
        </p:nvSpPr>
        <p:spPr>
          <a:xfrm>
            <a:off x="6215270" y="1378341"/>
            <a:ext cx="2617030" cy="4187572"/>
          </a:xfrm>
          <a:prstGeom prst="roundRect">
            <a:avLst/>
          </a:prstGeom>
          <a:solidFill>
            <a:srgbClr val="3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1600" dirty="0">
                <a:solidFill>
                  <a:schemeClr val="bg1"/>
                </a:solidFill>
              </a:rPr>
              <a:t>CCE VISION:</a:t>
            </a:r>
          </a:p>
          <a:p>
            <a:pPr lvl="0" algn="ctr">
              <a:lnSpc>
                <a:spcPct val="115000"/>
              </a:lnSpc>
            </a:pPr>
            <a:r>
              <a:rPr lang="en-US" sz="1600" dirty="0">
                <a:solidFill>
                  <a:schemeClr val="bg1"/>
                </a:solidFill>
              </a:rPr>
              <a:t>Foster excellence in the communication skills of developing scholars by providing advanced written and oral communication support that is grounded in scholarship of discourse studies, teaching, and learning.</a:t>
            </a:r>
          </a:p>
          <a:p>
            <a:pPr lvl="0" algn="ctr"/>
            <a:endParaRPr lang="en-US" sz="600" dirty="0">
              <a:solidFill>
                <a:schemeClr val="bg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algn="ctr"/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266496" y="822084"/>
            <a:ext cx="8611006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Adjust your goals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8" descr="Set goals for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9424" y="1800225"/>
            <a:ext cx="4765152" cy="423569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/>
          <p:nvPr/>
        </p:nvSpPr>
        <p:spPr>
          <a:xfrm rot="10800000">
            <a:off x="5086350" y="283551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 rot="10800000">
            <a:off x="4706563" y="3580714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2008766">
            <a:off x="2447212" y="3973586"/>
            <a:ext cx="754552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266496" y="822084"/>
            <a:ext cx="8611006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Adjust your goals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9" descr="Set tone for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174" y="1638300"/>
            <a:ext cx="63436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618186" y="1957589"/>
            <a:ext cx="7881870" cy="29363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 descr="Feedback from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69062"/>
            <a:ext cx="9144000" cy="39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/>
          <p:nvPr/>
        </p:nvSpPr>
        <p:spPr>
          <a:xfrm>
            <a:off x="128588" y="154612"/>
            <a:ext cx="2443162" cy="1314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6208" y="120162"/>
                </a:moveTo>
                <a:lnTo>
                  <a:pt x="56473" y="151517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Your text</a:t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4714874" y="500062"/>
            <a:ext cx="2100264" cy="857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1021" y="122500"/>
                </a:moveTo>
                <a:lnTo>
                  <a:pt x="60940" y="19500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Current suggestion</a:t>
            </a: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2838449" y="5500687"/>
            <a:ext cx="2100264" cy="857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797" y="60500"/>
                </a:moveTo>
                <a:lnTo>
                  <a:pt x="190735" y="-4999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Remaining suggestions</a:t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7043736" y="71436"/>
            <a:ext cx="2100264" cy="857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1021" y="122500"/>
                </a:moveTo>
                <a:lnTo>
                  <a:pt x="88694" y="19700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Score and categories</a:t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128588" y="1857375"/>
            <a:ext cx="4071937" cy="3531562"/>
          </a:xfrm>
          <a:prstGeom prst="roundRect">
            <a:avLst>
              <a:gd name="adj" fmla="val 2584"/>
            </a:avLst>
          </a:prstGeom>
          <a:noFill/>
          <a:ln w="25400" cap="flat" cmpd="sng">
            <a:solidFill>
              <a:srgbClr val="CD4B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4429125" y="1897688"/>
            <a:ext cx="3495675" cy="1631325"/>
          </a:xfrm>
          <a:prstGeom prst="roundRect">
            <a:avLst>
              <a:gd name="adj" fmla="val 2584"/>
            </a:avLst>
          </a:prstGeom>
          <a:noFill/>
          <a:ln w="25400" cap="flat" cmpd="sng">
            <a:solidFill>
              <a:srgbClr val="CD4B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4421547" y="3609839"/>
            <a:ext cx="3503254" cy="1838999"/>
          </a:xfrm>
          <a:prstGeom prst="roundRect">
            <a:avLst>
              <a:gd name="adj" fmla="val 2584"/>
            </a:avLst>
          </a:prstGeom>
          <a:noFill/>
          <a:ln w="25400" cap="flat" cmpd="sng">
            <a:solidFill>
              <a:srgbClr val="CD4B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8021997" y="1469062"/>
            <a:ext cx="1057707" cy="3347868"/>
          </a:xfrm>
          <a:prstGeom prst="roundRect">
            <a:avLst>
              <a:gd name="adj" fmla="val 2584"/>
            </a:avLst>
          </a:prstGeom>
          <a:noFill/>
          <a:ln w="25400" cap="flat" cmpd="sng">
            <a:solidFill>
              <a:srgbClr val="CD4B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2" descr="Feedback from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724" y="38100"/>
            <a:ext cx="1571625" cy="60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 descr="Feedback from Grammar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6912" y="0"/>
            <a:ext cx="1533525" cy="61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/>
          <p:nvPr/>
        </p:nvSpPr>
        <p:spPr>
          <a:xfrm>
            <a:off x="2143125" y="2286000"/>
            <a:ext cx="2009776" cy="6715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371475" y="3429000"/>
            <a:ext cx="1771650" cy="100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0646" y="-16928"/>
                </a:moveTo>
                <a:lnTo>
                  <a:pt x="117548" y="-101572"/>
                </a:lnTo>
              </a:path>
            </a:pathLst>
          </a:cu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2F2407"/>
                </a:solidFill>
                <a:latin typeface="Arial"/>
                <a:ea typeface="Arial"/>
                <a:cs typeface="Arial"/>
                <a:sym typeface="Arial"/>
              </a:rPr>
              <a:t>Click to show only “Correctness” suggestions</a:t>
            </a: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4410078" y="2379440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A10E"/>
          </a:solidFill>
          <a:ln w="25400" cap="flat" cmpd="sng">
            <a:solidFill>
              <a:srgbClr val="2F24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/>
        </p:nvSpPr>
        <p:spPr>
          <a:xfrm>
            <a:off x="1204175" y="386367"/>
            <a:ext cx="68129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656822" y="1352283"/>
            <a:ext cx="3953815" cy="398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Accept: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Correctness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Punctuation suggestions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commas, hyphens, semicolons, etc.)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endParaRPr lang="en-US"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endParaRPr lang="en-US" sz="9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Grammar suggestions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articles, subject/verb agreement, count/noncount nouns, etc.)</a:t>
            </a: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4984124" y="1259686"/>
            <a:ext cx="3850783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Ignore: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Suggestions about 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clarity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delivery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(save those for a one-on-one meeting with a writing consultant!)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endParaRPr lang="en-US" sz="20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Suggestions related to scientific vocabulary; these can be checked with literature.</a:t>
            </a:r>
            <a:endParaRPr dirty="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/>
        </p:nvSpPr>
        <p:spPr>
          <a:xfrm>
            <a:off x="172386" y="464293"/>
            <a:ext cx="8611006" cy="97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Using the Grammarly Editor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618186" y="1957589"/>
            <a:ext cx="7881870" cy="29363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7" descr="Feedback from Grammar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186" y="1442434"/>
            <a:ext cx="8165206" cy="361577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/>
          <p:nvPr/>
        </p:nvSpPr>
        <p:spPr>
          <a:xfrm>
            <a:off x="5860388" y="1708228"/>
            <a:ext cx="2639667" cy="857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835" y="64500"/>
                </a:moveTo>
                <a:lnTo>
                  <a:pt x="-105251" y="113002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to accept suggestion</a:t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4295774" y="3543620"/>
            <a:ext cx="2100264" cy="857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797" y="60500"/>
                </a:moveTo>
                <a:lnTo>
                  <a:pt x="185837" y="129000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to reject suggestion</a:t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466723" y="5108267"/>
            <a:ext cx="2990851" cy="857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8573" y="-1500"/>
                </a:moveTo>
                <a:lnTo>
                  <a:pt x="72658" y="-66998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for a detailed explanation</a:t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4800600" y="4721146"/>
            <a:ext cx="2224088" cy="12443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797" y="60500"/>
                </a:moveTo>
                <a:lnTo>
                  <a:pt x="181484" y="-7754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to send feedback to Grammarly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/>
          <p:nvPr/>
        </p:nvSpPr>
        <p:spPr>
          <a:xfrm>
            <a:off x="571501" y="700088"/>
            <a:ext cx="805814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COCA: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Corpus of Contemporary American English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80609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AC57F-AC31-2E4C-89FA-CDDF284D671C}"/>
              </a:ext>
            </a:extLst>
          </p:cNvPr>
          <p:cNvSpPr txBox="1"/>
          <p:nvPr/>
        </p:nvSpPr>
        <p:spPr>
          <a:xfrm>
            <a:off x="472324" y="1348800"/>
            <a:ext cx="78468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 No one speaks/writes “research English” as a native language.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Many research writers know what they want to say but not how best to say it.</a:t>
            </a:r>
          </a:p>
          <a:p>
            <a:endParaRPr lang="en-US" sz="1000" dirty="0"/>
          </a:p>
          <a:p>
            <a:pPr marL="1089025" lvl="3" indent="-512763">
              <a:buFont typeface="+mj-lt"/>
              <a:buAutoNum type="alphaLcPeriod"/>
            </a:pPr>
            <a:r>
              <a:rPr lang="en-US" sz="2800" b="1" dirty="0">
                <a:solidFill>
                  <a:srgbClr val="D6A10E"/>
                </a:solidFill>
              </a:rPr>
              <a:t>Recognizing</a:t>
            </a:r>
            <a:r>
              <a:rPr lang="en-US" sz="28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800" u="sng" dirty="0">
                <a:solidFill>
                  <a:schemeClr val="tx1">
                    <a:lumMod val="65000"/>
                  </a:schemeClr>
                </a:solidFill>
              </a:rPr>
              <a:t>non-academic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</a:rPr>
              <a:t> phrasing and grammar.</a:t>
            </a:r>
          </a:p>
          <a:p>
            <a:pPr marL="1089025" lvl="3" indent="-512763">
              <a:buFont typeface="+mj-lt"/>
              <a:buAutoNum type="alphaLcPeriod"/>
            </a:pPr>
            <a:r>
              <a:rPr lang="en-US" sz="2800" b="1" dirty="0">
                <a:solidFill>
                  <a:srgbClr val="C00000"/>
                </a:solidFill>
              </a:rPr>
              <a:t>Identifying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u="sng" dirty="0"/>
              <a:t>alternative</a:t>
            </a:r>
            <a:r>
              <a:rPr lang="en-US" sz="2800" dirty="0"/>
              <a:t> phrasing and grammar.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A5A2E-F95C-C241-B656-8CA3722299C1}"/>
              </a:ext>
            </a:extLst>
          </p:cNvPr>
          <p:cNvSpPr txBox="1"/>
          <p:nvPr/>
        </p:nvSpPr>
        <p:spPr>
          <a:xfrm>
            <a:off x="742780" y="363662"/>
            <a:ext cx="686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Two Overall Issues</a:t>
            </a:r>
          </a:p>
        </p:txBody>
      </p:sp>
      <p:sp>
        <p:nvSpPr>
          <p:cNvPr id="2" name="Left Arrow 1" descr="Grammarly">
            <a:extLst>
              <a:ext uri="{FF2B5EF4-FFF2-40B4-BE49-F238E27FC236}">
                <a16:creationId xmlns:a16="http://schemas.microsoft.com/office/drawing/2014/main" id="{56FF446F-A1F0-7449-B5BB-9CC09FA7959A}"/>
              </a:ext>
            </a:extLst>
          </p:cNvPr>
          <p:cNvSpPr/>
          <p:nvPr/>
        </p:nvSpPr>
        <p:spPr>
          <a:xfrm rot="1095651">
            <a:off x="7368854" y="4534290"/>
            <a:ext cx="1634189" cy="478971"/>
          </a:xfrm>
          <a:prstGeom prst="leftArrow">
            <a:avLst/>
          </a:prstGeom>
          <a:solidFill>
            <a:srgbClr val="D6A10E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Grammarly</a:t>
            </a:r>
          </a:p>
        </p:txBody>
      </p:sp>
      <p:sp>
        <p:nvSpPr>
          <p:cNvPr id="5" name="Left Arrow 4" descr="COCA">
            <a:extLst>
              <a:ext uri="{FF2B5EF4-FFF2-40B4-BE49-F238E27FC236}">
                <a16:creationId xmlns:a16="http://schemas.microsoft.com/office/drawing/2014/main" id="{E1685865-4FDA-8748-8D58-CE06D0A2780A}"/>
              </a:ext>
            </a:extLst>
          </p:cNvPr>
          <p:cNvSpPr/>
          <p:nvPr/>
        </p:nvSpPr>
        <p:spPr>
          <a:xfrm rot="1095651">
            <a:off x="6922539" y="5416033"/>
            <a:ext cx="1634189" cy="478971"/>
          </a:xfrm>
          <a:prstGeom prst="leftArrow">
            <a:avLst/>
          </a:prstGeom>
          <a:solidFill>
            <a:srgbClr val="C0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COCA</a:t>
            </a:r>
          </a:p>
        </p:txBody>
      </p:sp>
    </p:spTree>
    <p:extLst>
      <p:ext uri="{BB962C8B-B14F-4D97-AF65-F5344CB8AC3E}">
        <p14:creationId xmlns:p14="http://schemas.microsoft.com/office/powerpoint/2010/main" val="8239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/>
          <p:nvPr/>
        </p:nvSpPr>
        <p:spPr>
          <a:xfrm>
            <a:off x="1591818" y="464294"/>
            <a:ext cx="5960364" cy="6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b="1" dirty="0">
                <a:solidFill>
                  <a:schemeClr val="tx1"/>
                </a:solidFill>
              </a:rPr>
              <a:t>A two-step process:</a:t>
            </a:r>
            <a:endParaRPr sz="4000" b="1" dirty="0">
              <a:solidFill>
                <a:schemeClr val="tx1"/>
              </a:solidFill>
            </a:endParaRPr>
          </a:p>
        </p:txBody>
      </p:sp>
      <p:sp>
        <p:nvSpPr>
          <p:cNvPr id="365" name="Google Shape;365;p54"/>
          <p:cNvSpPr txBox="1"/>
          <p:nvPr/>
        </p:nvSpPr>
        <p:spPr>
          <a:xfrm>
            <a:off x="669700" y="2137893"/>
            <a:ext cx="8142995" cy="214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D6A10E"/>
                </a:solidFill>
              </a:rPr>
              <a:t>Finding</a:t>
            </a:r>
            <a:r>
              <a:rPr lang="en-US" sz="3200" b="1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65000"/>
                  </a:schemeClr>
                </a:solidFill>
              </a:rPr>
              <a:t>potential issues via </a:t>
            </a:r>
            <a:r>
              <a:rPr lang="en-US" sz="3200" dirty="0">
                <a:solidFill>
                  <a:srgbClr val="D6A10E"/>
                </a:solidFill>
              </a:rPr>
              <a:t>Grammarly.</a:t>
            </a:r>
          </a:p>
          <a:p>
            <a:pPr lvl="1"/>
            <a:r>
              <a:rPr lang="en-US" sz="3200" dirty="0"/>
              <a:t>	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Identifying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potential solutions via </a:t>
            </a:r>
            <a:r>
              <a:rPr lang="en-US" sz="3200" dirty="0">
                <a:solidFill>
                  <a:srgbClr val="C00000"/>
                </a:solidFill>
              </a:rPr>
              <a:t>COCA.</a:t>
            </a:r>
          </a:p>
          <a:p>
            <a:endParaRPr lang="en-US" sz="3200" b="1" dirty="0">
              <a:solidFill>
                <a:srgbClr val="D6A10E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4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/>
          <p:nvPr/>
        </p:nvSpPr>
        <p:spPr>
          <a:xfrm>
            <a:off x="-200159" y="254599"/>
            <a:ext cx="8153400" cy="6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Recommended Self-Editing Process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CA063-4068-384D-9704-F27462768733}"/>
              </a:ext>
            </a:extLst>
          </p:cNvPr>
          <p:cNvSpPr txBox="1"/>
          <p:nvPr/>
        </p:nvSpPr>
        <p:spPr>
          <a:xfrm>
            <a:off x="495300" y="2000982"/>
            <a:ext cx="77184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US" alt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Generate a hypothesis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US" alt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Test the hypothesis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US" alt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Revise the hypothesis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</a:pPr>
            <a:r>
              <a:rPr lang="en-US" alt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Test the revised hypothesis . . . .</a:t>
            </a:r>
          </a:p>
          <a:p>
            <a:endParaRPr lang="en-US" dirty="0"/>
          </a:p>
        </p:txBody>
      </p:sp>
      <p:sp>
        <p:nvSpPr>
          <p:cNvPr id="4" name="Cloud Callout 3" descr="thinking bubble">
            <a:extLst>
              <a:ext uri="{FF2B5EF4-FFF2-40B4-BE49-F238E27FC236}">
                <a16:creationId xmlns:a16="http://schemas.microsoft.com/office/drawing/2014/main" id="{C6ED52EA-15FC-DC4A-B055-B04A55057CC9}"/>
              </a:ext>
            </a:extLst>
          </p:cNvPr>
          <p:cNvSpPr/>
          <p:nvPr/>
        </p:nvSpPr>
        <p:spPr>
          <a:xfrm>
            <a:off x="4198514" y="708338"/>
            <a:ext cx="4849412" cy="5244619"/>
          </a:xfrm>
          <a:prstGeom prst="cloudCallout">
            <a:avLst>
              <a:gd name="adj1" fmla="val -91382"/>
              <a:gd name="adj2" fmla="val 1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American Typewriter" panose="02090604020004020304" pitchFamily="18" charset="77"/>
              </a:rPr>
              <a:t>Data-Driven Learning: </a:t>
            </a:r>
          </a:p>
          <a:p>
            <a:pPr lvl="0" algn="ctr"/>
            <a:endParaRPr lang="en-US" sz="800" dirty="0">
              <a:ln>
                <a:solidFill>
                  <a:schemeClr val="bg2"/>
                </a:solidFill>
              </a:ln>
              <a:solidFill>
                <a:sysClr val="windowText" lastClr="000000"/>
              </a:solidFill>
              <a:latin typeface="American Typewriter" panose="02090604020004020304" pitchFamily="18" charset="77"/>
            </a:endParaRPr>
          </a:p>
          <a:p>
            <a:pPr lvl="0" algn="ctr"/>
            <a:r>
              <a:rPr lang="en-US" sz="2800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Use a corpus to </a:t>
            </a:r>
            <a:r>
              <a:rPr lang="en-US" sz="2800" i="1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confirm</a:t>
            </a:r>
            <a:r>
              <a:rPr lang="en-US" sz="2800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 or </a:t>
            </a:r>
            <a:r>
              <a:rPr lang="en-US" sz="2800" i="1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correct</a:t>
            </a:r>
            <a:r>
              <a:rPr lang="en-US" sz="2800" dirty="0">
                <a:ln>
                  <a:solidFill>
                    <a:schemeClr val="bg2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</a:rPr>
              <a:t> language intuitions.</a:t>
            </a:r>
          </a:p>
        </p:txBody>
      </p:sp>
    </p:spTree>
    <p:extLst>
      <p:ext uri="{BB962C8B-B14F-4D97-AF65-F5344CB8AC3E}">
        <p14:creationId xmlns:p14="http://schemas.microsoft.com/office/powerpoint/2010/main" val="6381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FC586F-866D-4649-8C8A-327CE6143734}"/>
              </a:ext>
            </a:extLst>
          </p:cNvPr>
          <p:cNvSpPr/>
          <p:nvPr/>
        </p:nvSpPr>
        <p:spPr>
          <a:xfrm>
            <a:off x="622852" y="907533"/>
            <a:ext cx="8057323" cy="47790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0000"/>
                </a:solidFill>
              </a:rPr>
              <a:t>Academic (research) writing is a non-native language for graduate students </a:t>
            </a:r>
            <a:r>
              <a:rPr lang="en-US" sz="1600" dirty="0">
                <a:solidFill>
                  <a:srgbClr val="AB7942"/>
                </a:solidFill>
              </a:rPr>
              <a:t>(Casanave, 2014) </a:t>
            </a:r>
            <a:endParaRPr lang="en-US" sz="2000" dirty="0">
              <a:solidFill>
                <a:srgbClr val="AB7942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0000"/>
                </a:solidFill>
              </a:rPr>
              <a:t>Professors unable or unwilling to provide guidance </a:t>
            </a:r>
            <a:r>
              <a:rPr lang="en-US" sz="1600" dirty="0">
                <a:solidFill>
                  <a:srgbClr val="AB7942"/>
                </a:solidFill>
              </a:rPr>
              <a:t>(Brooks-Gillies, Garcia, Kim, Manthey, &amp; Smith, 2015; Curry, 2016; Eley &amp; Murray, 2009; Hallett, &amp; Tierney, 2011; Kamler &amp; Madden, 2016; Murray, 2013; Sallee, Simpson, 2016; Starke-</a:t>
            </a:r>
            <a:r>
              <a:rPr lang="en-US" sz="1600" dirty="0" err="1">
                <a:solidFill>
                  <a:srgbClr val="AB7942"/>
                </a:solidFill>
              </a:rPr>
              <a:t>Meyerring</a:t>
            </a:r>
            <a:r>
              <a:rPr lang="en-US" sz="1600" dirty="0">
                <a:solidFill>
                  <a:srgbClr val="AB7942"/>
                </a:solidFill>
              </a:rPr>
              <a:t>, 2011; Thompson, 2014)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0000"/>
                </a:solidFill>
              </a:rPr>
              <a:t>Support from writing centers is limited and short-term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0000"/>
                </a:solidFill>
              </a:rPr>
              <a:t>Technological tools afford … </a:t>
            </a:r>
          </a:p>
          <a:p>
            <a:pPr marL="693738" lvl="6" indent="-341313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00000"/>
                </a:solidFill>
              </a:rPr>
              <a:t>Additional writing support that extends the influence of tutoring</a:t>
            </a:r>
          </a:p>
          <a:p>
            <a:pPr marL="693738" lvl="6" indent="-341313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00000"/>
                </a:solidFill>
              </a:rPr>
              <a:t>Distribution of agency among grad students/postdocs and tutors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 of technological tools allows writers to enhance decision-making authority </a:t>
            </a:r>
            <a:r>
              <a:rPr lang="en-US" sz="1600" dirty="0">
                <a:solidFill>
                  <a:srgbClr val="AB7942"/>
                </a:solidFill>
              </a:rPr>
              <a:t>(Caldwell, 2014)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01529-6D6A-5649-983C-022276A6CB51}"/>
              </a:ext>
            </a:extLst>
          </p:cNvPr>
          <p:cNvSpPr txBox="1"/>
          <p:nvPr/>
        </p:nvSpPr>
        <p:spPr>
          <a:xfrm>
            <a:off x="530087" y="384313"/>
            <a:ext cx="535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66568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/>
          <p:nvPr/>
        </p:nvSpPr>
        <p:spPr>
          <a:xfrm>
            <a:off x="187018" y="229873"/>
            <a:ext cx="4797106" cy="105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What is a corpus?</a:t>
            </a:r>
            <a:endParaRPr sz="4000" b="1" dirty="0">
              <a:solidFill>
                <a:schemeClr val="tx1"/>
              </a:solidFill>
            </a:endParaRPr>
          </a:p>
        </p:txBody>
      </p:sp>
      <p:sp>
        <p:nvSpPr>
          <p:cNvPr id="28" name="Google Shape;158;p17">
            <a:extLst>
              <a:ext uri="{FF2B5EF4-FFF2-40B4-BE49-F238E27FC236}">
                <a16:creationId xmlns:a16="http://schemas.microsoft.com/office/drawing/2014/main" id="{EAF69D8A-6916-6741-8234-19D2716BC18B}"/>
              </a:ext>
            </a:extLst>
          </p:cNvPr>
          <p:cNvSpPr txBox="1"/>
          <p:nvPr/>
        </p:nvSpPr>
        <p:spPr>
          <a:xfrm>
            <a:off x="958700" y="1729725"/>
            <a:ext cx="7505700" cy="2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9" name="Google Shape;159;p17" descr="definition of corpus">
            <a:extLst>
              <a:ext uri="{FF2B5EF4-FFF2-40B4-BE49-F238E27FC236}">
                <a16:creationId xmlns:a16="http://schemas.microsoft.com/office/drawing/2014/main" id="{2AA4F34B-CCDD-CB41-B884-13BD78D512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88" y="1704550"/>
            <a:ext cx="8532216" cy="27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65;p17">
            <a:extLst>
              <a:ext uri="{FF2B5EF4-FFF2-40B4-BE49-F238E27FC236}">
                <a16:creationId xmlns:a16="http://schemas.microsoft.com/office/drawing/2014/main" id="{C6B21166-FB76-AF4D-9A46-528A71BA2B4D}"/>
              </a:ext>
            </a:extLst>
          </p:cNvPr>
          <p:cNvSpPr/>
          <p:nvPr/>
        </p:nvSpPr>
        <p:spPr>
          <a:xfrm>
            <a:off x="1171225" y="3821300"/>
            <a:ext cx="1566325" cy="479775"/>
          </a:xfrm>
          <a:custGeom>
            <a:avLst/>
            <a:gdLst/>
            <a:ahLst/>
            <a:cxnLst/>
            <a:rect l="l" t="t" r="r" b="b"/>
            <a:pathLst>
              <a:path w="62653" h="19191" extrusionOk="0">
                <a:moveTo>
                  <a:pt x="0" y="0"/>
                </a:moveTo>
                <a:cubicBezTo>
                  <a:pt x="21073" y="5746"/>
                  <a:pt x="40811" y="19191"/>
                  <a:pt x="62653" y="19191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166;p17">
            <a:extLst>
              <a:ext uri="{FF2B5EF4-FFF2-40B4-BE49-F238E27FC236}">
                <a16:creationId xmlns:a16="http://schemas.microsoft.com/office/drawing/2014/main" id="{DC9C3103-5E48-5740-9243-78AE0F7C44E3}"/>
              </a:ext>
            </a:extLst>
          </p:cNvPr>
          <p:cNvSpPr/>
          <p:nvPr/>
        </p:nvSpPr>
        <p:spPr>
          <a:xfrm>
            <a:off x="1171225" y="3764850"/>
            <a:ext cx="889000" cy="762000"/>
          </a:xfrm>
          <a:custGeom>
            <a:avLst/>
            <a:gdLst/>
            <a:ahLst/>
            <a:cxnLst/>
            <a:rect l="l" t="t" r="r" b="b"/>
            <a:pathLst>
              <a:path w="35560" h="30480" extrusionOk="0">
                <a:moveTo>
                  <a:pt x="0" y="30480"/>
                </a:moveTo>
                <a:cubicBezTo>
                  <a:pt x="7372" y="27531"/>
                  <a:pt x="14285" y="22612"/>
                  <a:pt x="19191" y="16369"/>
                </a:cubicBezTo>
                <a:cubicBezTo>
                  <a:pt x="23959" y="10302"/>
                  <a:pt x="28239" y="2439"/>
                  <a:pt x="3556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64;p54">
            <a:extLst>
              <a:ext uri="{FF2B5EF4-FFF2-40B4-BE49-F238E27FC236}">
                <a16:creationId xmlns:a16="http://schemas.microsoft.com/office/drawing/2014/main" id="{E2E87D55-46AA-354B-95ED-041C98C4A19F}"/>
              </a:ext>
            </a:extLst>
          </p:cNvPr>
          <p:cNvSpPr txBox="1"/>
          <p:nvPr/>
        </p:nvSpPr>
        <p:spPr>
          <a:xfrm>
            <a:off x="2901419" y="5158225"/>
            <a:ext cx="6059413" cy="63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The plural form of </a:t>
            </a:r>
            <a:r>
              <a:rPr lang="en-US" sz="2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corpus</a:t>
            </a:r>
            <a:r>
              <a:rPr lang="en-US" sz="2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-US" sz="2800" b="1" i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corpora.</a:t>
            </a:r>
            <a:endParaRPr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0;p22">
            <a:extLst>
              <a:ext uri="{FF2B5EF4-FFF2-40B4-BE49-F238E27FC236}">
                <a16:creationId xmlns:a16="http://schemas.microsoft.com/office/drawing/2014/main" id="{AC56DB8D-E1B4-AC4A-9F16-28B6245BC842}"/>
              </a:ext>
            </a:extLst>
          </p:cNvPr>
          <p:cNvSpPr txBox="1">
            <a:spLocks/>
          </p:cNvSpPr>
          <p:nvPr/>
        </p:nvSpPr>
        <p:spPr>
          <a:xfrm>
            <a:off x="229507" y="291575"/>
            <a:ext cx="192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C000"/>
                </a:solidFill>
              </a:rPr>
              <a:t>COCA</a:t>
            </a:r>
          </a:p>
        </p:txBody>
      </p:sp>
      <p:graphicFrame>
        <p:nvGraphicFramePr>
          <p:cNvPr id="11" name="Google Shape;211;p22">
            <a:extLst>
              <a:ext uri="{FF2B5EF4-FFF2-40B4-BE49-F238E27FC236}">
                <a16:creationId xmlns:a16="http://schemas.microsoft.com/office/drawing/2014/main" id="{D32988DA-2BAF-1D43-A0C3-3E7768F59161}"/>
              </a:ext>
            </a:extLst>
          </p:cNvPr>
          <p:cNvGraphicFramePr/>
          <p:nvPr/>
        </p:nvGraphicFramePr>
        <p:xfrm>
          <a:off x="229507" y="1859727"/>
          <a:ext cx="8438087" cy="4037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Who?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Mark Davies, creator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10,000 + people each month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What?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When?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Where?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How?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Why?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Google Shape;212;p22" descr="Mark Davies">
            <a:extLst>
              <a:ext uri="{FF2B5EF4-FFF2-40B4-BE49-F238E27FC236}">
                <a16:creationId xmlns:a16="http://schemas.microsoft.com/office/drawing/2014/main" id="{67336FEA-1097-0545-BA00-50652D8569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464" y="248688"/>
            <a:ext cx="3053970" cy="222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870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0;p22">
            <a:extLst>
              <a:ext uri="{FF2B5EF4-FFF2-40B4-BE49-F238E27FC236}">
                <a16:creationId xmlns:a16="http://schemas.microsoft.com/office/drawing/2014/main" id="{AC56DB8D-E1B4-AC4A-9F16-28B6245BC842}"/>
              </a:ext>
            </a:extLst>
          </p:cNvPr>
          <p:cNvSpPr txBox="1">
            <a:spLocks/>
          </p:cNvSpPr>
          <p:nvPr/>
        </p:nvSpPr>
        <p:spPr>
          <a:xfrm>
            <a:off x="229507" y="291575"/>
            <a:ext cx="192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C000"/>
                </a:solidFill>
              </a:rPr>
              <a:t>COCA</a:t>
            </a:r>
          </a:p>
        </p:txBody>
      </p:sp>
      <p:graphicFrame>
        <p:nvGraphicFramePr>
          <p:cNvPr id="11" name="Google Shape;211;p22">
            <a:extLst>
              <a:ext uri="{FF2B5EF4-FFF2-40B4-BE49-F238E27FC236}">
                <a16:creationId xmlns:a16="http://schemas.microsoft.com/office/drawing/2014/main" id="{D32988DA-2BAF-1D43-A0C3-3E7768F59161}"/>
              </a:ext>
            </a:extLst>
          </p:cNvPr>
          <p:cNvGraphicFramePr/>
          <p:nvPr/>
        </p:nvGraphicFramePr>
        <p:xfrm>
          <a:off x="229507" y="1859727"/>
          <a:ext cx="8438087" cy="4037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Who?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Mark Davies, creator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10,000 + people each month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What?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dirty="0"/>
                        <a:t> 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orpus </a:t>
                      </a:r>
                      <a:r>
                        <a:rPr lang="en" sz="1800" u="sng" dirty="0"/>
                        <a:t>o</a:t>
                      </a:r>
                      <a:r>
                        <a:rPr lang="en" sz="1800" dirty="0"/>
                        <a:t>f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ontemporary </a:t>
                      </a:r>
                      <a:r>
                        <a:rPr lang="en" sz="1800" u="sng" dirty="0"/>
                        <a:t>A</a:t>
                      </a:r>
                      <a:r>
                        <a:rPr lang="en" sz="1800" dirty="0"/>
                        <a:t>merican English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When?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Where?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How?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Why?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Google Shape;212;p22" descr="Mark Davies">
            <a:extLst>
              <a:ext uri="{FF2B5EF4-FFF2-40B4-BE49-F238E27FC236}">
                <a16:creationId xmlns:a16="http://schemas.microsoft.com/office/drawing/2014/main" id="{67336FEA-1097-0545-BA00-50652D8569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464" y="248688"/>
            <a:ext cx="3053970" cy="222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88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0;p22">
            <a:extLst>
              <a:ext uri="{FF2B5EF4-FFF2-40B4-BE49-F238E27FC236}">
                <a16:creationId xmlns:a16="http://schemas.microsoft.com/office/drawing/2014/main" id="{AC56DB8D-E1B4-AC4A-9F16-28B6245BC842}"/>
              </a:ext>
            </a:extLst>
          </p:cNvPr>
          <p:cNvSpPr txBox="1">
            <a:spLocks/>
          </p:cNvSpPr>
          <p:nvPr/>
        </p:nvSpPr>
        <p:spPr>
          <a:xfrm>
            <a:off x="229507" y="291575"/>
            <a:ext cx="192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C000"/>
                </a:solidFill>
              </a:rPr>
              <a:t>COCA</a:t>
            </a:r>
          </a:p>
        </p:txBody>
      </p:sp>
      <p:graphicFrame>
        <p:nvGraphicFramePr>
          <p:cNvPr id="11" name="Google Shape;211;p22">
            <a:extLst>
              <a:ext uri="{FF2B5EF4-FFF2-40B4-BE49-F238E27FC236}">
                <a16:creationId xmlns:a16="http://schemas.microsoft.com/office/drawing/2014/main" id="{D32988DA-2BAF-1D43-A0C3-3E7768F59161}"/>
              </a:ext>
            </a:extLst>
          </p:cNvPr>
          <p:cNvGraphicFramePr/>
          <p:nvPr/>
        </p:nvGraphicFramePr>
        <p:xfrm>
          <a:off x="352956" y="1339027"/>
          <a:ext cx="8438087" cy="4597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Who?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Mark Davies, creator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10,000 + people each month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What?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dirty="0"/>
                        <a:t> 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orpus </a:t>
                      </a:r>
                      <a:r>
                        <a:rPr lang="en" sz="1800" u="sng" dirty="0"/>
                        <a:t>o</a:t>
                      </a:r>
                      <a:r>
                        <a:rPr lang="en" sz="1800" dirty="0"/>
                        <a:t>f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ontemporary </a:t>
                      </a:r>
                      <a:r>
                        <a:rPr lang="en" sz="1800" u="sng" dirty="0"/>
                        <a:t>A</a:t>
                      </a:r>
                      <a:r>
                        <a:rPr lang="en" sz="1800" dirty="0"/>
                        <a:t>merican English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When?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Launched in 2010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Archives language from 1990-2020</a:t>
                      </a: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8 text types: spoken, fiction, magazines, newspapers, academic texts, TV/Movies, blogs, other web pages.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Where?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How?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Why?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Google Shape;212;p22" descr="Mark Davies">
            <a:extLst>
              <a:ext uri="{FF2B5EF4-FFF2-40B4-BE49-F238E27FC236}">
                <a16:creationId xmlns:a16="http://schemas.microsoft.com/office/drawing/2014/main" id="{67336FEA-1097-0545-BA00-50652D8569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464" y="248688"/>
            <a:ext cx="3053970" cy="222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501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0;p22">
            <a:extLst>
              <a:ext uri="{FF2B5EF4-FFF2-40B4-BE49-F238E27FC236}">
                <a16:creationId xmlns:a16="http://schemas.microsoft.com/office/drawing/2014/main" id="{AC56DB8D-E1B4-AC4A-9F16-28B6245BC842}"/>
              </a:ext>
            </a:extLst>
          </p:cNvPr>
          <p:cNvSpPr txBox="1">
            <a:spLocks/>
          </p:cNvSpPr>
          <p:nvPr/>
        </p:nvSpPr>
        <p:spPr>
          <a:xfrm>
            <a:off x="229507" y="291575"/>
            <a:ext cx="192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C000"/>
                </a:solidFill>
              </a:rPr>
              <a:t>COCA</a:t>
            </a:r>
          </a:p>
        </p:txBody>
      </p:sp>
      <p:graphicFrame>
        <p:nvGraphicFramePr>
          <p:cNvPr id="11" name="Google Shape;211;p22">
            <a:extLst>
              <a:ext uri="{FF2B5EF4-FFF2-40B4-BE49-F238E27FC236}">
                <a16:creationId xmlns:a16="http://schemas.microsoft.com/office/drawing/2014/main" id="{D32988DA-2BAF-1D43-A0C3-3E7768F59161}"/>
              </a:ext>
            </a:extLst>
          </p:cNvPr>
          <p:cNvGraphicFramePr/>
          <p:nvPr/>
        </p:nvGraphicFramePr>
        <p:xfrm>
          <a:off x="352956" y="1339027"/>
          <a:ext cx="8438087" cy="4597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Who?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Mark Davies, creator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10,000 + people each month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What?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dirty="0"/>
                        <a:t> 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orpus </a:t>
                      </a:r>
                      <a:r>
                        <a:rPr lang="en" sz="1800" u="sng" dirty="0"/>
                        <a:t>o</a:t>
                      </a:r>
                      <a:r>
                        <a:rPr lang="en" sz="1800" dirty="0"/>
                        <a:t>f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ontemporary </a:t>
                      </a:r>
                      <a:r>
                        <a:rPr lang="en" sz="1800" u="sng" dirty="0"/>
                        <a:t>A</a:t>
                      </a:r>
                      <a:r>
                        <a:rPr lang="en" sz="1800" dirty="0"/>
                        <a:t>merican English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When?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Launched in 2010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Archives language from 1990-2020</a:t>
                      </a: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8 text types: spoken, fiction, magazines, newspapers, academic texts, TV/Movies, blogs, other web pages.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Where?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</a:t>
                      </a:r>
                      <a:r>
                        <a:rPr lang="en-US" sz="1800" dirty="0">
                          <a:hlinkClick r:id="rId3"/>
                        </a:rPr>
                        <a:t>english-corpora.org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ym typeface="Wingdings" pitchFamily="2" charset="2"/>
                        </a:rPr>
                        <a:t> Use QR code for easy access.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How?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Why?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Google Shape;212;p22" descr="Mark Davies">
            <a:extLst>
              <a:ext uri="{FF2B5EF4-FFF2-40B4-BE49-F238E27FC236}">
                <a16:creationId xmlns:a16="http://schemas.microsoft.com/office/drawing/2014/main" id="{67336FEA-1097-0545-BA00-50652D85693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464" y="248688"/>
            <a:ext cx="3053970" cy="22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QR code for COCA">
            <a:extLst>
              <a:ext uri="{FF2B5EF4-FFF2-40B4-BE49-F238E27FC236}">
                <a16:creationId xmlns:a16="http://schemas.microsoft.com/office/drawing/2014/main" id="{92C6B021-F3FE-A44A-9069-7C6524957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414" y="3643957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9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0;p22">
            <a:extLst>
              <a:ext uri="{FF2B5EF4-FFF2-40B4-BE49-F238E27FC236}">
                <a16:creationId xmlns:a16="http://schemas.microsoft.com/office/drawing/2014/main" id="{AC56DB8D-E1B4-AC4A-9F16-28B6245BC842}"/>
              </a:ext>
            </a:extLst>
          </p:cNvPr>
          <p:cNvSpPr txBox="1">
            <a:spLocks/>
          </p:cNvSpPr>
          <p:nvPr/>
        </p:nvSpPr>
        <p:spPr>
          <a:xfrm>
            <a:off x="229507" y="291575"/>
            <a:ext cx="192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C000"/>
                </a:solidFill>
              </a:rPr>
              <a:t>COCA</a:t>
            </a:r>
          </a:p>
        </p:txBody>
      </p:sp>
      <p:graphicFrame>
        <p:nvGraphicFramePr>
          <p:cNvPr id="11" name="Google Shape;211;p22">
            <a:extLst>
              <a:ext uri="{FF2B5EF4-FFF2-40B4-BE49-F238E27FC236}">
                <a16:creationId xmlns:a16="http://schemas.microsoft.com/office/drawing/2014/main" id="{D32988DA-2BAF-1D43-A0C3-3E7768F59161}"/>
              </a:ext>
            </a:extLst>
          </p:cNvPr>
          <p:cNvGraphicFramePr/>
          <p:nvPr/>
        </p:nvGraphicFramePr>
        <p:xfrm>
          <a:off x="352956" y="1339027"/>
          <a:ext cx="8438087" cy="46098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Who?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Mark Davies, creator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10,000 + people each month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What?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dirty="0"/>
                        <a:t> 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orpus </a:t>
                      </a:r>
                      <a:r>
                        <a:rPr lang="en" sz="1800" u="sng" dirty="0"/>
                        <a:t>o</a:t>
                      </a:r>
                      <a:r>
                        <a:rPr lang="en" sz="1800" dirty="0"/>
                        <a:t>f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ontemporary </a:t>
                      </a:r>
                      <a:r>
                        <a:rPr lang="en" sz="1800" u="sng" dirty="0"/>
                        <a:t>A</a:t>
                      </a:r>
                      <a:r>
                        <a:rPr lang="en" sz="1800" dirty="0"/>
                        <a:t>merican English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When?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Launched in 2010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Archives language from 1990-2020</a:t>
                      </a: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8 text types: spoken, fiction, magazines, newspapers, academic texts, TV/Movies, blogs, other web pages.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Where?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</a:t>
                      </a:r>
                      <a:r>
                        <a:rPr lang="en-US" sz="1800" dirty="0">
                          <a:hlinkClick r:id="rId3"/>
                        </a:rPr>
                        <a:t>english-corpora.org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ym typeface="Wingdings" pitchFamily="2" charset="2"/>
                        </a:rPr>
                        <a:t> Use QR code for easy access.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How?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1 billion words words from more than </a:t>
                      </a:r>
                      <a:r>
                        <a:rPr lang="en-US" sz="1800" dirty="0">
                          <a:highlight>
                            <a:srgbClr val="FFFFFF"/>
                          </a:highlight>
                        </a:rPr>
                        <a:t>500,000</a:t>
                      </a:r>
                      <a:r>
                        <a:rPr lang="en" sz="18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texts</a:t>
                      </a:r>
                      <a:endParaRPr sz="1800" dirty="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20 million words each year from 1990 to current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Why?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Google Shape;212;p22" descr="Mark Davies">
            <a:extLst>
              <a:ext uri="{FF2B5EF4-FFF2-40B4-BE49-F238E27FC236}">
                <a16:creationId xmlns:a16="http://schemas.microsoft.com/office/drawing/2014/main" id="{67336FEA-1097-0545-BA00-50652D85693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464" y="248688"/>
            <a:ext cx="3053970" cy="22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QR code for COCA">
            <a:extLst>
              <a:ext uri="{FF2B5EF4-FFF2-40B4-BE49-F238E27FC236}">
                <a16:creationId xmlns:a16="http://schemas.microsoft.com/office/drawing/2014/main" id="{92C6B021-F3FE-A44A-9069-7C6524957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414" y="3643957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6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0;p22">
            <a:extLst>
              <a:ext uri="{FF2B5EF4-FFF2-40B4-BE49-F238E27FC236}">
                <a16:creationId xmlns:a16="http://schemas.microsoft.com/office/drawing/2014/main" id="{AC56DB8D-E1B4-AC4A-9F16-28B6245BC842}"/>
              </a:ext>
            </a:extLst>
          </p:cNvPr>
          <p:cNvSpPr txBox="1">
            <a:spLocks/>
          </p:cNvSpPr>
          <p:nvPr/>
        </p:nvSpPr>
        <p:spPr>
          <a:xfrm>
            <a:off x="229507" y="291575"/>
            <a:ext cx="19242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C000"/>
                </a:solidFill>
              </a:rPr>
              <a:t>COCA</a:t>
            </a:r>
          </a:p>
        </p:txBody>
      </p:sp>
      <p:graphicFrame>
        <p:nvGraphicFramePr>
          <p:cNvPr id="11" name="Google Shape;211;p22">
            <a:extLst>
              <a:ext uri="{FF2B5EF4-FFF2-40B4-BE49-F238E27FC236}">
                <a16:creationId xmlns:a16="http://schemas.microsoft.com/office/drawing/2014/main" id="{D32988DA-2BAF-1D43-A0C3-3E7768F59161}"/>
              </a:ext>
            </a:extLst>
          </p:cNvPr>
          <p:cNvGraphicFramePr/>
          <p:nvPr/>
        </p:nvGraphicFramePr>
        <p:xfrm>
          <a:off x="352956" y="1339027"/>
          <a:ext cx="8438087" cy="46098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Who?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Mark Davies, creator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10,000 + people each month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What?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dirty="0"/>
                        <a:t> 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orpus </a:t>
                      </a:r>
                      <a:r>
                        <a:rPr lang="en" sz="1800" u="sng" dirty="0"/>
                        <a:t>o</a:t>
                      </a:r>
                      <a:r>
                        <a:rPr lang="en" sz="1800" dirty="0"/>
                        <a:t>f </a:t>
                      </a:r>
                      <a:r>
                        <a:rPr lang="en" sz="1800" u="sng" dirty="0"/>
                        <a:t>C</a:t>
                      </a:r>
                      <a:r>
                        <a:rPr lang="en" sz="1800" dirty="0"/>
                        <a:t>ontemporary </a:t>
                      </a:r>
                      <a:r>
                        <a:rPr lang="en" sz="1800" u="sng" dirty="0"/>
                        <a:t>A</a:t>
                      </a:r>
                      <a:r>
                        <a:rPr lang="en" sz="1800" dirty="0"/>
                        <a:t>merican English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When?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Launched in 2010</a:t>
                      </a:r>
                      <a:endParaRPr sz="1800" dirty="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Archives language from 1990-2020</a:t>
                      </a: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/>
                        <a:t>8 text types: spoken, fiction, magazines, newspapers, academic texts, TV/Movies, blogs, other web pages.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Where?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</a:t>
                      </a:r>
                      <a:r>
                        <a:rPr lang="en-US" sz="1800" dirty="0">
                          <a:hlinkClick r:id="rId3"/>
                        </a:rPr>
                        <a:t>english-corpora.org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ym typeface="Wingdings" pitchFamily="2" charset="2"/>
                        </a:rPr>
                        <a:t> Use QR code for easy access.</a:t>
                      </a:r>
                      <a:endParaRPr lang="en-US"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How?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1 billion words words from more than </a:t>
                      </a:r>
                      <a:r>
                        <a:rPr lang="en-US" sz="1800" dirty="0">
                          <a:highlight>
                            <a:srgbClr val="FFFFFF"/>
                          </a:highlight>
                        </a:rPr>
                        <a:t>500,000</a:t>
                      </a:r>
                      <a:r>
                        <a:rPr lang="en" sz="18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texts</a:t>
                      </a:r>
                      <a:endParaRPr sz="1800" dirty="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20 million words each year from 1990 to current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Why?</a:t>
                      </a:r>
                      <a:endParaRPr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To identify academic English phrasing for expressing ideas.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Google Shape;212;p22" descr="Mark Davies">
            <a:extLst>
              <a:ext uri="{FF2B5EF4-FFF2-40B4-BE49-F238E27FC236}">
                <a16:creationId xmlns:a16="http://schemas.microsoft.com/office/drawing/2014/main" id="{67336FEA-1097-0545-BA00-50652D85693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464" y="248688"/>
            <a:ext cx="3053970" cy="22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QR code for COCA">
            <a:extLst>
              <a:ext uri="{FF2B5EF4-FFF2-40B4-BE49-F238E27FC236}">
                <a16:creationId xmlns:a16="http://schemas.microsoft.com/office/drawing/2014/main" id="{92C6B021-F3FE-A44A-9069-7C6524957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414" y="3643957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4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9;p26">
            <a:extLst>
              <a:ext uri="{FF2B5EF4-FFF2-40B4-BE49-F238E27FC236}">
                <a16:creationId xmlns:a16="http://schemas.microsoft.com/office/drawing/2014/main" id="{30A7B2AA-08C0-E641-B487-A2377DE4D10B}"/>
              </a:ext>
            </a:extLst>
          </p:cNvPr>
          <p:cNvSpPr txBox="1">
            <a:spLocks/>
          </p:cNvSpPr>
          <p:nvPr/>
        </p:nvSpPr>
        <p:spPr>
          <a:xfrm>
            <a:off x="35277" y="297245"/>
            <a:ext cx="8904157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What can COCA do?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Google Shape;261;p26">
            <a:extLst>
              <a:ext uri="{FF2B5EF4-FFF2-40B4-BE49-F238E27FC236}">
                <a16:creationId xmlns:a16="http://schemas.microsoft.com/office/drawing/2014/main" id="{D11A9F44-6697-764F-9659-DD54628BFE0C}"/>
              </a:ext>
            </a:extLst>
          </p:cNvPr>
          <p:cNvSpPr txBox="1">
            <a:spLocks/>
          </p:cNvSpPr>
          <p:nvPr/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47</a:t>
            </a:fld>
            <a:endParaRPr lang="en"/>
          </a:p>
        </p:txBody>
      </p:sp>
      <p:pic>
        <p:nvPicPr>
          <p:cNvPr id="3" name="Picture 2" descr="COCA">
            <a:extLst>
              <a:ext uri="{FF2B5EF4-FFF2-40B4-BE49-F238E27FC236}">
                <a16:creationId xmlns:a16="http://schemas.microsoft.com/office/drawing/2014/main" id="{1BAF081C-D7D3-A042-A8E4-E38424FB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66" y="971994"/>
            <a:ext cx="6265692" cy="50385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0343B3-ABD6-5146-82E7-D920E35F8AD0}"/>
              </a:ext>
            </a:extLst>
          </p:cNvPr>
          <p:cNvCxnSpPr>
            <a:cxnSpLocks/>
          </p:cNvCxnSpPr>
          <p:nvPr/>
        </p:nvCxnSpPr>
        <p:spPr>
          <a:xfrm>
            <a:off x="3992137" y="3211551"/>
            <a:ext cx="669073" cy="646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648AFA-9F1F-D748-A80F-92175C4F31C2}"/>
              </a:ext>
            </a:extLst>
          </p:cNvPr>
          <p:cNvSpPr txBox="1"/>
          <p:nvPr/>
        </p:nvSpPr>
        <p:spPr>
          <a:xfrm>
            <a:off x="1776656" y="2716657"/>
            <a:ext cx="2550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 come back to these and learn them at any time (or make an appointment with one of us, and we’ll show you).</a:t>
            </a:r>
          </a:p>
        </p:txBody>
      </p:sp>
    </p:spTree>
    <p:extLst>
      <p:ext uri="{BB962C8B-B14F-4D97-AF65-F5344CB8AC3E}">
        <p14:creationId xmlns:p14="http://schemas.microsoft.com/office/powerpoint/2010/main" val="1718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9;p26">
            <a:extLst>
              <a:ext uri="{FF2B5EF4-FFF2-40B4-BE49-F238E27FC236}">
                <a16:creationId xmlns:a16="http://schemas.microsoft.com/office/drawing/2014/main" id="{30A7B2AA-08C0-E641-B487-A2377DE4D10B}"/>
              </a:ext>
            </a:extLst>
          </p:cNvPr>
          <p:cNvSpPr txBox="1">
            <a:spLocks/>
          </p:cNvSpPr>
          <p:nvPr/>
        </p:nvSpPr>
        <p:spPr>
          <a:xfrm>
            <a:off x="35277" y="297245"/>
            <a:ext cx="8904157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What can COCA do?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Google Shape;261;p26">
            <a:extLst>
              <a:ext uri="{FF2B5EF4-FFF2-40B4-BE49-F238E27FC236}">
                <a16:creationId xmlns:a16="http://schemas.microsoft.com/office/drawing/2014/main" id="{D11A9F44-6697-764F-9659-DD54628BFE0C}"/>
              </a:ext>
            </a:extLst>
          </p:cNvPr>
          <p:cNvSpPr txBox="1">
            <a:spLocks/>
          </p:cNvSpPr>
          <p:nvPr/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48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D494E-C67C-43FF-B1CE-EECA16C3FB11}"/>
              </a:ext>
            </a:extLst>
          </p:cNvPr>
          <p:cNvSpPr txBox="1"/>
          <p:nvPr/>
        </p:nvSpPr>
        <p:spPr>
          <a:xfrm>
            <a:off x="1158815" y="1245080"/>
            <a:ext cx="684074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4000" b="1" dirty="0"/>
              <a:t>Synonyms</a:t>
            </a:r>
            <a:endParaRPr lang="en-US" sz="4000" b="1"/>
          </a:p>
          <a:p>
            <a:pPr marL="285750" indent="-285750">
              <a:buChar char="•"/>
            </a:pPr>
            <a:r>
              <a:rPr lang="en-US" sz="4000" b="1" dirty="0"/>
              <a:t>Phrasal verbs</a:t>
            </a:r>
          </a:p>
          <a:p>
            <a:pPr marL="285750" indent="-285750">
              <a:buChar char="•"/>
            </a:pPr>
            <a:r>
              <a:rPr lang="en-US" sz="4000" b="1" dirty="0"/>
              <a:t>Idioms</a:t>
            </a:r>
          </a:p>
          <a:p>
            <a:pPr marL="285750" indent="-285750">
              <a:buChar char="•"/>
            </a:pPr>
            <a:r>
              <a:rPr lang="en-US" sz="4000" b="1" dirty="0"/>
              <a:t>Prepositional Phrases</a:t>
            </a:r>
          </a:p>
          <a:p>
            <a:pPr marL="285750" indent="-285750">
              <a:buChar char="•"/>
            </a:pPr>
            <a:r>
              <a:rPr lang="en-US" sz="4000" b="1" dirty="0"/>
              <a:t>Grammarly gut-check</a:t>
            </a:r>
          </a:p>
        </p:txBody>
      </p:sp>
    </p:spTree>
    <p:extLst>
      <p:ext uri="{BB962C8B-B14F-4D97-AF65-F5344CB8AC3E}">
        <p14:creationId xmlns:p14="http://schemas.microsoft.com/office/powerpoint/2010/main" val="1097241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982B2-483E-DD4E-A757-FF3B246DF19E}"/>
              </a:ext>
            </a:extLst>
          </p:cNvPr>
          <p:cNvSpPr txBox="1"/>
          <p:nvPr/>
        </p:nvSpPr>
        <p:spPr>
          <a:xfrm>
            <a:off x="1068946" y="450761"/>
            <a:ext cx="579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Using the “</a:t>
            </a:r>
            <a:r>
              <a:rPr lang="en-US" sz="3200" b="1" dirty="0">
                <a:solidFill>
                  <a:srgbClr val="C00000"/>
                </a:solidFill>
              </a:rPr>
              <a:t>List</a:t>
            </a:r>
            <a:r>
              <a:rPr lang="en-US" sz="3200" b="1" dirty="0"/>
              <a:t>” Function</a:t>
            </a:r>
          </a:p>
        </p:txBody>
      </p:sp>
      <p:pic>
        <p:nvPicPr>
          <p:cNvPr id="6" name="Picture 5" descr="List function in COCA">
            <a:extLst>
              <a:ext uri="{FF2B5EF4-FFF2-40B4-BE49-F238E27FC236}">
                <a16:creationId xmlns:a16="http://schemas.microsoft.com/office/drawing/2014/main" id="{254F6541-9408-1445-A350-7BF02EF9C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119"/>
            <a:ext cx="9144000" cy="34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6" descr="Venn diagram for complexity, accuracy, and fluency"/>
          <p:cNvGrpSpPr/>
          <p:nvPr/>
        </p:nvGrpSpPr>
        <p:grpSpPr>
          <a:xfrm>
            <a:off x="2611456" y="609600"/>
            <a:ext cx="5011496" cy="4790757"/>
            <a:chOff x="1087457" y="0"/>
            <a:chExt cx="5011496" cy="4790757"/>
          </a:xfrm>
        </p:grpSpPr>
        <p:sp>
          <p:nvSpPr>
            <p:cNvPr id="127" name="Google Shape;127;p16"/>
            <p:cNvSpPr/>
            <p:nvPr/>
          </p:nvSpPr>
          <p:spPr>
            <a:xfrm>
              <a:off x="2137785" y="0"/>
              <a:ext cx="2910840" cy="291084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2525897" y="509397"/>
              <a:ext cx="2134616" cy="130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Complexity</a:t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188113" y="1879917"/>
              <a:ext cx="2910840" cy="291084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4078345" y="2631884"/>
              <a:ext cx="1746504" cy="1600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Fluency</a:t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087457" y="1879917"/>
              <a:ext cx="2910840" cy="291084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1361561" y="2631884"/>
              <a:ext cx="1746504" cy="1600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Accuracy</a:t>
              </a:r>
              <a:endParaRPr/>
            </a:p>
          </p:txBody>
        </p:sp>
      </p:grpSp>
      <p:sp>
        <p:nvSpPr>
          <p:cNvPr id="139" name="Google Shape;139;p16"/>
          <p:cNvSpPr txBox="1"/>
          <p:nvPr/>
        </p:nvSpPr>
        <p:spPr>
          <a:xfrm>
            <a:off x="398013" y="381950"/>
            <a:ext cx="3091219" cy="162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Plain">
              <a:avLst/>
            </a:prstTxWarp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dirty="0">
                <a:ln w="0"/>
                <a:solidFill>
                  <a:srgbClr val="3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Language learning is complicated.</a:t>
            </a:r>
            <a:endParaRPr dirty="0">
              <a:ln w="0"/>
              <a:solidFill>
                <a:srgbClr val="3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982B2-483E-DD4E-A757-FF3B246DF19E}"/>
              </a:ext>
            </a:extLst>
          </p:cNvPr>
          <p:cNvSpPr txBox="1"/>
          <p:nvPr/>
        </p:nvSpPr>
        <p:spPr>
          <a:xfrm>
            <a:off x="1068946" y="450761"/>
            <a:ext cx="579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Using the “</a:t>
            </a:r>
            <a:r>
              <a:rPr lang="en-US" sz="3200" b="1" dirty="0">
                <a:solidFill>
                  <a:srgbClr val="C00000"/>
                </a:solidFill>
              </a:rPr>
              <a:t>Chart</a:t>
            </a:r>
            <a:r>
              <a:rPr lang="en-US" sz="3200" b="1" dirty="0"/>
              <a:t>” Function</a:t>
            </a:r>
          </a:p>
        </p:txBody>
      </p:sp>
      <p:pic>
        <p:nvPicPr>
          <p:cNvPr id="4" name="Picture 3" descr="Chart function in COCA">
            <a:extLst>
              <a:ext uri="{FF2B5EF4-FFF2-40B4-BE49-F238E27FC236}">
                <a16:creationId xmlns:a16="http://schemas.microsoft.com/office/drawing/2014/main" id="{5E0985EE-094C-1E49-8B3D-2B520409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806"/>
            <a:ext cx="9144000" cy="47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9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982B2-483E-DD4E-A757-FF3B246DF19E}"/>
              </a:ext>
            </a:extLst>
          </p:cNvPr>
          <p:cNvSpPr txBox="1"/>
          <p:nvPr/>
        </p:nvSpPr>
        <p:spPr>
          <a:xfrm>
            <a:off x="1068946" y="450761"/>
            <a:ext cx="579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Using the “</a:t>
            </a:r>
            <a:r>
              <a:rPr lang="en-US" sz="3200" b="1" dirty="0">
                <a:solidFill>
                  <a:srgbClr val="C00000"/>
                </a:solidFill>
              </a:rPr>
              <a:t>Word</a:t>
            </a:r>
            <a:r>
              <a:rPr lang="en-US" sz="3200" b="1" dirty="0"/>
              <a:t>” Function</a:t>
            </a:r>
          </a:p>
        </p:txBody>
      </p:sp>
      <p:pic>
        <p:nvPicPr>
          <p:cNvPr id="4" name="Picture 3" descr="Word function in COCA">
            <a:extLst>
              <a:ext uri="{FF2B5EF4-FFF2-40B4-BE49-F238E27FC236}">
                <a16:creationId xmlns:a16="http://schemas.microsoft.com/office/drawing/2014/main" id="{931A305D-6AC4-844F-9F04-16EB8864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485"/>
            <a:ext cx="9144000" cy="43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0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/>
          <p:nvPr/>
        </p:nvSpPr>
        <p:spPr>
          <a:xfrm>
            <a:off x="495300" y="395366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More resources for learning how to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self-check your English grammar/vocabulary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746582" y="1662034"/>
            <a:ext cx="5519307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8102E"/>
              </a:buClr>
              <a:buSzPts val="21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a one-on-one consultation about your research writing, job application materials, etc., at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http://dwcisu.appointy.com/</a:t>
            </a:r>
            <a:br>
              <a:rPr lang="en-US" sz="24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4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8102E"/>
              </a:buClr>
              <a:buSzPts val="216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Check out the CCE website resources </a:t>
            </a:r>
            <a:r>
              <a:rPr lang="en-US" sz="24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http://cce.grad-college.iastate.edu/</a:t>
            </a:r>
            <a:endParaRPr sz="2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5" name="Google Shape;395;p53" descr="QR code for consultat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7101" y="1662034"/>
            <a:ext cx="1900317" cy="19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3" descr="QR code for CCE websi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7100" y="3925965"/>
            <a:ext cx="1900317" cy="190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/>
          <p:nvPr/>
        </p:nvSpPr>
        <p:spPr>
          <a:xfrm>
            <a:off x="495300" y="395366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800" dirty="0">
                <a:solidFill>
                  <a:srgbClr val="C8102E"/>
                </a:solidFill>
                <a:latin typeface="Open Sans"/>
                <a:ea typeface="Open Sans"/>
                <a:cs typeface="Open Sans"/>
                <a:sym typeface="Open Sans"/>
              </a:rPr>
              <a:t>Rationale for Workshops</a:t>
            </a:r>
            <a:endParaRPr lang="en-US" dirty="0"/>
          </a:p>
        </p:txBody>
      </p:sp>
      <p:pic>
        <p:nvPicPr>
          <p:cNvPr id="3" name="Picture 3" descr="Balancing technology">
            <a:extLst>
              <a:ext uri="{FF2B5EF4-FFF2-40B4-BE49-F238E27FC236}">
                <a16:creationId xmlns:a16="http://schemas.microsoft.com/office/drawing/2014/main" id="{E4D245F1-9ACF-44D7-B3E8-C4291288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82" y="1214923"/>
            <a:ext cx="7387085" cy="46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3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2BB21-F640-481B-9E15-9D050D57D33C}"/>
              </a:ext>
            </a:extLst>
          </p:cNvPr>
          <p:cNvSpPr txBox="1"/>
          <p:nvPr/>
        </p:nvSpPr>
        <p:spPr>
          <a:xfrm>
            <a:off x="335280" y="868679"/>
            <a:ext cx="8473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2224249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/>
          <p:nvPr/>
        </p:nvSpPr>
        <p:spPr>
          <a:xfrm>
            <a:off x="745782" y="1402498"/>
            <a:ext cx="7483818" cy="182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always appreciate and use feedback to improve these presentations. Please complete a short survey?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4" descr="QR code for sample surv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154" y="2463684"/>
            <a:ext cx="3325691" cy="332569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4"/>
          <p:cNvSpPr txBox="1"/>
          <p:nvPr/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Collecting Feedback from Students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5A404-4836-8145-A996-64EBAD489386}"/>
              </a:ext>
            </a:extLst>
          </p:cNvPr>
          <p:cNvSpPr/>
          <p:nvPr/>
        </p:nvSpPr>
        <p:spPr>
          <a:xfrm>
            <a:off x="774246" y="1200932"/>
            <a:ext cx="67382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Piloted over two semesters: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Spring 2021 – virtual (35 registrants)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Fall 2021- hybrid (57 registrants)</a:t>
            </a:r>
          </a:p>
          <a:p>
            <a:endParaRPr lang="en-US" sz="2400" dirty="0"/>
          </a:p>
          <a:p>
            <a:r>
              <a:rPr lang="en-US" sz="2400" b="1" dirty="0"/>
              <a:t>Participant composition: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Graduate students and postdocs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Across disciplines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Non-native and native speakers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E055-A4F2-A342-AE5E-32328F5BADC6}"/>
              </a:ext>
            </a:extLst>
          </p:cNvPr>
          <p:cNvSpPr txBox="1"/>
          <p:nvPr/>
        </p:nvSpPr>
        <p:spPr>
          <a:xfrm>
            <a:off x="234174" y="320018"/>
            <a:ext cx="883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Demographics of Attendees</a:t>
            </a:r>
          </a:p>
        </p:txBody>
      </p:sp>
    </p:spTree>
    <p:extLst>
      <p:ext uri="{BB962C8B-B14F-4D97-AF65-F5344CB8AC3E}">
        <p14:creationId xmlns:p14="http://schemas.microsoft.com/office/powerpoint/2010/main" val="4288955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5A404-4836-8145-A996-64EBAD489386}"/>
              </a:ext>
            </a:extLst>
          </p:cNvPr>
          <p:cNvSpPr/>
          <p:nvPr/>
        </p:nvSpPr>
        <p:spPr>
          <a:xfrm>
            <a:off x="774246" y="981857"/>
            <a:ext cx="6738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Overall trends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E055-A4F2-A342-AE5E-32328F5BADC6}"/>
              </a:ext>
            </a:extLst>
          </p:cNvPr>
          <p:cNvSpPr txBox="1"/>
          <p:nvPr/>
        </p:nvSpPr>
        <p:spPr>
          <a:xfrm>
            <a:off x="234174" y="320018"/>
            <a:ext cx="883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Post-workshop evaluation data: Quantitative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749879" y="1583964"/>
          <a:ext cx="5762625" cy="333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2102" y="5251159"/>
            <a:ext cx="607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Substantial percentage increase in knowledge about writing these advanced tools prior to and after workshop sessions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987751" y="2889542"/>
            <a:ext cx="121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Percentage</a:t>
            </a:r>
          </a:p>
        </p:txBody>
      </p:sp>
    </p:spTree>
    <p:extLst>
      <p:ext uri="{BB962C8B-B14F-4D97-AF65-F5344CB8AC3E}">
        <p14:creationId xmlns:p14="http://schemas.microsoft.com/office/powerpoint/2010/main" val="1845246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5A404-4836-8145-A996-64EBAD489386}"/>
              </a:ext>
            </a:extLst>
          </p:cNvPr>
          <p:cNvSpPr/>
          <p:nvPr/>
        </p:nvSpPr>
        <p:spPr>
          <a:xfrm>
            <a:off x="774246" y="981857"/>
            <a:ext cx="6738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Overall trends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E055-A4F2-A342-AE5E-32328F5BADC6}"/>
              </a:ext>
            </a:extLst>
          </p:cNvPr>
          <p:cNvSpPr txBox="1"/>
          <p:nvPr/>
        </p:nvSpPr>
        <p:spPr>
          <a:xfrm>
            <a:off x="234174" y="320018"/>
            <a:ext cx="883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Post-workshop evaluation data: Quantitative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4452" y="1612798"/>
            <a:ext cx="70541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“The material presented will be useful to me in my work”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1314450" lvl="1" indent="-285750">
              <a:buFont typeface="Wingdings" panose="05000000000000000000" pitchFamily="2" charset="2"/>
              <a:buChar char="v"/>
            </a:pPr>
            <a:r>
              <a:rPr lang="en-US" sz="1800" dirty="0"/>
              <a:t>26% Agree</a:t>
            </a:r>
          </a:p>
          <a:p>
            <a:pPr marL="1314450" lvl="1" indent="-285750">
              <a:buFont typeface="Wingdings" panose="05000000000000000000" pitchFamily="2" charset="2"/>
              <a:buChar char="v"/>
            </a:pPr>
            <a:r>
              <a:rPr lang="en-US" sz="1800" dirty="0"/>
              <a:t>74% Strongly agree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“The presentation met my expectations for writing with advanced technology tools”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1314450" lvl="1" indent="-285750">
              <a:buFont typeface="Wingdings" panose="05000000000000000000" pitchFamily="2" charset="2"/>
              <a:buChar char="v"/>
            </a:pPr>
            <a:r>
              <a:rPr lang="en-US" sz="1800" dirty="0"/>
              <a:t>37% Agree</a:t>
            </a:r>
          </a:p>
          <a:p>
            <a:pPr marL="1314450" lvl="1" indent="-285750">
              <a:buFont typeface="Wingdings" panose="05000000000000000000" pitchFamily="2" charset="2"/>
              <a:buChar char="v"/>
            </a:pPr>
            <a:r>
              <a:rPr lang="en-US" sz="1800" dirty="0"/>
              <a:t>63% Strongly agree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7004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5A404-4836-8145-A996-64EBAD489386}"/>
              </a:ext>
            </a:extLst>
          </p:cNvPr>
          <p:cNvSpPr/>
          <p:nvPr/>
        </p:nvSpPr>
        <p:spPr>
          <a:xfrm>
            <a:off x="432030" y="1105055"/>
            <a:ext cx="8222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Overall trends: </a:t>
            </a:r>
            <a:r>
              <a:rPr lang="en-US" sz="2000" dirty="0"/>
              <a:t>“What I liked most about the presentation was…”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E055-A4F2-A342-AE5E-32328F5BADC6}"/>
              </a:ext>
            </a:extLst>
          </p:cNvPr>
          <p:cNvSpPr txBox="1"/>
          <p:nvPr/>
        </p:nvSpPr>
        <p:spPr>
          <a:xfrm>
            <a:off x="234174" y="320018"/>
            <a:ext cx="883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Post-workshop evaluation data: Qualitative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245" y="1730709"/>
            <a:ext cx="791255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Enabled practice using the technological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Ability to practice what is being taught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Practice using it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Prompted learner self-editing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Made me notice my own mistakes and that I can improve in future job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Incorporated authentic examples from actual discourse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Showing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 clarity and the 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 examples and eagerness of the presenter to help 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171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le of 1-9, with 1 being white and 9 being black">
            <a:extLst>
              <a:ext uri="{FF2B5EF4-FFF2-40B4-BE49-F238E27FC236}">
                <a16:creationId xmlns:a16="http://schemas.microsoft.com/office/drawing/2014/main" id="{8FAFF32F-CD6D-DD44-8918-B8F8CD33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597150"/>
            <a:ext cx="88519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2C8D1691-AE20-BE4B-9AFD-8BB7271C1130}"/>
              </a:ext>
            </a:extLst>
          </p:cNvPr>
          <p:cNvSpPr/>
          <p:nvPr/>
        </p:nvSpPr>
        <p:spPr>
          <a:xfrm rot="5400000">
            <a:off x="3209925" y="-492125"/>
            <a:ext cx="2813050" cy="6489700"/>
          </a:xfrm>
          <a:prstGeom prst="leftBrace">
            <a:avLst>
              <a:gd name="adj1" fmla="val 8333"/>
              <a:gd name="adj2" fmla="val 53566"/>
            </a:avLst>
          </a:prstGeom>
          <a:noFill/>
          <a:ln>
            <a:solidFill>
              <a:srgbClr val="D6A10E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1A124-6270-4845-9E46-898A57236599}"/>
              </a:ext>
            </a:extLst>
          </p:cNvPr>
          <p:cNvSpPr txBox="1"/>
          <p:nvPr/>
        </p:nvSpPr>
        <p:spPr>
          <a:xfrm>
            <a:off x="1016000" y="268982"/>
            <a:ext cx="684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REAL</a:t>
            </a:r>
            <a:r>
              <a:rPr lang="en-US" sz="3200" b="1" dirty="0">
                <a:solidFill>
                  <a:srgbClr val="D6A10E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LANGUAGE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(especially academic language)</a:t>
            </a:r>
          </a:p>
        </p:txBody>
      </p:sp>
    </p:spTree>
    <p:extLst>
      <p:ext uri="{BB962C8B-B14F-4D97-AF65-F5344CB8AC3E}">
        <p14:creationId xmlns:p14="http://schemas.microsoft.com/office/powerpoint/2010/main" val="32651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5A404-4836-8145-A996-64EBAD489386}"/>
              </a:ext>
            </a:extLst>
          </p:cNvPr>
          <p:cNvSpPr/>
          <p:nvPr/>
        </p:nvSpPr>
        <p:spPr>
          <a:xfrm>
            <a:off x="774245" y="981857"/>
            <a:ext cx="7401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Overall trends: </a:t>
            </a:r>
            <a:r>
              <a:rPr lang="en-US" sz="2000" dirty="0"/>
              <a:t>“The presentation could have been better if…”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AE055-A4F2-A342-AE5E-32328F5BADC6}"/>
              </a:ext>
            </a:extLst>
          </p:cNvPr>
          <p:cNvSpPr txBox="1"/>
          <p:nvPr/>
        </p:nvSpPr>
        <p:spPr>
          <a:xfrm>
            <a:off x="234174" y="320018"/>
            <a:ext cx="883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Post-workshop evaluation data: Qualitative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101" y="1835484"/>
            <a:ext cx="70541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Consolidated user guide/resource to support use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There was a cheat sheet for using the corpus since it’s not so user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An preview/outline of each type of doc was provided at the start so we would have an idea of what’s coming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More time to engage with practice and content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Too much important content which couldn't be covered in only one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More time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523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3;p54">
            <a:extLst>
              <a:ext uri="{FF2B5EF4-FFF2-40B4-BE49-F238E27FC236}">
                <a16:creationId xmlns:a16="http://schemas.microsoft.com/office/drawing/2014/main" id="{DA7C8900-B836-4B18-B103-7C392D73FA0D}"/>
              </a:ext>
            </a:extLst>
          </p:cNvPr>
          <p:cNvSpPr txBox="1"/>
          <p:nvPr/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Key Takeaways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9F3B1-611C-4403-997A-720369FC8565}"/>
              </a:ext>
            </a:extLst>
          </p:cNvPr>
          <p:cNvSpPr txBox="1"/>
          <p:nvPr/>
        </p:nvSpPr>
        <p:spPr>
          <a:xfrm>
            <a:off x="454325" y="1518249"/>
            <a:ext cx="8249728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2400"/>
              </a:spcAft>
              <a:buChar char="•"/>
            </a:pPr>
            <a:r>
              <a:rPr lang="en-US" sz="2400" b="1" dirty="0"/>
              <a:t>Communicative competence involves complexity, accuracy, and fluency</a:t>
            </a:r>
            <a:endParaRPr lang="en-US" sz="2400"/>
          </a:p>
          <a:p>
            <a:pPr marL="285750" indent="-285750">
              <a:spcAft>
                <a:spcPts val="2400"/>
              </a:spcAft>
              <a:buChar char="•"/>
            </a:pPr>
            <a:r>
              <a:rPr lang="en-US" sz="2400" b="1" dirty="0"/>
              <a:t>Different technologies empower students to develop these abilities outside the tutoring context</a:t>
            </a:r>
          </a:p>
          <a:p>
            <a:pPr marL="285750" indent="-285750">
              <a:spcAft>
                <a:spcPts val="2400"/>
              </a:spcAft>
              <a:buChar char="•"/>
            </a:pPr>
            <a:r>
              <a:rPr lang="en-US" sz="2400" b="1" dirty="0"/>
              <a:t>Academic writers achieve more agency using technologies to scaffold their existing skills</a:t>
            </a:r>
          </a:p>
        </p:txBody>
      </p:sp>
    </p:spTree>
    <p:extLst>
      <p:ext uri="{BB962C8B-B14F-4D97-AF65-F5344CB8AC3E}">
        <p14:creationId xmlns:p14="http://schemas.microsoft.com/office/powerpoint/2010/main" val="1335917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3;p54">
            <a:extLst>
              <a:ext uri="{FF2B5EF4-FFF2-40B4-BE49-F238E27FC236}">
                <a16:creationId xmlns:a16="http://schemas.microsoft.com/office/drawing/2014/main" id="{DA7C8900-B836-4B18-B103-7C392D73FA0D}"/>
              </a:ext>
            </a:extLst>
          </p:cNvPr>
          <p:cNvSpPr txBox="1"/>
          <p:nvPr/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Thank you!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9F3B1-611C-4403-997A-720369FC8565}"/>
              </a:ext>
            </a:extLst>
          </p:cNvPr>
          <p:cNvSpPr txBox="1"/>
          <p:nvPr/>
        </p:nvSpPr>
        <p:spPr>
          <a:xfrm>
            <a:off x="454325" y="1518249"/>
            <a:ext cx="824972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2400"/>
              </a:spcAft>
              <a:buChar char="•"/>
            </a:pPr>
            <a:r>
              <a:rPr lang="en-US" sz="2400" b="1" dirty="0"/>
              <a:t>Kim Becker | </a:t>
            </a:r>
            <a:r>
              <a:rPr lang="en-US" sz="2400" b="1" dirty="0">
                <a:hlinkClick r:id="rId2"/>
              </a:rPr>
              <a:t>kpb@iastate.edu</a:t>
            </a:r>
            <a:r>
              <a:rPr lang="en-US" sz="2400" b="1" dirty="0"/>
              <a:t> </a:t>
            </a:r>
            <a:endParaRPr lang="en-US"/>
          </a:p>
          <a:p>
            <a:pPr marL="285750" indent="-285750">
              <a:spcAft>
                <a:spcPts val="2400"/>
              </a:spcAft>
              <a:buChar char="•"/>
            </a:pPr>
            <a:r>
              <a:rPr lang="en-US" sz="2400" b="1" dirty="0"/>
              <a:t>Sarah Huffman | </a:t>
            </a:r>
            <a:r>
              <a:rPr lang="en-US" sz="2400" b="1" dirty="0">
                <a:hlinkClick r:id="rId3"/>
              </a:rPr>
              <a:t>shuffman@iastate.edu</a:t>
            </a:r>
            <a:r>
              <a:rPr lang="en-US" sz="2400" b="1" dirty="0"/>
              <a:t> </a:t>
            </a:r>
            <a:endParaRPr lang="en-US"/>
          </a:p>
          <a:p>
            <a:pPr marL="285750" indent="-285750">
              <a:spcAft>
                <a:spcPts val="2400"/>
              </a:spcAft>
              <a:buChar char="•"/>
            </a:pPr>
            <a:r>
              <a:rPr lang="en-US" sz="2400" b="1" dirty="0"/>
              <a:t>Kristin Terrill | </a:t>
            </a:r>
            <a:r>
              <a:rPr lang="en-US" sz="2400" b="1" dirty="0">
                <a:hlinkClick r:id="rId4"/>
              </a:rPr>
              <a:t>kterrill@iastate.edu</a:t>
            </a:r>
            <a:r>
              <a:rPr lang="en-US" sz="2400" b="1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3;p11">
            <a:extLst>
              <a:ext uri="{FF2B5EF4-FFF2-40B4-BE49-F238E27FC236}">
                <a16:creationId xmlns:a16="http://schemas.microsoft.com/office/drawing/2014/main" id="{67E39701-DE6F-3A4F-85CD-170AFA49D9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59" r="-1" b="14853"/>
          <a:stretch/>
        </p:blipFill>
        <p:spPr>
          <a:xfrm>
            <a:off x="7216565" y="6096000"/>
            <a:ext cx="1927436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D6B30-362D-9347-A7A7-4306B03FDFF4}"/>
              </a:ext>
            </a:extLst>
          </p:cNvPr>
          <p:cNvSpPr txBox="1"/>
          <p:nvPr/>
        </p:nvSpPr>
        <p:spPr>
          <a:xfrm>
            <a:off x="1060174" y="927652"/>
            <a:ext cx="69308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meet those three needs of our students, we devised a series of 3 workshops on technology-enhanced language learning:</a:t>
            </a:r>
          </a:p>
          <a:p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Research Writing Tutor (RWT)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Grammarly Premium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Corpus of Contemporary American English (COCA)</a:t>
            </a:r>
          </a:p>
          <a:p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7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6" descr="Venn diagram for complexity, accuracy, and fluency"/>
          <p:cNvGrpSpPr/>
          <p:nvPr/>
        </p:nvGrpSpPr>
        <p:grpSpPr>
          <a:xfrm>
            <a:off x="2611456" y="609600"/>
            <a:ext cx="5011496" cy="4790757"/>
            <a:chOff x="1087457" y="0"/>
            <a:chExt cx="5011496" cy="4790757"/>
          </a:xfrm>
        </p:grpSpPr>
        <p:sp>
          <p:nvSpPr>
            <p:cNvPr id="127" name="Google Shape;127;p16"/>
            <p:cNvSpPr/>
            <p:nvPr/>
          </p:nvSpPr>
          <p:spPr>
            <a:xfrm>
              <a:off x="2137785" y="0"/>
              <a:ext cx="2910840" cy="291084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2525897" y="509397"/>
              <a:ext cx="2134616" cy="130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Complexity</a:t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188113" y="1879917"/>
              <a:ext cx="2910840" cy="291084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4078345" y="2631884"/>
              <a:ext cx="1746504" cy="1600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Fluency</a:t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087457" y="1879917"/>
              <a:ext cx="2910840" cy="291084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1361561" y="2631884"/>
              <a:ext cx="1746504" cy="1600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Accuracy</a:t>
              </a:r>
              <a:endParaRPr/>
            </a:p>
          </p:txBody>
        </p:sp>
      </p:grpSp>
      <p:sp>
        <p:nvSpPr>
          <p:cNvPr id="133" name="Google Shape;133;p16" descr="COCA"/>
          <p:cNvSpPr/>
          <p:nvPr/>
        </p:nvSpPr>
        <p:spPr>
          <a:xfrm rot="1761426">
            <a:off x="6837006" y="4658262"/>
            <a:ext cx="2145266" cy="78308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DA07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COCA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4" name="Google Shape;134;p16" descr="Grammarly"/>
          <p:cNvSpPr/>
          <p:nvPr/>
        </p:nvSpPr>
        <p:spPr>
          <a:xfrm rot="-1741310">
            <a:off x="1031918" y="4617437"/>
            <a:ext cx="2286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07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Grammarly</a:t>
            </a:r>
            <a:endParaRPr sz="2400" b="0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5" name="Google Shape;135;p16" descr="RWT"/>
          <p:cNvSpPr/>
          <p:nvPr/>
        </p:nvSpPr>
        <p:spPr>
          <a:xfrm rot="1001467">
            <a:off x="5934662" y="2196576"/>
            <a:ext cx="2145266" cy="78308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ADA07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RWT</a:t>
            </a: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6" name="Google Shape;136;p16" descr="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1" y="14798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640" y="40612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1432" y="415728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398013" y="381950"/>
            <a:ext cx="3091219" cy="162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prstTxWarp prst="textPlain">
              <a:avLst/>
            </a:prstTxWarp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dirty="0">
                <a:ln w="0"/>
                <a:solidFill>
                  <a:srgbClr val="3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Language learning is complicated.</a:t>
            </a:r>
            <a:endParaRPr dirty="0">
              <a:ln w="0"/>
              <a:solidFill>
                <a:srgbClr val="3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1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/>
          <p:nvPr/>
        </p:nvSpPr>
        <p:spPr>
          <a:xfrm>
            <a:off x="571501" y="700088"/>
            <a:ext cx="805814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Research Writing Tutor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4316112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2570</Words>
  <Application>Microsoft Office PowerPoint</Application>
  <PresentationFormat>On-screen Show (4:3)</PresentationFormat>
  <Paragraphs>415</Paragraphs>
  <Slides>62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Times</vt:lpstr>
      <vt:lpstr>Times New Roman</vt:lpstr>
      <vt:lpstr>Univers 65</vt:lpstr>
      <vt:lpstr>Georgia</vt:lpstr>
      <vt:lpstr>Arial</vt:lpstr>
      <vt:lpstr>Average</vt:lpstr>
      <vt:lpstr>Wingdings</vt:lpstr>
      <vt:lpstr>Calibri</vt:lpstr>
      <vt:lpstr>Jacques Francois Shadow</vt:lpstr>
      <vt:lpstr>American Typewriter</vt:lpstr>
      <vt:lpstr>Courier New</vt:lpstr>
      <vt:lpstr>Open Sans</vt:lpstr>
      <vt:lpstr>Arial Nova</vt:lpstr>
      <vt:lpstr>Garamond</vt:lpstr>
      <vt:lpstr>PowerPoint</vt:lpstr>
      <vt:lpstr>Using Computer-Assisted Language Learning  to Foster Self-Editing Skills:  The Interdependence of Writers, Tutors, &amp;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First, some RWT vocabulary</vt:lpstr>
      <vt:lpstr>The RWT helps us identify moves (goals)   and   steps (strategies).</vt:lpstr>
      <vt:lpstr>Let’s learn about the features of this tool.</vt:lpstr>
      <vt:lpstr>The RWT has 3 main features.</vt:lpstr>
      <vt:lpstr>1. Learning about goals/strategies.</vt:lpstr>
      <vt:lpstr>PowerPoint Presentation</vt:lpstr>
      <vt:lpstr>2. Exploring goals/strategies.</vt:lpstr>
      <vt:lpstr>PowerPoint Presentation</vt:lpstr>
      <vt:lpstr>3. Analyzing your own writing.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Grammarly Premium?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Computer-Assisted Language Learning  to Foster Self-Editing Skills:  The Interdependence of Writers, Tutors, &amp; Technology</dc:title>
  <dc:creator>Kristin Terrill</dc:creator>
  <cp:lastModifiedBy>Jenelle Dembsey</cp:lastModifiedBy>
  <cp:revision>105</cp:revision>
  <dcterms:modified xsi:type="dcterms:W3CDTF">2021-09-27T19:46:40Z</dcterms:modified>
</cp:coreProperties>
</file>