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3" r:id="rId4"/>
  </p:sldMasterIdLst>
  <p:notesMasterIdLst>
    <p:notesMasterId r:id="rId28"/>
  </p:notesMasterIdLst>
  <p:sldIdLst>
    <p:sldId id="401" r:id="rId5"/>
    <p:sldId id="403" r:id="rId6"/>
    <p:sldId id="411" r:id="rId7"/>
    <p:sldId id="410" r:id="rId8"/>
    <p:sldId id="412" r:id="rId9"/>
    <p:sldId id="414" r:id="rId10"/>
    <p:sldId id="423" r:id="rId11"/>
    <p:sldId id="425" r:id="rId12"/>
    <p:sldId id="415" r:id="rId13"/>
    <p:sldId id="417" r:id="rId14"/>
    <p:sldId id="430" r:id="rId15"/>
    <p:sldId id="426" r:id="rId16"/>
    <p:sldId id="429" r:id="rId17"/>
    <p:sldId id="427" r:id="rId18"/>
    <p:sldId id="416" r:id="rId19"/>
    <p:sldId id="428" r:id="rId20"/>
    <p:sldId id="413" r:id="rId21"/>
    <p:sldId id="420" r:id="rId22"/>
    <p:sldId id="421" r:id="rId23"/>
    <p:sldId id="424" r:id="rId24"/>
    <p:sldId id="422" r:id="rId25"/>
    <p:sldId id="431" r:id="rId26"/>
    <p:sldId id="40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6" autoAdjust="0"/>
    <p:restoredTop sz="96208" autoAdjust="0"/>
  </p:normalViewPr>
  <p:slideViewPr>
    <p:cSldViewPr snapToGrid="0">
      <p:cViewPr varScale="1">
        <p:scale>
          <a:sx n="75" d="100"/>
          <a:sy n="75" d="100"/>
        </p:scale>
        <p:origin x="293" y="48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43" Type="http://schemas.microsoft.com/office/2018/10/relationships/authors" Target="NUL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0B616-BCB2-4E7C-BAA6-B90DF21B9EDF}" type="datetimeFigureOut">
              <a:rPr lang="en-US" smtClean="0"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EDF81-139F-488C-872B-4720FBA6B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688" y="1673352"/>
            <a:ext cx="5596128" cy="351129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0728" y="1674546"/>
            <a:ext cx="3401568" cy="3508908"/>
          </a:xfrm>
        </p:spPr>
        <p:txBody>
          <a:bodyPr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41520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41520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3252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43252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365760"/>
            <a:ext cx="4617720" cy="257860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3127248"/>
            <a:ext cx="4617720" cy="3054096"/>
          </a:xfrm>
        </p:spPr>
        <p:txBody>
          <a:bodyPr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4443984" cy="213969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898648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3639312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199" y="4389120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210343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3186"/>
            <a:ext cx="3816096" cy="3529014"/>
          </a:xfrm>
        </p:spPr>
        <p:txBody>
          <a:bodyPr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35763" y="712788"/>
            <a:ext cx="4618037" cy="5432425"/>
          </a:xfrm>
        </p:spPr>
        <p:txBody>
          <a:bodyPr anchor="ctr"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77056" y="4297680"/>
            <a:ext cx="4434840" cy="11887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9" name="Text Placeholder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Ecamaril@hacc.edu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Enacting Antiracism in Asynchronous Writing Consultations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D29EF-CFED-41EF-9138-BE844655F3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by: </a:t>
            </a:r>
          </a:p>
          <a:p>
            <a:r>
              <a:rPr lang="en-US" dirty="0"/>
              <a:t>Eric C. Camarillo</a:t>
            </a:r>
          </a:p>
        </p:txBody>
      </p:sp>
    </p:spTree>
    <p:extLst>
      <p:ext uri="{BB962C8B-B14F-4D97-AF65-F5344CB8AC3E}">
        <p14:creationId xmlns:p14="http://schemas.microsoft.com/office/powerpoint/2010/main" val="207476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DC501-2B71-4B71-90A9-49F72BA89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Method and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6A27E-2E92-47ED-9137-AC6EFFD4F35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Methods</a:t>
            </a:r>
          </a:p>
          <a:p>
            <a:pPr lvl="1"/>
            <a:r>
              <a:rPr lang="en-US" dirty="0"/>
              <a:t>Collected writing consultant comments from five papers on the same project</a:t>
            </a:r>
          </a:p>
          <a:p>
            <a:pPr lvl="1"/>
            <a:r>
              <a:rPr lang="en-US" dirty="0"/>
              <a:t>Coded comments along eight dimensions (eventually down to three)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E26E3D-528D-4BE2-AFFB-428EBDDBC7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Methodology</a:t>
            </a:r>
          </a:p>
          <a:p>
            <a:pPr lvl="1"/>
            <a:r>
              <a:rPr lang="en-US" dirty="0">
                <a:ea typeface="+mn-lt"/>
                <a:cs typeface="+mn-lt"/>
              </a:rPr>
              <a:t>Suhr-Sytsma and Brown’s “Theory In/To Practice: Addressing the Everyday Language of Oppression in the Writing Center”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1FD86-44E9-4F83-BF42-DCAFCFDC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EB9F8-B6E7-47AE-9FEA-C93832AF0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53641-57C0-4EE5-9968-29C433B49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80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B0B8D-7F9B-E04C-A40C-E391AA90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3467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C9252-A89D-B94D-9CED-09AEFD81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17992-4732-E248-AB2A-6DC181D3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3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D371CBF4-3FBD-A743-9311-153121D3A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43406"/>
            <a:ext cx="10905066" cy="4171187"/>
          </a:xfrm>
          <a:prstGeom prst="rect">
            <a:avLst/>
          </a:prstGeom>
          <a:ln>
            <a:noFill/>
          </a:ln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C4D37E-6321-BC47-B13D-11F14C77CA47}"/>
              </a:ext>
            </a:extLst>
          </p:cNvPr>
          <p:cNvSpPr txBox="1"/>
          <p:nvPr/>
        </p:nvSpPr>
        <p:spPr>
          <a:xfrm>
            <a:off x="1318664" y="434823"/>
            <a:ext cx="88911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err="1"/>
              <a:t>Surh-Sytsma</a:t>
            </a:r>
            <a:r>
              <a:rPr lang="en-US" sz="3200" dirty="0"/>
              <a:t> and Brown</a:t>
            </a:r>
          </a:p>
        </p:txBody>
      </p:sp>
    </p:spTree>
    <p:extLst>
      <p:ext uri="{BB962C8B-B14F-4D97-AF65-F5344CB8AC3E}">
        <p14:creationId xmlns:p14="http://schemas.microsoft.com/office/powerpoint/2010/main" val="2264126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90C1-B7C3-4DC1-ACB5-C4D6F1B6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126" y="1719859"/>
            <a:ext cx="5541264" cy="3844904"/>
          </a:xfrm>
        </p:spPr>
        <p:txBody>
          <a:bodyPr>
            <a:norm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i="0" dirty="0">
                <a:ea typeface="+mn-lt"/>
                <a:cs typeface="+mn-lt"/>
              </a:rPr>
              <a:t>Clarify meanings together</a:t>
            </a:r>
          </a:p>
          <a:p>
            <a:pPr marL="285750" indent="-285750" algn="l">
              <a:buFont typeface="Arial"/>
              <a:buChar char="•"/>
            </a:pPr>
            <a:r>
              <a:rPr lang="en-US" i="0" dirty="0">
                <a:ea typeface="+mn-lt"/>
                <a:cs typeface="+mn-lt"/>
              </a:rPr>
              <a:t>Expressing understanding of one another’s meanings</a:t>
            </a:r>
          </a:p>
          <a:p>
            <a:pPr marL="285750" indent="-285750" algn="l">
              <a:buFont typeface="Arial"/>
              <a:buChar char="•"/>
            </a:pPr>
            <a:r>
              <a:rPr lang="en-US" i="0" dirty="0">
                <a:ea typeface="+mn-lt"/>
                <a:cs typeface="+mn-lt"/>
              </a:rPr>
              <a:t>Discuss meaning and use of sources (22)</a:t>
            </a:r>
          </a:p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883CA-1655-4AEA-88AA-83E00900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8952AF-C00F-43A4-AF43-3A534FF3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CE2F3E-ACB9-4AE2-A239-911A50E7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79F6AF6-D1B4-41C2-AAA7-7DA5722827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36108" y="5300065"/>
            <a:ext cx="4183973" cy="5496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Suhr-Sytsma and Brown</a:t>
            </a:r>
          </a:p>
        </p:txBody>
      </p:sp>
    </p:spTree>
    <p:extLst>
      <p:ext uri="{BB962C8B-B14F-4D97-AF65-F5344CB8AC3E}">
        <p14:creationId xmlns:p14="http://schemas.microsoft.com/office/powerpoint/2010/main" val="2890393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183BF-D8BC-AA49-A6C4-4C641BFF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i="0" dirty="0"/>
              <a:t>Engagement</a:t>
            </a:r>
            <a:br>
              <a:rPr lang="en-US" i="0" dirty="0"/>
            </a:br>
            <a:r>
              <a:rPr lang="en-US" i="0" dirty="0"/>
              <a:t>Comment Location</a:t>
            </a:r>
            <a:br>
              <a:rPr lang="en-US" i="0" dirty="0"/>
            </a:br>
            <a:r>
              <a:rPr lang="en-US" i="0" dirty="0"/>
              <a:t>Comment Frequency</a:t>
            </a:r>
            <a:br>
              <a:rPr lang="en-US" i="0" dirty="0"/>
            </a:br>
            <a:r>
              <a:rPr lang="en-US" i="0" dirty="0"/>
              <a:t>Modeling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497CD0-A96E-674E-AD7B-44B0AE0E6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4B1AB-A580-2B4F-9D91-387D4E98B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1B3C0C-B324-8647-9557-E854866DE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43F913-CA28-F241-A846-825C69D492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Hewett’s Strategies</a:t>
            </a:r>
          </a:p>
        </p:txBody>
      </p:sp>
    </p:spTree>
    <p:extLst>
      <p:ext uri="{BB962C8B-B14F-4D97-AF65-F5344CB8AC3E}">
        <p14:creationId xmlns:p14="http://schemas.microsoft.com/office/powerpoint/2010/main" val="2559139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24708-F9AC-469E-8477-B720DA8ED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Some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7E19B-F52E-489F-8138-D5FD4D4C6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More time to think about comments</a:t>
            </a:r>
          </a:p>
          <a:p>
            <a:pPr lvl="1"/>
            <a:r>
              <a:rPr lang="en-US" dirty="0"/>
              <a:t>For both student and consultant</a:t>
            </a:r>
          </a:p>
          <a:p>
            <a:r>
              <a:rPr lang="en-US" dirty="0"/>
              <a:t>Shifts (some/more) power to the student</a:t>
            </a:r>
          </a:p>
          <a:p>
            <a:pPr lvl="1"/>
            <a:r>
              <a:rPr lang="en-US" dirty="0"/>
              <a:t>Whether or not to make changes</a:t>
            </a:r>
          </a:p>
          <a:p>
            <a:r>
              <a:rPr lang="en-US" dirty="0"/>
              <a:t>Consultants taking the viewpoint of a reader</a:t>
            </a:r>
          </a:p>
          <a:p>
            <a:r>
              <a:rPr lang="en-US" dirty="0"/>
              <a:t>Comments were often more directive</a:t>
            </a:r>
          </a:p>
          <a:p>
            <a:pPr lvl="1"/>
            <a:r>
              <a:rPr lang="en-US"/>
              <a:t>A potential best practice: Do X because Y</a:t>
            </a:r>
            <a:endParaRPr lang="en-US" dirty="0"/>
          </a:p>
          <a:p>
            <a:pPr lvl="1"/>
            <a:r>
              <a:rPr lang="en-US"/>
              <a:t>Actionable comments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481FB-4DF1-4D5E-BA68-41DC06B1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76F7B-1B63-4270-9C69-8B4EDF60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33951-5A88-4DC3-9F81-7030CA36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18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D5A65-A893-4D2D-8DD8-27DBD9E0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BBC3B-A37F-4334-AB0D-B6612FD746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Some final thoughts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70669-E688-41B1-B186-4E80F22F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459D0-79A8-4FB7-B8ED-B32FC318D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3D2E2-0CD9-40ED-9424-C5672E5C4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730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FD2CC-B439-4E33-85EC-6F723EC39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Ongoing Questions and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EA655-9AFD-441C-B07D-3122F910D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Antiracism exists structurally</a:t>
            </a:r>
          </a:p>
          <a:p>
            <a:pPr lvl="1"/>
            <a:r>
              <a:rPr lang="en-US" dirty="0"/>
              <a:t>How can policies, procedures, and training affect antiracism within </a:t>
            </a:r>
            <a:r>
              <a:rPr lang="en-US"/>
              <a:t>individual sessions?</a:t>
            </a:r>
          </a:p>
          <a:p>
            <a:r>
              <a:rPr lang="en-US" dirty="0"/>
              <a:t>What theories can we use to inform our online practices?</a:t>
            </a:r>
          </a:p>
          <a:p>
            <a:pPr lvl="1"/>
            <a:r>
              <a:rPr lang="en-US" dirty="0"/>
              <a:t>Activity theory</a:t>
            </a:r>
          </a:p>
          <a:p>
            <a:pPr lvl="1"/>
            <a:r>
              <a:rPr lang="en-US" dirty="0" err="1"/>
              <a:t>Decolonialism</a:t>
            </a:r>
            <a:endParaRPr lang="en-US" dirty="0"/>
          </a:p>
          <a:p>
            <a:pPr lvl="1"/>
            <a:r>
              <a:rPr lang="en-US" dirty="0"/>
              <a:t>Radical praxis?</a:t>
            </a:r>
          </a:p>
          <a:p>
            <a:r>
              <a:rPr lang="en-US" dirty="0"/>
              <a:t>How do consultants decide to make comments?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CB600-17E6-4E01-9154-9814D8130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C626F-E10F-45E6-A1F0-3F059051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FAD31-622C-4B4E-B9E2-8D52D145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89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937422A-1DDA-41F0-A5F4-5AADBF566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/>
          <a:lstStyle/>
          <a:p>
            <a:r>
              <a:rPr lang="en-US" i="0" dirty="0"/>
              <a:t>Recommended Texts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4221593-9D56-431D-8634-3654122F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47747F-E0E0-466F-8AF0-893DB26AC8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4F95F9-0314-49C7-ABDA-4D6DACC98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048031-4A63-4FDA-BF60-8ED9C41A9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4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70FB-5A8D-4088-B823-29B4BF98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1719860"/>
            <a:ext cx="5541264" cy="3365581"/>
          </a:xfrm>
        </p:spPr>
        <p:txBody>
          <a:bodyPr anchor="b">
            <a:normAutofit fontScale="90000"/>
          </a:bodyPr>
          <a:lstStyle/>
          <a:p>
            <a:r>
              <a:rPr lang="en-US" i="0" dirty="0">
                <a:ea typeface="+mn-lt"/>
                <a:cs typeface="+mn-lt"/>
              </a:rPr>
              <a:t>“The ‘Standard English’ Fairy Tale: A Rhetorical Analysis of Racist Pedagogies and Commonplace Assumptions about Language Diversity”</a:t>
            </a:r>
            <a:endParaRPr lang="en-US" dirty="0">
              <a:ea typeface="+mn-lt"/>
              <a:cs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D9014-1B1F-4C82-8113-A8846EB26F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FC85D-1110-487C-B489-EE2B984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DB313-8396-413F-9931-0AED3114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374A4-7C35-4A77-98FE-0989BEE6E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35701" y="5416099"/>
            <a:ext cx="2517550" cy="50046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Greenfield</a:t>
            </a:r>
          </a:p>
        </p:txBody>
      </p:sp>
    </p:spTree>
    <p:extLst>
      <p:ext uri="{BB962C8B-B14F-4D97-AF65-F5344CB8AC3E}">
        <p14:creationId xmlns:p14="http://schemas.microsoft.com/office/powerpoint/2010/main" val="216471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88237-E4AB-403D-BDDC-68159D0E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anchor="b">
            <a:normAutofit/>
          </a:bodyPr>
          <a:lstStyle/>
          <a:p>
            <a:r>
              <a:rPr lang="en-US" i="0" dirty="0"/>
              <a:t>“Unmaking Gringo-Centers”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DD874-1FD6-4BDB-9507-691AE206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BB8ED-4C22-418C-8CB2-A1EA470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489BA-8EFC-4B3A-A8EB-9F52A5AB2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819CA-98DB-4C00-9319-FE40B3EA19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0056" y="4420583"/>
            <a:ext cx="2148840" cy="5864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Garcia</a:t>
            </a:r>
          </a:p>
        </p:txBody>
      </p:sp>
    </p:spTree>
    <p:extLst>
      <p:ext uri="{BB962C8B-B14F-4D97-AF65-F5344CB8AC3E}">
        <p14:creationId xmlns:p14="http://schemas.microsoft.com/office/powerpoint/2010/main" val="169605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A85D8F-96DF-414F-96F0-8F01B9758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>
            <a:normAutofit/>
          </a:bodyPr>
          <a:lstStyle/>
          <a:p>
            <a:r>
              <a:rPr lang="en-US" i="0" dirty="0"/>
              <a:t>Outline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7F79409-2936-4FDC-BF6F-45FC9FDA8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342900" indent="-342900"/>
            <a:endParaRPr lang="en-US" sz="2400" dirty="0"/>
          </a:p>
          <a:p>
            <a:pPr marL="342900" indent="-342900"/>
            <a:endParaRPr lang="en-US" sz="2400" dirty="0"/>
          </a:p>
          <a:p>
            <a:pPr marL="342900" indent="-342900"/>
            <a:endParaRPr lang="en-US" sz="2400" dirty="0"/>
          </a:p>
          <a:p>
            <a:pPr marL="342900" indent="-342900"/>
            <a:endParaRPr lang="en-US" sz="2400" dirty="0"/>
          </a:p>
          <a:p>
            <a:pPr marL="342900" indent="-342900"/>
            <a:endParaRPr lang="en-US" sz="2400" dirty="0"/>
          </a:p>
          <a:p>
            <a:pPr marL="342900" indent="-342900"/>
            <a:r>
              <a:rPr lang="en-US" sz="2400" dirty="0"/>
              <a:t>Background and Context</a:t>
            </a:r>
            <a:endParaRPr lang="en-US" dirty="0"/>
          </a:p>
          <a:p>
            <a:pPr marL="571500" lvl="1" indent="-342900"/>
            <a:r>
              <a:rPr lang="en-US" sz="1800" dirty="0"/>
              <a:t>Need for more research</a:t>
            </a:r>
          </a:p>
          <a:p>
            <a:pPr marL="571500" lvl="1" indent="-342900">
              <a:buChar char="•"/>
            </a:pPr>
            <a:r>
              <a:rPr lang="en-US" sz="1800" dirty="0"/>
              <a:t>Pandemic</a:t>
            </a:r>
          </a:p>
          <a:p>
            <a:pPr marL="114300" indent="-342900"/>
            <a:r>
              <a:rPr lang="en-US" sz="2200" dirty="0"/>
              <a:t>Recommended Texts</a:t>
            </a:r>
          </a:p>
          <a:p>
            <a:pPr marL="342900" indent="-342900">
              <a:buChar char="•"/>
            </a:pPr>
            <a:r>
              <a:rPr lang="en-US" sz="2400" dirty="0"/>
              <a:t>Definitions</a:t>
            </a:r>
          </a:p>
          <a:p>
            <a:pPr marL="571500" lvl="1" indent="-342900">
              <a:buChar char="•"/>
            </a:pPr>
            <a:r>
              <a:rPr lang="en-US" sz="1800" dirty="0"/>
              <a:t>Asynchronous</a:t>
            </a:r>
          </a:p>
          <a:p>
            <a:pPr marL="571500" lvl="1" indent="-342900">
              <a:buChar char="•"/>
            </a:pPr>
            <a:r>
              <a:rPr lang="en-US" sz="1800" dirty="0"/>
              <a:t>Antiracism</a:t>
            </a:r>
          </a:p>
          <a:p>
            <a:pPr marL="114300" indent="-342900"/>
            <a:r>
              <a:rPr lang="en-US" sz="2400" dirty="0"/>
              <a:t>Analyzing comments</a:t>
            </a:r>
          </a:p>
          <a:p>
            <a:pPr marL="571500" lvl="1" indent="-342900"/>
            <a:r>
              <a:rPr lang="en-US" sz="1800" dirty="0"/>
              <a:t>Frame for analysis</a:t>
            </a:r>
          </a:p>
          <a:p>
            <a:pPr marL="571500" lvl="1" indent="-342900">
              <a:buChar char="•"/>
            </a:pPr>
            <a:r>
              <a:rPr lang="en-US" sz="1800" dirty="0"/>
              <a:t>Comments</a:t>
            </a:r>
          </a:p>
          <a:p>
            <a:pPr marL="114300" indent="-342900"/>
            <a:r>
              <a:rPr lang="en-US" sz="2400" dirty="0"/>
              <a:t>Conclusion</a:t>
            </a:r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pPr marL="342900" indent="-342900"/>
            <a:endParaRPr lang="en-US" dirty="0"/>
          </a:p>
          <a:p>
            <a:endParaRPr lang="en-US" dirty="0"/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7B974A44-52E7-4075-86AB-36F2D1893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Date Placeholder 4">
            <a:extLst>
              <a:ext uri="{FF2B5EF4-FFF2-40B4-BE49-F238E27FC236}">
                <a16:creationId xmlns:a16="http://schemas.microsoft.com/office/drawing/2014/main" id="{0498C11D-5122-4F24-A509-AB72068DA2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9/3/20XX</a:t>
            </a:r>
          </a:p>
        </p:txBody>
      </p:sp>
      <p:sp>
        <p:nvSpPr>
          <p:cNvPr id="26" name="Footer Placeholder 25">
            <a:extLst>
              <a:ext uri="{FF2B5EF4-FFF2-40B4-BE49-F238E27FC236}">
                <a16:creationId xmlns:a16="http://schemas.microsoft.com/office/drawing/2014/main" id="{0E469817-940E-4A7E-82D2-9FC9B4D3A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35" name="Slide Number Placeholder 6">
            <a:extLst>
              <a:ext uri="{FF2B5EF4-FFF2-40B4-BE49-F238E27FC236}">
                <a16:creationId xmlns:a16="http://schemas.microsoft.com/office/drawing/2014/main" id="{BC08ECD0-22B7-4899-B624-DEACA812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48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C54ED-7CF4-4266-8516-4F6D2C68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anchor="b">
            <a:normAutofit/>
          </a:bodyPr>
          <a:lstStyle/>
          <a:p>
            <a:r>
              <a:rPr lang="en-US" dirty="0"/>
              <a:t>The Online Writing Conference: A Guide for Teachers and Tutors</a:t>
            </a:r>
            <a:endParaRPr lang="en-US" i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40C50-44AC-4793-BF90-02A96349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E3236-89E3-4039-9CEB-A85BD086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9B458-AA9B-4C25-8E2D-F7CC685A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D6C90AD3-F12F-478B-9A45-6E47D2E2FE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77056" y="4297680"/>
            <a:ext cx="4434840" cy="11887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Hewett</a:t>
            </a:r>
          </a:p>
        </p:txBody>
      </p:sp>
    </p:spTree>
    <p:extLst>
      <p:ext uri="{BB962C8B-B14F-4D97-AF65-F5344CB8AC3E}">
        <p14:creationId xmlns:p14="http://schemas.microsoft.com/office/powerpoint/2010/main" val="18609910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7B6EA-DCD5-4184-8E6A-D20EE63B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anchor="b">
            <a:normAutofit/>
          </a:bodyPr>
          <a:lstStyle/>
          <a:p>
            <a:pPr algn="l"/>
            <a:r>
              <a:rPr lang="en-US" i="0" dirty="0">
                <a:ea typeface="+mn-lt"/>
                <a:cs typeface="+mn-lt"/>
              </a:rPr>
              <a:t>"Beyond the Lore: A Case for Asynchronous Tutoring Research"</a:t>
            </a:r>
          </a:p>
          <a:p>
            <a:endParaRPr lang="en-US" i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6BDD1-34FE-409E-B083-74D8D150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7AE75-8E1E-4B43-80CE-83C487235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41788-7A4A-4E0A-8E7B-3F2181CE1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F0532F86-D220-4A45-AF07-C8CA907DF8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77056" y="4297680"/>
            <a:ext cx="4434840" cy="11887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Denton</a:t>
            </a:r>
          </a:p>
        </p:txBody>
      </p:sp>
    </p:spTree>
    <p:extLst>
      <p:ext uri="{BB962C8B-B14F-4D97-AF65-F5344CB8AC3E}">
        <p14:creationId xmlns:p14="http://schemas.microsoft.com/office/powerpoint/2010/main" val="2127998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46F9-6F9F-8A46-A84F-628CD822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i="0" dirty="0"/>
              <a:t>“Theory In/To Practice: Addressing the Everyday Language of Oppression in the Writing Center”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52F67-0102-BC40-94AD-C568185F8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9/3/20XX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919B6-998C-3D4E-80FD-3B2542CC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DD78D-63D6-6D48-8D0A-BB81DC99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241F38-ED59-4846-9867-A538FCC02B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Suhr-Sytsma and Brown</a:t>
            </a:r>
          </a:p>
        </p:txBody>
      </p:sp>
    </p:spTree>
    <p:extLst>
      <p:ext uri="{BB962C8B-B14F-4D97-AF65-F5344CB8AC3E}">
        <p14:creationId xmlns:p14="http://schemas.microsoft.com/office/powerpoint/2010/main" val="797174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A6E381-7CDD-4999-B9C7-CD31E749F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DB3C5E-E520-4B9D-8574-178AD4C9F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Eric C. Camarillo</a:t>
            </a:r>
          </a:p>
          <a:p>
            <a:r>
              <a:rPr lang="en-US" dirty="0">
                <a:hlinkClick r:id="rId2"/>
              </a:rPr>
              <a:t>Ecamaril@hacc.edu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5C5860B-3DB0-4ECB-B7C1-89EA4A356C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9/3/20XX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2F7998E-EFAE-4BB2-869E-F97C71A78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5739D81-E175-440C-BAB4-B6281860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67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E853B-4750-46E8-B847-DF6578D3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/>
          <a:p>
            <a:r>
              <a:rPr lang="en-US" i="0" dirty="0"/>
              <a:t>Context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462846-0880-47D1-BE24-AD831987F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 need for more research and pandemic-related Concerns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B8FC2B-1316-4D7F-8736-D2168DDC12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9/3/20XX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218E4-68A2-471A-B666-470B93AD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Presentation Title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A4EEAE-4813-481F-B121-B12191B2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D0169-A52E-4D32-A538-BCDAC0608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A Need for More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04177-E684-48A1-84F7-01129F901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Traditional writing center consultations</a:t>
            </a:r>
          </a:p>
          <a:p>
            <a:pPr lvl="1"/>
            <a:r>
              <a:rPr lang="en-US" dirty="0"/>
              <a:t>Best practices</a:t>
            </a:r>
          </a:p>
          <a:p>
            <a:pPr lvl="2"/>
            <a:r>
              <a:rPr lang="en-US" dirty="0"/>
              <a:t>North, Lunsford, Brooks</a:t>
            </a:r>
          </a:p>
          <a:p>
            <a:pPr lvl="1"/>
            <a:r>
              <a:rPr lang="en-US" dirty="0"/>
              <a:t>Grappling with racism, colonialism, etc.</a:t>
            </a:r>
          </a:p>
          <a:p>
            <a:pPr lvl="2"/>
            <a:r>
              <a:rPr lang="en-US" dirty="0"/>
              <a:t>Grimm, </a:t>
            </a:r>
            <a:r>
              <a:rPr lang="en-US" dirty="0" err="1"/>
              <a:t>Bawarshi</a:t>
            </a:r>
            <a:r>
              <a:rPr lang="en-US" dirty="0"/>
              <a:t> and Pelkowski, Greenfield, Garcia</a:t>
            </a:r>
          </a:p>
          <a:p>
            <a:r>
              <a:rPr lang="en-US" dirty="0"/>
              <a:t>Synchronous online consultations</a:t>
            </a:r>
          </a:p>
          <a:p>
            <a:r>
              <a:rPr lang="en-US" dirty="0"/>
              <a:t>Online Writing Instruction</a:t>
            </a:r>
          </a:p>
          <a:p>
            <a:pPr lvl="1"/>
            <a:r>
              <a:rPr lang="en-US" sz="2000" dirty="0"/>
              <a:t>Borgman and McArdle, Hewett, Warnock</a:t>
            </a:r>
          </a:p>
          <a:p>
            <a:r>
              <a:rPr lang="en-US" sz="2400" dirty="0"/>
              <a:t>Antiracist instruction</a:t>
            </a:r>
          </a:p>
          <a:p>
            <a:pPr lvl="1"/>
            <a:r>
              <a:rPr lang="en-US" sz="2000" dirty="0"/>
              <a:t>Inoue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33288-96C6-4035-B623-FF1EE7F6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52FB8-88CF-4AA9-9B53-A19E3D1E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71BBE-A6EC-4412-B85B-4EB93D1DA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98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329DD-9075-422A-8829-AAC29ADE6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A Need for More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1369E-D556-4D24-8A99-416E8EA7A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Asynchronous writing consultations</a:t>
            </a:r>
          </a:p>
          <a:p>
            <a:pPr lvl="1"/>
            <a:r>
              <a:rPr lang="en-US" dirty="0"/>
              <a:t>Best practices</a:t>
            </a:r>
          </a:p>
          <a:p>
            <a:pPr lvl="1"/>
            <a:r>
              <a:rPr lang="en-US" dirty="0"/>
              <a:t>Strategies</a:t>
            </a:r>
          </a:p>
          <a:p>
            <a:pPr lvl="1"/>
            <a:r>
              <a:rPr lang="en-US" dirty="0"/>
              <a:t>Methods</a:t>
            </a:r>
          </a:p>
          <a:p>
            <a:pPr lvl="1"/>
            <a:r>
              <a:rPr lang="en-US" dirty="0"/>
              <a:t>Kinds </a:t>
            </a:r>
          </a:p>
          <a:p>
            <a:pPr lvl="1"/>
            <a:r>
              <a:rPr lang="en-US" dirty="0"/>
              <a:t>Theories</a:t>
            </a:r>
          </a:p>
          <a:p>
            <a:pPr lvl="1"/>
            <a:r>
              <a:rPr lang="en-US" dirty="0"/>
              <a:t>Limitations</a:t>
            </a:r>
          </a:p>
          <a:p>
            <a:pPr lvl="2"/>
            <a:r>
              <a:rPr lang="en-US" dirty="0"/>
              <a:t>Borders and control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04FEA-47CD-4003-A9CD-89A65BAB7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E12A-BE8F-4CE6-8A3C-1904037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CB5F9-3107-465E-98D1-29DEC3259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3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A154A-AF00-4D63-AF54-4941B219B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Definitions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387AD-AA6E-49A6-B157-75A9B3B488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do asynchronous and antiracism mean?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CCED6-C36E-4AC2-A6BC-B9FE3C5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72FD0-75A7-45DB-A65A-54FB908F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A674F-62F7-4FF4-95F4-A8345379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5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5B4F1-CA29-495C-9E61-0204FCC98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Asynchronous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B75C3-7832-4599-A093-5F024F8D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Phases of asynchronous conferences</a:t>
            </a:r>
            <a:endParaRPr lang="en-US" dirty="0"/>
          </a:p>
          <a:p>
            <a:pPr lvl="1"/>
            <a:r>
              <a:rPr lang="en-US"/>
              <a:t>A writer e-mails or electronically posts an essay to an online instructor.</a:t>
            </a:r>
            <a:endParaRPr lang="en-US" dirty="0"/>
          </a:p>
          <a:p>
            <a:pPr lvl="1"/>
            <a:r>
              <a:rPr lang="en-US"/>
              <a:t>The instructor reads the essay and provides feedback and instruction.</a:t>
            </a:r>
          </a:p>
          <a:p>
            <a:pPr lvl="1"/>
            <a:r>
              <a:rPr lang="en-US"/>
              <a:t>The writer reads or listens to the instructor's response and revises the essay (or not).</a:t>
            </a:r>
            <a:endParaRPr lang="en-US" dirty="0"/>
          </a:p>
          <a:p>
            <a:pPr lvl="1"/>
            <a:r>
              <a:rPr lang="en-US"/>
              <a:t>The writer desires further feedback and submits new essay draft</a:t>
            </a:r>
          </a:p>
          <a:p>
            <a:pPr lvl="2"/>
            <a:r>
              <a:rPr lang="en-US"/>
              <a:t>Hewett, </a:t>
            </a:r>
            <a:r>
              <a:rPr lang="en-US" i="1"/>
              <a:t>The Online Writing Conference</a:t>
            </a:r>
            <a:r>
              <a:rPr lang="en-US"/>
              <a:t>, 27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2EC42-3230-4E8A-BC35-D53C0318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05E533-7715-4854-9763-A1EBEE086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BA6840-3075-4FA5-B21A-242FDCF7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76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5282-1E9C-4F0F-AE85-7449DE22A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Antiracism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976EB-79DB-45AF-A36E-D6405D674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Kendi, </a:t>
            </a:r>
            <a:r>
              <a:rPr lang="en-US" i="1" dirty="0"/>
              <a:t>How to be an Antiracist</a:t>
            </a:r>
          </a:p>
          <a:p>
            <a:r>
              <a:rPr lang="en-US"/>
              <a:t>"An antiracist policy is any measure that produces or sustains racial equity between racial groups. By policy, I mean written and </a:t>
            </a:r>
            <a:r>
              <a:rPr lang="en-US" i="1"/>
              <a:t>unwritten</a:t>
            </a:r>
            <a:r>
              <a:rPr lang="en-US"/>
              <a:t> laws, rules, processes, regulations, and guidelines that govern people" (18, emphasis added).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1BE82-F8C5-4FBE-B1D2-1B49C4A6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D0507-5FAB-4DA1-9E33-9B9FAEA3C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7E14D-533B-4AC7-BE99-B93DACDF6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85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F9D5B-77CB-4C83-A579-7871BC4BD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/>
              <a:t>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C1250-3E9A-4AFE-A793-7960BB4EB9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88DE-38FA-4B67-ADDB-BA65BB2FC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80350-F7EE-4A1D-B2DD-167A44F0D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AD9FE-F261-43A9-99C4-EDAC5005A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7979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" id="{83ACE2F6-3F27-4C0C-9F26-3A644E012A31}" vid="{2791EB26-28CE-473B-9B2E-6D68997E89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www.w3.org/2000/xmlns/"/>
    <ds:schemaRef ds:uri="71af3243-3dd4-4a8d-8c0d-dd76da1f02a5"/>
    <ds:schemaRef ds:uri="http://www.w3.org/2001/XMLSchema-instan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1af3243-3dd4-4a8d-8c0d-dd76da1f02a5"/>
    <ds:schemaRef ds:uri="16c05727-aa75-4e4a-9b5f-8a80a116589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tf89080264_win32 (1)</Template>
  <TotalTime>0</TotalTime>
  <Words>579</Words>
  <Application>Microsoft Office PowerPoint</Application>
  <PresentationFormat>Widescreen</PresentationFormat>
  <Paragraphs>169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Elephant</vt:lpstr>
      <vt:lpstr>Brush</vt:lpstr>
      <vt:lpstr>Enacting Antiracism in Asynchronous Writing Consultations</vt:lpstr>
      <vt:lpstr>Outline</vt:lpstr>
      <vt:lpstr>Context</vt:lpstr>
      <vt:lpstr>A Need for More Research</vt:lpstr>
      <vt:lpstr>A Need for More Research</vt:lpstr>
      <vt:lpstr>Definitions</vt:lpstr>
      <vt:lpstr>Asynchronous</vt:lpstr>
      <vt:lpstr>Antiracism</vt:lpstr>
      <vt:lpstr>Analysis</vt:lpstr>
      <vt:lpstr>Method and Methodology</vt:lpstr>
      <vt:lpstr>PowerPoint Presentation</vt:lpstr>
      <vt:lpstr>Clarify meanings together Expressing understanding of one another’s meanings Discuss meaning and use of sources (22) </vt:lpstr>
      <vt:lpstr>Engagement Comment Location Comment Frequency Modeling</vt:lpstr>
      <vt:lpstr>Some Findings</vt:lpstr>
      <vt:lpstr>Conclusion</vt:lpstr>
      <vt:lpstr>Ongoing Questions and Ideas</vt:lpstr>
      <vt:lpstr>Recommended Texts</vt:lpstr>
      <vt:lpstr>“The ‘Standard English’ Fairy Tale: A Rhetorical Analysis of Racist Pedagogies and Commonplace Assumptions about Language Diversity”</vt:lpstr>
      <vt:lpstr>“Unmaking Gringo-Centers”</vt:lpstr>
      <vt:lpstr>The Online Writing Conference: A Guide for Teachers and Tutors</vt:lpstr>
      <vt:lpstr>"Beyond the Lore: A Case for Asynchronous Tutoring Research" </vt:lpstr>
      <vt:lpstr>“Theory In/To Practice: Addressing the Everyday Language of Oppression in the Writing Center”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</dc:title>
  <dc:creator/>
  <cp:lastModifiedBy/>
  <cp:revision>454</cp:revision>
  <dcterms:created xsi:type="dcterms:W3CDTF">2020-09-10T12:52:46Z</dcterms:created>
  <dcterms:modified xsi:type="dcterms:W3CDTF">2020-11-17T14:13:52Z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