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64" r:id="rId4"/>
    <p:sldId id="270" r:id="rId5"/>
    <p:sldId id="257" r:id="rId6"/>
    <p:sldId id="258" r:id="rId7"/>
    <p:sldId id="259" r:id="rId8"/>
    <p:sldId id="263" r:id="rId9"/>
    <p:sldId id="261" r:id="rId10"/>
    <p:sldId id="272" r:id="rId11"/>
    <p:sldId id="260" r:id="rId12"/>
    <p:sldId id="262" r:id="rId13"/>
    <p:sldId id="3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7FF"/>
    <a:srgbClr val="FFD579"/>
    <a:srgbClr val="73FEFF"/>
    <a:srgbClr val="00FDFF"/>
    <a:srgbClr val="FF7E79"/>
    <a:srgbClr val="FF6A00"/>
    <a:srgbClr val="FF9300"/>
    <a:srgbClr val="FF40FF"/>
    <a:srgbClr val="FF2600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1"/>
    <p:restoredTop sz="94625"/>
  </p:normalViewPr>
  <p:slideViewPr>
    <p:cSldViewPr snapToGrid="0" snapToObjects="1">
      <p:cViewPr varScale="1">
        <p:scale>
          <a:sx n="79" d="100"/>
          <a:sy n="79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6C97BF-FD72-6744-BA71-F914B33CC4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08E92-3527-9D44-A0E0-AFABC3DAFA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ADE96-E36A-284A-98C8-B56DF09C9F5B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37AC4-F3D8-964B-92E2-B593CBFE9A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1974E-AE74-284B-8904-66854B9A07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87977-206B-1343-BC14-348F9149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15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28A25-EA9C-784A-8B4F-5149766EBAA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80902-4315-124E-9A1E-2233CFD8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37481-CAF9-9F4A-AA68-312F3BE7F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75C81-14C3-AB45-993B-93CC10A81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44187-2F5E-0840-B19D-3C27081B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64549-6125-4745-AB1A-4DA23C9E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94C7-4AE8-DB44-BC52-4E1E33C53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8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ED-10C8-0345-8DB3-3E7F61265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0DFC9-DB51-774D-A712-FED6E252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2DC8E-A8E9-7742-9D38-2E605156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FF74D-4013-754D-A9DC-7D2ED6387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3257B-A99D-6C4C-A543-438E96612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8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B6002D-5EE8-5F45-85AA-EDF1D8F53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CA06A-FA2A-3945-B54D-C219A8941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EB47C-FBF0-B34B-BF3E-10C42A6A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BD492-57EF-944A-9B0E-F80E557C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10FC9-FBAD-7E4F-872E-721988C4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1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D5D9-EE22-FF40-B4AD-9062B886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B72F1-E873-764A-897C-27EA3DBE4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BD8F-9C0A-AC4D-8365-7ED8560C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325BD-2700-EF4C-A167-1A5476DA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CB3EC-0CA5-0C47-AF53-2F8FE57A8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0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B1D3-7E41-CA43-A58D-9FF8485AD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C6685-D118-C047-8A48-DD3198F25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F6600-A37F-0045-8132-51E3EBC1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1F32F-FAA9-DF4C-B64B-66282DB7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07D48-0969-B14D-A7DD-B730670C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7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59F03-91E9-9C48-85C6-66D368A9B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388B7-4C8D-5444-AF61-3934E7AE6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EB679C-B69E-8C4A-A770-A2E2DA925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430C6-C9EB-824D-9507-B2B1EAED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159AE-94E3-1B4F-A547-FC218176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51D74E-049B-BC43-8164-5E47E4048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3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9988-3F31-5149-8FD3-322DF2DC0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FD640-E844-544D-A2BF-CFE7692ED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B60E1-8CD0-054D-8A31-9802561FE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36CA39-22FD-8740-81FF-32E00152A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74192-D5B5-1948-9B6F-0C92963E86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39D569-5584-164B-87BD-6A8EEE19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879463-E559-4746-80EA-6A5E858DE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06A3F0-9529-A74B-9462-CB33775F0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F5DEC-3E72-0848-9C6C-CBDFC7B9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DE7C7A-91FD-5448-ADDF-138CE5CBF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D82C1-FA35-864E-A97D-25E2FFC8D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51B10-C458-5D44-B45F-EEAC9BF0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5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90231-D964-BF48-9A80-380643DC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EB7EF9-B600-2645-BC08-D35B0A9A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BDAF4-CA11-6747-B47F-B3A5EAE5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4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300CA-6281-964D-B55F-0BA98A237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8BED4-ED6C-6A45-B1A3-627F42DAC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47FD8-500D-A949-BB39-ED5DD363A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2772EF-2611-7940-9A0D-49F047B5F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054B5-3013-904F-84AF-1C4392CD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162E7-008F-5740-99FA-E08C27FCE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8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C2596-1DF1-494C-9017-42F177E40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D6D3C7-09FF-AC4C-8564-59E465241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97162-2781-FF47-A656-AD1D0D9A7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833EF-27A6-CF45-BC0D-87A05E8E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1219D-C8E0-8240-8F68-AB67F008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6C251D-21C2-114A-AF46-E7CB6F75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A1628F-D963-4A44-ABFF-D6D32874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32C69-E404-7D43-A851-B55294AD1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0B1E1-0994-4D4C-905C-4C7FD22C7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8071-B2C8-0549-9C09-2D21FB4B2B4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551C2-7C5B-7346-91D2-438F52B8D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722D8-0731-4244-887F-5EE78F248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F5EC8-0D90-4E46-82F3-F47242355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4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D6BD-4982-6E4F-A8BE-B5B0D35A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80457"/>
            <a:ext cx="12192000" cy="1754589"/>
          </a:xfrm>
          <a:blipFill dpi="0" rotWithShape="1">
            <a:blip r:embed="rId2">
              <a:alphaModFix amt="70000"/>
            </a:blip>
            <a:srcRect/>
            <a:tile tx="0" ty="0" sx="100000" sy="100000" flip="none" algn="tl"/>
          </a:blipFill>
          <a:effectLst>
            <a:glow>
              <a:srgbClr val="FFFF00"/>
            </a:glow>
            <a:softEdge rad="254000"/>
          </a:effectLst>
        </p:spPr>
        <p:txBody>
          <a:bodyPr anchor="ctr">
            <a:normAutofit/>
          </a:bodyPr>
          <a:lstStyle/>
          <a:p>
            <a:r>
              <a:rPr lang="en-US" sz="4800" b="1" dirty="0">
                <a:latin typeface="+mn-lt"/>
              </a:rPr>
              <a:t>Racial Justice &amp; Online Writing Center Praxis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02342A-1CBF-6A49-9A09-388CE98FF64C}"/>
              </a:ext>
            </a:extLst>
          </p:cNvPr>
          <p:cNvSpPr txBox="1">
            <a:spLocks/>
          </p:cNvSpPr>
          <p:nvPr/>
        </p:nvSpPr>
        <p:spPr>
          <a:xfrm>
            <a:off x="304800" y="4833257"/>
            <a:ext cx="11582400" cy="839409"/>
          </a:xfrm>
          <a:prstGeom prst="rect">
            <a:avLst/>
          </a:prstGeom>
          <a:noFill/>
          <a:effectLst>
            <a:glow>
              <a:srgbClr val="FFFF00"/>
            </a:glow>
            <a:softEdge rad="0"/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</a:rPr>
              <a:t>Zandra L. Jordan, PhD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Director, Hume Center for Writing &amp; Speaking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Stanford University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zljordan@stanford.edu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Oct. 2, 2020</a:t>
            </a:r>
          </a:p>
        </p:txBody>
      </p:sp>
    </p:spTree>
    <p:extLst>
      <p:ext uri="{BB962C8B-B14F-4D97-AF65-F5344CB8AC3E}">
        <p14:creationId xmlns:p14="http://schemas.microsoft.com/office/powerpoint/2010/main" val="473849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D6BD-4982-6E4F-A8BE-B5B0D35A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40178"/>
          </a:xfrm>
        </p:spPr>
        <p:txBody>
          <a:bodyPr>
            <a:normAutofit fontScale="90000"/>
          </a:bodyPr>
          <a:lstStyle/>
          <a:p>
            <a:pPr algn="r"/>
            <a:r>
              <a:rPr lang="en-US" sz="4000" b="1" dirty="0">
                <a:solidFill>
                  <a:srgbClr val="9437FF"/>
                </a:solidFill>
              </a:rPr>
              <a:t>Womanist ethics </a:t>
            </a:r>
            <a:r>
              <a:rPr lang="en-US" sz="4000" b="1" dirty="0">
                <a:solidFill>
                  <a:schemeClr val="bg1"/>
                </a:solidFill>
              </a:rPr>
              <a:t>as a critical moral standpoint for antiracist (online) writing center praxis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DCCE4D-163F-804F-9BF2-EE7F2B45F7AD}"/>
              </a:ext>
            </a:extLst>
          </p:cNvPr>
          <p:cNvSpPr txBox="1"/>
          <p:nvPr/>
        </p:nvSpPr>
        <p:spPr>
          <a:xfrm>
            <a:off x="203200" y="2760376"/>
            <a:ext cx="3819878" cy="1200329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Tutors should reflect the diverse demographics of the student body.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B7649D-439B-C24C-AEC7-B4D96D7346D5}"/>
              </a:ext>
            </a:extLst>
          </p:cNvPr>
          <p:cNvSpPr txBox="1"/>
          <p:nvPr/>
        </p:nvSpPr>
        <p:spPr>
          <a:xfrm>
            <a:off x="4211461" y="2760376"/>
            <a:ext cx="3819878" cy="1200329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Training curriculum should center racial literacy and racial justice.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2F478-1968-3C4E-ADB6-727D184904D2}"/>
              </a:ext>
            </a:extLst>
          </p:cNvPr>
          <p:cNvSpPr txBox="1"/>
          <p:nvPr/>
        </p:nvSpPr>
        <p:spPr>
          <a:xfrm>
            <a:off x="6121400" y="4769578"/>
            <a:ext cx="5209117" cy="830997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Tutors should engage in discussions about race(ism) and language attitudes.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6F9978-DC3B-0A45-B40F-AEDF5B082B51}"/>
              </a:ext>
            </a:extLst>
          </p:cNvPr>
          <p:cNvSpPr txBox="1"/>
          <p:nvPr/>
        </p:nvSpPr>
        <p:spPr>
          <a:xfrm>
            <a:off x="8219722" y="2760376"/>
            <a:ext cx="3819878" cy="1200329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Tutor feedback should convey appreciation for linguistic diversity.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747806-2A33-0742-8A35-0D7113DB8090}"/>
              </a:ext>
            </a:extLst>
          </p:cNvPr>
          <p:cNvSpPr txBox="1"/>
          <p:nvPr/>
        </p:nvSpPr>
        <p:spPr>
          <a:xfrm>
            <a:off x="1458383" y="4759742"/>
            <a:ext cx="3819878" cy="830997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Tutors should honor writers’ video/audio preferences.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14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125BF47-F9BD-584C-A6BB-81B629DAC87B}"/>
              </a:ext>
            </a:extLst>
          </p:cNvPr>
          <p:cNvSpPr txBox="1">
            <a:spLocks/>
          </p:cNvSpPr>
          <p:nvPr/>
        </p:nvSpPr>
        <p:spPr>
          <a:xfrm>
            <a:off x="5340096" y="0"/>
            <a:ext cx="6851904" cy="751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dirty="0">
                <a:solidFill>
                  <a:schemeClr val="bg1"/>
                </a:solidFill>
              </a:rPr>
              <a:t>appropriation and reciprocity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5D8735-6258-B441-88EB-F5A676F9DF2B}"/>
              </a:ext>
            </a:extLst>
          </p:cNvPr>
          <p:cNvSpPr txBox="1"/>
          <p:nvPr/>
        </p:nvSpPr>
        <p:spPr>
          <a:xfrm>
            <a:off x="0" y="1950578"/>
            <a:ext cx="12192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2668FF"/>
              </a:solidFill>
            </a:endParaRPr>
          </a:p>
          <a:p>
            <a:pPr algn="r"/>
            <a:r>
              <a:rPr lang="en-US" sz="2800" dirty="0">
                <a:solidFill>
                  <a:schemeClr val="bg1"/>
                </a:solidFill>
              </a:rPr>
              <a:t>acts “in solidarity with and on behalf of Black women who have made available, shared, and translated their wisdom, strategies, and methods for the</a:t>
            </a:r>
            <a:r>
              <a:rPr lang="en-US" sz="2800" dirty="0">
                <a:solidFill>
                  <a:srgbClr val="00FDFF"/>
                </a:solidFill>
              </a:rPr>
              <a:t> </a:t>
            </a:r>
            <a:r>
              <a:rPr lang="en-US" sz="2800" dirty="0">
                <a:solidFill>
                  <a:srgbClr val="9437FF"/>
                </a:solidFill>
              </a:rPr>
              <a:t>universal task of liberating the oppressed and speaking truth to power</a:t>
            </a:r>
            <a:r>
              <a:rPr lang="en-US" sz="2800" dirty="0">
                <a:solidFill>
                  <a:schemeClr val="bg1"/>
                </a:solidFill>
              </a:rPr>
              <a:t>” </a:t>
            </a:r>
            <a:endParaRPr lang="en-US" sz="2800" b="1" dirty="0">
              <a:solidFill>
                <a:schemeClr val="bg1"/>
              </a:solidFill>
            </a:endParaRPr>
          </a:p>
          <a:p>
            <a:pPr algn="r"/>
            <a:endParaRPr lang="en-US" sz="1200" b="1" dirty="0">
              <a:solidFill>
                <a:srgbClr val="00FDFF"/>
              </a:solidFill>
            </a:endParaRPr>
          </a:p>
          <a:p>
            <a:pPr algn="r"/>
            <a:endParaRPr lang="en-US" sz="1200" b="1" dirty="0">
              <a:solidFill>
                <a:srgbClr val="00FDFF"/>
              </a:solidFill>
            </a:endParaRPr>
          </a:p>
          <a:p>
            <a:pPr algn="r"/>
            <a:endParaRPr lang="en-US" sz="1200" b="1" dirty="0">
              <a:solidFill>
                <a:srgbClr val="00FDFF"/>
              </a:solidFill>
            </a:endParaRPr>
          </a:p>
          <a:p>
            <a:pPr algn="r"/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Floyd-Thomas, S. M. (Ed.) (2006). </a:t>
            </a:r>
            <a:r>
              <a:rPr lang="en-US" sz="2000" i="1" dirty="0">
                <a:solidFill>
                  <a:schemeClr val="bg1"/>
                </a:solidFill>
              </a:rPr>
              <a:t>Deeper shades of purple: Womanism in religion and society</a:t>
            </a:r>
            <a:r>
              <a:rPr lang="en-US" sz="2000" dirty="0">
                <a:solidFill>
                  <a:schemeClr val="bg1"/>
                </a:solidFill>
              </a:rPr>
              <a:t>. New York Univ. Press.</a:t>
            </a:r>
          </a:p>
        </p:txBody>
      </p:sp>
    </p:spTree>
    <p:extLst>
      <p:ext uri="{BB962C8B-B14F-4D97-AF65-F5344CB8AC3E}">
        <p14:creationId xmlns:p14="http://schemas.microsoft.com/office/powerpoint/2010/main" val="3145014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9DD20CC-381D-C94E-8E05-9E267B7551BE}"/>
              </a:ext>
            </a:extLst>
          </p:cNvPr>
          <p:cNvSpPr txBox="1">
            <a:spLocks/>
          </p:cNvSpPr>
          <p:nvPr/>
        </p:nvSpPr>
        <p:spPr>
          <a:xfrm>
            <a:off x="4649820" y="1"/>
            <a:ext cx="7542179" cy="694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i="1" dirty="0">
                <a:solidFill>
                  <a:schemeClr val="bg1"/>
                </a:solidFill>
              </a:rPr>
              <a:t>insert </a:t>
            </a:r>
            <a:r>
              <a:rPr lang="en-US" sz="4400" b="1" i="1" dirty="0">
                <a:solidFill>
                  <a:srgbClr val="9437FF"/>
                </a:solidFill>
              </a:rPr>
              <a:t>YOUR </a:t>
            </a:r>
            <a:r>
              <a:rPr lang="en-US" sz="4400" b="1" i="1" dirty="0">
                <a:solidFill>
                  <a:schemeClr val="bg1"/>
                </a:solidFill>
              </a:rPr>
              <a:t>antiracist ethic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2391FD-2BE4-7845-80D8-04922E8AD64F}"/>
              </a:ext>
            </a:extLst>
          </p:cNvPr>
          <p:cNvSpPr txBox="1"/>
          <p:nvPr/>
        </p:nvSpPr>
        <p:spPr>
          <a:xfrm>
            <a:off x="452189" y="2282530"/>
            <a:ext cx="3327400" cy="2800767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endParaRPr lang="en-US" sz="1200" dirty="0">
              <a:solidFill>
                <a:srgbClr val="2668FF"/>
              </a:solidFill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</a:rPr>
              <a:t>OWI Principle 1: </a:t>
            </a:r>
            <a:r>
              <a:rPr lang="en-US" sz="2800" dirty="0">
                <a:solidFill>
                  <a:schemeClr val="bg1"/>
                </a:solidFill>
              </a:rPr>
              <a:t>Online writing instruction should be universally inclusive and accessible.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endParaRPr lang="en-US" sz="1200" b="1" dirty="0">
              <a:solidFill>
                <a:srgbClr val="00FDFF"/>
              </a:solidFill>
            </a:endParaRPr>
          </a:p>
          <a:p>
            <a:pPr algn="ctr"/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921620-E605-0E48-AC2B-30BA57DAF5A5}"/>
              </a:ext>
            </a:extLst>
          </p:cNvPr>
          <p:cNvSpPr txBox="1"/>
          <p:nvPr/>
        </p:nvSpPr>
        <p:spPr>
          <a:xfrm>
            <a:off x="4649820" y="3390525"/>
            <a:ext cx="6747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How do we account for racial justice?</a:t>
            </a:r>
          </a:p>
        </p:txBody>
      </p:sp>
    </p:spTree>
    <p:extLst>
      <p:ext uri="{BB962C8B-B14F-4D97-AF65-F5344CB8AC3E}">
        <p14:creationId xmlns:p14="http://schemas.microsoft.com/office/powerpoint/2010/main" val="3475871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9DD20CC-381D-C94E-8E05-9E267B7551BE}"/>
              </a:ext>
            </a:extLst>
          </p:cNvPr>
          <p:cNvSpPr txBox="1">
            <a:spLocks/>
          </p:cNvSpPr>
          <p:nvPr/>
        </p:nvSpPr>
        <p:spPr>
          <a:xfrm>
            <a:off x="2043954" y="1"/>
            <a:ext cx="10148046" cy="694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i="1" dirty="0">
                <a:solidFill>
                  <a:schemeClr val="bg1"/>
                </a:solidFill>
              </a:rPr>
              <a:t>Collaborative reflection and visioning with Padlet</a:t>
            </a:r>
            <a:r>
              <a:rPr lang="en-US" sz="4400" b="1" i="1" dirty="0">
                <a:solidFill>
                  <a:srgbClr val="FF9300"/>
                </a:solidFill>
              </a:rPr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2391FD-2BE4-7845-80D8-04922E8AD64F}"/>
              </a:ext>
            </a:extLst>
          </p:cNvPr>
          <p:cNvSpPr txBox="1"/>
          <p:nvPr/>
        </p:nvSpPr>
        <p:spPr>
          <a:xfrm>
            <a:off x="2043954" y="2123857"/>
            <a:ext cx="7960659" cy="3108543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endParaRPr lang="en-US" sz="1200" dirty="0">
              <a:solidFill>
                <a:srgbClr val="2668FF"/>
              </a:solidFill>
            </a:endParaRPr>
          </a:p>
          <a:p>
            <a:pPr algn="ctr"/>
            <a:r>
              <a:rPr lang="en-US" sz="2800" b="1" dirty="0">
                <a:solidFill>
                  <a:srgbClr val="00FDFF"/>
                </a:solidFill>
              </a:rPr>
              <a:t>Things to Know:</a:t>
            </a:r>
          </a:p>
          <a:p>
            <a:pPr algn="ctr"/>
            <a:endParaRPr lang="en-US" sz="1200" dirty="0">
              <a:solidFill>
                <a:srgbClr val="00FDFF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Anonymous posts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FDFF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Anonymous aggregation of responses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1200" b="1" dirty="0">
              <a:solidFill>
                <a:schemeClr val="bg1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Alternative: post in the chat 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endParaRPr lang="en-US" sz="1200" b="1" dirty="0">
              <a:solidFill>
                <a:srgbClr val="00FDFF"/>
              </a:solidFill>
            </a:endParaRPr>
          </a:p>
          <a:p>
            <a:pPr algn="ctr"/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96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7AB32-41E2-374B-B080-5EC01B1E5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991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Roll call! </a:t>
            </a:r>
            <a:r>
              <a:rPr lang="en-US" b="1" dirty="0">
                <a:solidFill>
                  <a:schemeClr val="bg1"/>
                </a:solidFill>
              </a:rPr>
              <a:t>Raise a fist if…</a:t>
            </a:r>
          </a:p>
        </p:txBody>
      </p:sp>
    </p:spTree>
    <p:extLst>
      <p:ext uri="{BB962C8B-B14F-4D97-AF65-F5344CB8AC3E}">
        <p14:creationId xmlns:p14="http://schemas.microsoft.com/office/powerpoint/2010/main" val="371110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D6BD-4982-6E4F-A8BE-B5B0D35A7D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4F605-8949-D842-AE21-C1E75B881E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37EDE78-D15F-2340-8770-D34D320CA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721" y="80963"/>
            <a:ext cx="6186558" cy="68580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89876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D6BD-4982-6E4F-A8BE-B5B0D35A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3667" y="1841500"/>
            <a:ext cx="5212364" cy="3340100"/>
          </a:xfrm>
          <a:solidFill>
            <a:srgbClr val="FFFF00"/>
          </a:solidFill>
          <a:effectLst>
            <a:softEdge rad="127000"/>
          </a:effectLst>
        </p:spPr>
        <p:txBody>
          <a:bodyPr>
            <a:noAutofit/>
          </a:bodyPr>
          <a:lstStyle/>
          <a:p>
            <a:r>
              <a:rPr lang="en-US" sz="2800" dirty="0"/>
              <a:t>“Racial justice — or racial equity — goes beyond ‘anti-racism.’ It is not just the absence of discrimination and inequities, but also the presence of deliberate systems and supports to achieve and sustain racial equity through proactive and preventative measures.”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4F605-8949-D842-AE21-C1E75B881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8900" y="1841500"/>
            <a:ext cx="4254500" cy="3154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48A1FE-A5BF-FA4E-965F-54E055733DB3}"/>
              </a:ext>
            </a:extLst>
          </p:cNvPr>
          <p:cNvSpPr txBox="1"/>
          <p:nvPr/>
        </p:nvSpPr>
        <p:spPr>
          <a:xfrm>
            <a:off x="3776699" y="1159431"/>
            <a:ext cx="4686300" cy="369332"/>
          </a:xfrm>
          <a:prstGeom prst="rect">
            <a:avLst/>
          </a:prstGeom>
          <a:solidFill>
            <a:schemeClr val="bg1">
              <a:alpha val="58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dirty="0"/>
              <a:t>NEA Racial Justice in Education Resource Guides</a:t>
            </a:r>
          </a:p>
        </p:txBody>
      </p:sp>
    </p:spTree>
    <p:extLst>
      <p:ext uri="{BB962C8B-B14F-4D97-AF65-F5344CB8AC3E}">
        <p14:creationId xmlns:p14="http://schemas.microsoft.com/office/powerpoint/2010/main" val="162937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D6BD-4982-6E4F-A8BE-B5B0D35A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40178"/>
          </a:xfrm>
        </p:spPr>
        <p:txBody>
          <a:bodyPr>
            <a:normAutofit fontScale="90000"/>
          </a:bodyPr>
          <a:lstStyle/>
          <a:p>
            <a:pPr algn="r"/>
            <a:r>
              <a:rPr lang="en-US" sz="4000" b="1" dirty="0">
                <a:solidFill>
                  <a:srgbClr val="9437FF"/>
                </a:solidFill>
              </a:rPr>
              <a:t>Womanist ethics </a:t>
            </a:r>
            <a:r>
              <a:rPr lang="en-US" sz="4000" b="1" dirty="0">
                <a:solidFill>
                  <a:schemeClr val="bg1"/>
                </a:solidFill>
              </a:rPr>
              <a:t>as a critical moral standpoint for antiracist (online) writing center praxis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C8ECB7-45D7-F54C-8A6C-5AADCFD3A768}"/>
              </a:ext>
            </a:extLst>
          </p:cNvPr>
          <p:cNvSpPr txBox="1"/>
          <p:nvPr/>
        </p:nvSpPr>
        <p:spPr>
          <a:xfrm>
            <a:off x="0" y="1745777"/>
            <a:ext cx="12192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00FDFF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“In a womanist garden, every person matters. </a:t>
            </a:r>
            <a:r>
              <a:rPr lang="en-US" sz="2800" dirty="0">
                <a:solidFill>
                  <a:srgbClr val="9437FF"/>
                </a:solidFill>
              </a:rPr>
              <a:t>Womanist theology </a:t>
            </a:r>
            <a:r>
              <a:rPr lang="en-US" sz="2800" dirty="0">
                <a:solidFill>
                  <a:schemeClr val="bg1"/>
                </a:solidFill>
              </a:rPr>
              <a:t>is aimed at supporting all oppressed communities in the work of liberation while affirming black women’s capacities, wisdom, and independence.” </a:t>
            </a:r>
          </a:p>
          <a:p>
            <a:pPr algn="r"/>
            <a:endParaRPr lang="en-US" sz="1200" dirty="0">
              <a:solidFill>
                <a:srgbClr val="FF9300"/>
              </a:solidFill>
            </a:endParaRPr>
          </a:p>
          <a:p>
            <a:pPr algn="r"/>
            <a:endParaRPr lang="en-US" sz="1200" dirty="0">
              <a:solidFill>
                <a:srgbClr val="FF9300"/>
              </a:solidFill>
            </a:endParaRPr>
          </a:p>
          <a:p>
            <a:pPr algn="r"/>
            <a:endParaRPr lang="en-US" sz="1200" dirty="0">
              <a:solidFill>
                <a:srgbClr val="FF9300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Marshall </a:t>
            </a:r>
            <a:r>
              <a:rPr lang="en-US" sz="2000" dirty="0" err="1">
                <a:solidFill>
                  <a:schemeClr val="bg1"/>
                </a:solidFill>
              </a:rPr>
              <a:t>Turman</a:t>
            </a:r>
            <a:r>
              <a:rPr lang="en-US" sz="2000" dirty="0">
                <a:solidFill>
                  <a:schemeClr val="bg1"/>
                </a:solidFill>
              </a:rPr>
              <a:t>, E. (February, 2019). Black women’s faith, black women’s flourishing: Womanist theology proclaims a future beyond the strongholds of racism, sexism, and injustice. </a:t>
            </a:r>
            <a:r>
              <a:rPr lang="en-US" sz="2000" i="1" dirty="0">
                <a:solidFill>
                  <a:schemeClr val="bg1"/>
                </a:solidFill>
              </a:rPr>
              <a:t>The Christian Century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929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1E3CA2B-7DA4-844A-A0E4-E72F794296AD}"/>
              </a:ext>
            </a:extLst>
          </p:cNvPr>
          <p:cNvSpPr txBox="1">
            <a:spLocks/>
          </p:cNvSpPr>
          <p:nvPr/>
        </p:nvSpPr>
        <p:spPr>
          <a:xfrm>
            <a:off x="7412476" y="0"/>
            <a:ext cx="4779523" cy="778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dirty="0">
                <a:solidFill>
                  <a:schemeClr val="bg1"/>
                </a:solidFill>
              </a:rPr>
              <a:t>radical subjectivity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5FBE52-F0CD-384F-AC59-079B828654E8}"/>
              </a:ext>
            </a:extLst>
          </p:cNvPr>
          <p:cNvSpPr txBox="1"/>
          <p:nvPr/>
        </p:nvSpPr>
        <p:spPr>
          <a:xfrm>
            <a:off x="-1" y="1561111"/>
            <a:ext cx="12192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2668FF"/>
              </a:solidFill>
            </a:endParaRPr>
          </a:p>
          <a:p>
            <a:pPr algn="r"/>
            <a:r>
              <a:rPr lang="en-US" sz="2800" dirty="0">
                <a:solidFill>
                  <a:schemeClr val="bg1"/>
                </a:solidFill>
              </a:rPr>
              <a:t>ways that black women, aware of their own tripartite oppression, refuse to be “a victim of circumstance” and choose instead as “responsible, serious, in-charge women,” to </a:t>
            </a:r>
            <a:r>
              <a:rPr lang="en-US" sz="2800" dirty="0">
                <a:solidFill>
                  <a:srgbClr val="9437FF"/>
                </a:solidFill>
              </a:rPr>
              <a:t>claim their own sense of identity in response to “hegemonic” forces</a:t>
            </a:r>
          </a:p>
          <a:p>
            <a:pPr algn="r"/>
            <a:endParaRPr lang="en-US" sz="2800" b="1" dirty="0">
              <a:solidFill>
                <a:srgbClr val="00FDFF"/>
              </a:solidFill>
            </a:endParaRPr>
          </a:p>
          <a:p>
            <a:pPr algn="r"/>
            <a:endParaRPr lang="en-US" sz="2800" b="1" dirty="0">
              <a:solidFill>
                <a:srgbClr val="00FDFF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Walker, A. (1983). </a:t>
            </a:r>
            <a:r>
              <a:rPr lang="en-US" sz="2000" i="1" dirty="0">
                <a:solidFill>
                  <a:schemeClr val="bg1"/>
                </a:solidFill>
              </a:rPr>
              <a:t>In search of our mother’s gardens: Womanist prose. </a:t>
            </a:r>
            <a:r>
              <a:rPr lang="en-US" sz="2000" dirty="0">
                <a:solidFill>
                  <a:schemeClr val="bg1"/>
                </a:solidFill>
              </a:rPr>
              <a:t>Harcourt Brace Jovanovich.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Floyd-Thomas, S. M. (Ed.) (2006). </a:t>
            </a:r>
            <a:r>
              <a:rPr lang="en-US" sz="2000" i="1" dirty="0">
                <a:solidFill>
                  <a:schemeClr val="bg1"/>
                </a:solidFill>
              </a:rPr>
              <a:t>Deeper shades of purple: Womanism in religion and society</a:t>
            </a:r>
            <a:r>
              <a:rPr lang="en-US" sz="2000" dirty="0">
                <a:solidFill>
                  <a:schemeClr val="bg1"/>
                </a:solidFill>
              </a:rPr>
              <a:t>. New York Univ. Press.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757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691AF42-6DE7-074A-85D4-921E5C2F7BC4}"/>
              </a:ext>
            </a:extLst>
          </p:cNvPr>
          <p:cNvSpPr txBox="1">
            <a:spLocks/>
          </p:cNvSpPr>
          <p:nvPr/>
        </p:nvSpPr>
        <p:spPr>
          <a:xfrm>
            <a:off x="6181344" y="0"/>
            <a:ext cx="6010656" cy="856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dirty="0">
                <a:solidFill>
                  <a:schemeClr val="bg1"/>
                </a:solidFill>
              </a:rPr>
              <a:t>traditional communalism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AA41D6-105E-3141-AF70-727BA9804137}"/>
              </a:ext>
            </a:extLst>
          </p:cNvPr>
          <p:cNvSpPr txBox="1"/>
          <p:nvPr/>
        </p:nvSpPr>
        <p:spPr>
          <a:xfrm>
            <a:off x="0" y="1865911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2668FF"/>
              </a:solidFill>
            </a:endParaRPr>
          </a:p>
          <a:p>
            <a:pPr algn="r"/>
            <a:r>
              <a:rPr lang="en-US" sz="2800" b="1" dirty="0">
                <a:solidFill>
                  <a:srgbClr val="9437FF"/>
                </a:solidFill>
              </a:rPr>
              <a:t>expresses a commitment to work that liberates </a:t>
            </a:r>
            <a:r>
              <a:rPr lang="en-US" sz="2800" dirty="0">
                <a:solidFill>
                  <a:schemeClr val="bg1"/>
                </a:solidFill>
              </a:rPr>
              <a:t>the entire black community. Individual stories of “womanish culture” become tools for elucidating the many “dimensions of black folk life” and</a:t>
            </a:r>
            <a:r>
              <a:rPr lang="en-US" sz="2800" dirty="0">
                <a:solidFill>
                  <a:srgbClr val="FF6A00"/>
                </a:solidFill>
              </a:rPr>
              <a:t> </a:t>
            </a:r>
            <a:r>
              <a:rPr lang="en-US" sz="2800" b="1" dirty="0">
                <a:solidFill>
                  <a:srgbClr val="9437FF"/>
                </a:solidFill>
              </a:rPr>
              <a:t>dismantling legacies of oppression </a:t>
            </a:r>
            <a:r>
              <a:rPr lang="en-US" sz="2800" dirty="0">
                <a:solidFill>
                  <a:schemeClr val="bg1"/>
                </a:solidFill>
              </a:rPr>
              <a:t>that belie the “traditionally capable” and “universalist” qualities of the black community</a:t>
            </a:r>
          </a:p>
          <a:p>
            <a:pPr algn="r"/>
            <a:endParaRPr lang="en-US" sz="1200" b="1" dirty="0">
              <a:solidFill>
                <a:srgbClr val="FF6A00"/>
              </a:solidFill>
            </a:endParaRPr>
          </a:p>
          <a:p>
            <a:pPr algn="r"/>
            <a:endParaRPr lang="en-US" sz="1200" b="1" dirty="0">
              <a:solidFill>
                <a:srgbClr val="FF6A00"/>
              </a:solidFill>
            </a:endParaRPr>
          </a:p>
          <a:p>
            <a:pPr algn="r"/>
            <a:endParaRPr lang="en-US" sz="1200" b="1" dirty="0">
              <a:solidFill>
                <a:srgbClr val="FF6A00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Walker, A. (1983). </a:t>
            </a:r>
            <a:r>
              <a:rPr lang="en-US" sz="2000" i="1" dirty="0">
                <a:solidFill>
                  <a:schemeClr val="bg1"/>
                </a:solidFill>
              </a:rPr>
              <a:t>In search of our mother’s gardens: Womanist prose. </a:t>
            </a:r>
            <a:r>
              <a:rPr lang="en-US" sz="2000" dirty="0">
                <a:solidFill>
                  <a:schemeClr val="bg1"/>
                </a:solidFill>
              </a:rPr>
              <a:t>Harcourt Brace Jovanovich.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Floyd-Thomas, S. M. (Ed.) (2006). </a:t>
            </a:r>
            <a:r>
              <a:rPr lang="en-US" sz="2000" i="1" dirty="0">
                <a:solidFill>
                  <a:schemeClr val="bg1"/>
                </a:solidFill>
              </a:rPr>
              <a:t>Deeper shades of purple: Womanism in religion and society</a:t>
            </a:r>
            <a:r>
              <a:rPr lang="en-US" sz="2000" dirty="0">
                <a:solidFill>
                  <a:schemeClr val="bg1"/>
                </a:solidFill>
              </a:rPr>
              <a:t>. New York Univ. Press.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34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7A14534-39F8-6049-BBD5-7313AA2600E4}"/>
              </a:ext>
            </a:extLst>
          </p:cNvPr>
          <p:cNvSpPr txBox="1">
            <a:spLocks/>
          </p:cNvSpPr>
          <p:nvPr/>
        </p:nvSpPr>
        <p:spPr>
          <a:xfrm>
            <a:off x="7101190" y="0"/>
            <a:ext cx="5090809" cy="739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dirty="0">
                <a:solidFill>
                  <a:schemeClr val="bg1"/>
                </a:solidFill>
              </a:rPr>
              <a:t>redemptive self-love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6C97B7-9DAA-B248-97AB-6D8112942200}"/>
              </a:ext>
            </a:extLst>
          </p:cNvPr>
          <p:cNvSpPr txBox="1"/>
          <p:nvPr/>
        </p:nvSpPr>
        <p:spPr>
          <a:xfrm>
            <a:off x="-1" y="1882844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2668FF"/>
              </a:solidFill>
            </a:endParaRPr>
          </a:p>
          <a:p>
            <a:pPr algn="r"/>
            <a:r>
              <a:rPr lang="en-US" sz="2800" b="1" dirty="0">
                <a:solidFill>
                  <a:srgbClr val="9437FF"/>
                </a:solidFill>
              </a:rPr>
              <a:t>rejects</a:t>
            </a:r>
            <a:r>
              <a:rPr lang="en-US" sz="2800" dirty="0">
                <a:solidFill>
                  <a:srgbClr val="9437FF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“perceptions of black women’s bodies, ways and loves as vile” and in so doing </a:t>
            </a:r>
            <a:r>
              <a:rPr lang="en-US" sz="2800" b="1" dirty="0">
                <a:solidFill>
                  <a:srgbClr val="9437FF"/>
                </a:solidFill>
              </a:rPr>
              <a:t>reclaims</a:t>
            </a:r>
            <a:r>
              <a:rPr lang="en-US" sz="2800" b="1" dirty="0">
                <a:solidFill>
                  <a:srgbClr val="76D6FF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“their truer selves”</a:t>
            </a:r>
            <a:endParaRPr lang="en-US" sz="1200" b="1" dirty="0">
              <a:solidFill>
                <a:schemeClr val="bg1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Walker, A. (1983). </a:t>
            </a:r>
            <a:r>
              <a:rPr lang="en-US" sz="2000" i="1" dirty="0">
                <a:solidFill>
                  <a:schemeClr val="bg1"/>
                </a:solidFill>
              </a:rPr>
              <a:t>In search of our mother’s gardens: Womanist prose. </a:t>
            </a:r>
            <a:r>
              <a:rPr lang="en-US" sz="2000" dirty="0">
                <a:solidFill>
                  <a:schemeClr val="bg1"/>
                </a:solidFill>
              </a:rPr>
              <a:t>Harcourt Brace Jovanovich.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Floyd-Thomas, S. M. (Ed.) (2006). </a:t>
            </a:r>
            <a:r>
              <a:rPr lang="en-US" sz="2000" i="1" dirty="0">
                <a:solidFill>
                  <a:schemeClr val="bg1"/>
                </a:solidFill>
              </a:rPr>
              <a:t>Deeper shades of purple: Womanism in religion and society</a:t>
            </a:r>
            <a:r>
              <a:rPr lang="en-US" sz="2000" dirty="0">
                <a:solidFill>
                  <a:schemeClr val="bg1"/>
                </a:solidFill>
              </a:rPr>
              <a:t>. New York Univ. Press.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81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F0E939D-D3A2-964B-8BC5-B70EE146D76D}"/>
              </a:ext>
            </a:extLst>
          </p:cNvPr>
          <p:cNvSpPr txBox="1">
            <a:spLocks/>
          </p:cNvSpPr>
          <p:nvPr/>
        </p:nvSpPr>
        <p:spPr>
          <a:xfrm>
            <a:off x="7081736" y="1"/>
            <a:ext cx="5110264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b="1" dirty="0">
                <a:solidFill>
                  <a:schemeClr val="bg1"/>
                </a:solidFill>
              </a:rPr>
              <a:t>critical engagement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07AA22-4309-9C41-B24D-A9B9B475C6D5}"/>
              </a:ext>
            </a:extLst>
          </p:cNvPr>
          <p:cNvSpPr txBox="1"/>
          <p:nvPr/>
        </p:nvSpPr>
        <p:spPr>
          <a:xfrm>
            <a:off x="0" y="1899778"/>
            <a:ext cx="12192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2668FF"/>
              </a:solidFill>
            </a:endParaRPr>
          </a:p>
          <a:p>
            <a:pPr algn="r"/>
            <a:r>
              <a:rPr lang="en-US" sz="2800" dirty="0">
                <a:solidFill>
                  <a:schemeClr val="bg1"/>
                </a:solidFill>
              </a:rPr>
              <a:t>takes black women’s tripartite oppression seriously and makes “no compromises” in </a:t>
            </a:r>
            <a:r>
              <a:rPr lang="en-US" sz="2800" b="1" dirty="0">
                <a:solidFill>
                  <a:srgbClr val="9437FF"/>
                </a:solidFill>
              </a:rPr>
              <a:t>seeking the greatest degree of “justice, freedom, and equality</a:t>
            </a:r>
            <a:r>
              <a:rPr lang="en-US" sz="2800" b="1" dirty="0">
                <a:solidFill>
                  <a:schemeClr val="bg1"/>
                </a:solidFill>
              </a:rPr>
              <a:t>”</a:t>
            </a:r>
            <a:endParaRPr lang="en-US" sz="1200" b="1" dirty="0">
              <a:solidFill>
                <a:schemeClr val="bg1"/>
              </a:solidFill>
            </a:endParaRPr>
          </a:p>
          <a:p>
            <a:pPr algn="r"/>
            <a:endParaRPr lang="en-US" sz="1200" b="1" dirty="0">
              <a:solidFill>
                <a:srgbClr val="00FA00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endParaRPr lang="en-US" sz="1200" b="1" dirty="0">
              <a:solidFill>
                <a:srgbClr val="73FEFF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Walker, A. (1983). </a:t>
            </a:r>
            <a:r>
              <a:rPr lang="en-US" sz="2000" i="1" dirty="0">
                <a:solidFill>
                  <a:schemeClr val="bg1"/>
                </a:solidFill>
              </a:rPr>
              <a:t>In search of our mother’s gardens: Womanist prose. </a:t>
            </a:r>
            <a:r>
              <a:rPr lang="en-US" sz="2000" dirty="0">
                <a:solidFill>
                  <a:schemeClr val="bg1"/>
                </a:solidFill>
              </a:rPr>
              <a:t>Harcourt Brace Jovanovich.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  <a:p>
            <a:pPr algn="r"/>
            <a:r>
              <a:rPr lang="en-US" sz="2000" dirty="0">
                <a:solidFill>
                  <a:schemeClr val="bg1"/>
                </a:solidFill>
              </a:rPr>
              <a:t>Floyd-Thomas, S. M. (Ed.) (2006). </a:t>
            </a:r>
            <a:r>
              <a:rPr lang="en-US" sz="2000" i="1" dirty="0">
                <a:solidFill>
                  <a:schemeClr val="bg1"/>
                </a:solidFill>
              </a:rPr>
              <a:t>Deeper shades of purple: Womanism in religion and society</a:t>
            </a:r>
            <a:r>
              <a:rPr lang="en-US" sz="2000" dirty="0">
                <a:solidFill>
                  <a:schemeClr val="bg1"/>
                </a:solidFill>
              </a:rPr>
              <a:t>. New York Univ. Press.</a:t>
            </a:r>
          </a:p>
          <a:p>
            <a:pPr algn="r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21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731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Racial Justice &amp; Online Writing Center Praxis </vt:lpstr>
      <vt:lpstr>Roll call! Raise a fist if…</vt:lpstr>
      <vt:lpstr>PowerPoint Presentation</vt:lpstr>
      <vt:lpstr>“Racial justice — or racial equity — goes beyond ‘anti-racism.’ It is not just the absence of discrimination and inequities, but also the presence of deliberate systems and supports to achieve and sustain racial equity through proactive and preventative measures.” </vt:lpstr>
      <vt:lpstr>Womanist ethics as a critical moral standpoint for antiracist (online) writing center praxis</vt:lpstr>
      <vt:lpstr>PowerPoint Presentation</vt:lpstr>
      <vt:lpstr>PowerPoint Presentation</vt:lpstr>
      <vt:lpstr>PowerPoint Presentation</vt:lpstr>
      <vt:lpstr>PowerPoint Presentation</vt:lpstr>
      <vt:lpstr>Womanist ethics as a critical moral standpoint for antiracist (online) writing center praxis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Zandra L. Jordan</dc:creator>
  <cp:lastModifiedBy>Jenelle Dembsey</cp:lastModifiedBy>
  <cp:revision>62</cp:revision>
  <cp:lastPrinted>2020-10-13T18:01:27Z</cp:lastPrinted>
  <dcterms:created xsi:type="dcterms:W3CDTF">2020-08-28T22:39:26Z</dcterms:created>
  <dcterms:modified xsi:type="dcterms:W3CDTF">2020-11-17T14:22:26Z</dcterms:modified>
</cp:coreProperties>
</file>