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8288000" cy="10287000"/>
  <p:notesSz cx="6858000" cy="9144000"/>
  <p:embeddedFontLst>
    <p:embeddedFont>
      <p:font typeface="Arimo" panose="020B0604020202020204" charset="0"/>
      <p:regular r:id="rId22"/>
    </p:embeddedFont>
    <p:embeddedFont>
      <p:font typeface="Arimo Italics" panose="020B0604020202020204" charset="0"/>
      <p:regular r:id="rId23"/>
    </p:embeddedFont>
    <p:embeddedFont>
      <p:font typeface="Calibri" panose="020F0502020204030204" pitchFamily="34" charset="0"/>
      <p:regular r:id="rId24"/>
      <p:bold r:id="rId25"/>
      <p:italic r:id="rId26"/>
      <p:boldItalic r:id="rId27"/>
    </p:embeddedFont>
    <p:embeddedFont>
      <p:font typeface="Montserrat" panose="020B0604020202020204" charset="0"/>
      <p:regular r:id="rId28"/>
    </p:embeddedFont>
    <p:embeddedFont>
      <p:font typeface="Montserrat Bold" panose="020B0604020202020204" charset="0"/>
      <p:regular r:id="rId29"/>
    </p:embeddedFont>
    <p:embeddedFont>
      <p:font typeface="Montserrat Classic" panose="020B0604020202020204" charset="0"/>
      <p:regular r:id="rId30"/>
    </p:embeddedFont>
    <p:embeddedFont>
      <p:font typeface="Montserrat Classic Bold" panose="020B0604020202020204" charset="0"/>
      <p:regular r:id="rId31"/>
    </p:embeddedFont>
    <p:embeddedFont>
      <p:font typeface="Montserrat Italics" panose="020B0604020202020204" charset="0"/>
      <p:regular r:id="rId32"/>
    </p:embeddedFont>
    <p:embeddedFont>
      <p:font typeface="Vollkorn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0" d="100"/>
          <a:sy n="30" d="100"/>
        </p:scale>
        <p:origin x="1541" y="6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9/8/2020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20203" y="5143500"/>
            <a:ext cx="18288000" cy="5143500"/>
          </a:xfrm>
          <a:prstGeom prst="rect">
            <a:avLst/>
          </a:prstGeom>
          <a:solidFill>
            <a:srgbClr val="497C92"/>
          </a:solidFill>
        </p:spPr>
      </p:sp>
      <p:sp>
        <p:nvSpPr>
          <p:cNvPr id="3" name="AutoShape 3"/>
          <p:cNvSpPr/>
          <p:nvPr/>
        </p:nvSpPr>
        <p:spPr>
          <a:xfrm rot="-5400000">
            <a:off x="9129136" y="3229829"/>
            <a:ext cx="9525" cy="7867795"/>
          </a:xfrm>
          <a:prstGeom prst="rect">
            <a:avLst/>
          </a:prstGeom>
          <a:solidFill>
            <a:srgbClr val="FFFFFF"/>
          </a:solidFill>
        </p:spPr>
      </p:sp>
      <p:sp>
        <p:nvSpPr>
          <p:cNvPr id="4" name="TextBox 4"/>
          <p:cNvSpPr txBox="1"/>
          <p:nvPr/>
        </p:nvSpPr>
        <p:spPr>
          <a:xfrm>
            <a:off x="0" y="5776928"/>
            <a:ext cx="18267797" cy="1066996"/>
          </a:xfrm>
          <a:prstGeom prst="rect">
            <a:avLst/>
          </a:prstGeom>
        </p:spPr>
        <p:txBody>
          <a:bodyPr lIns="0" tIns="0" rIns="0" bIns="0" rtlCol="0" anchor="t">
            <a:spAutoFit/>
          </a:bodyPr>
          <a:lstStyle/>
          <a:p>
            <a:pPr marL="0" lvl="0" indent="0" algn="ctr">
              <a:lnSpc>
                <a:spcPts val="8400"/>
              </a:lnSpc>
              <a:spcBef>
                <a:spcPct val="0"/>
              </a:spcBef>
            </a:pPr>
            <a:r>
              <a:rPr lang="en-US" sz="7000" spc="-210">
                <a:solidFill>
                  <a:srgbClr val="FFFFFF"/>
                </a:solidFill>
                <a:latin typeface="Montserrat Bold"/>
              </a:rPr>
              <a:t>Shaping Online Tutoring Practice </a:t>
            </a:r>
          </a:p>
        </p:txBody>
      </p:sp>
      <p:sp>
        <p:nvSpPr>
          <p:cNvPr id="5" name="TextBox 5"/>
          <p:cNvSpPr txBox="1"/>
          <p:nvPr/>
        </p:nvSpPr>
        <p:spPr>
          <a:xfrm>
            <a:off x="479157" y="9235064"/>
            <a:ext cx="17032024" cy="511369"/>
          </a:xfrm>
          <a:prstGeom prst="rect">
            <a:avLst/>
          </a:prstGeom>
        </p:spPr>
        <p:txBody>
          <a:bodyPr lIns="0" tIns="0" rIns="0" bIns="0" rtlCol="0" anchor="t">
            <a:spAutoFit/>
          </a:bodyPr>
          <a:lstStyle/>
          <a:p>
            <a:pPr algn="ctr">
              <a:lnSpc>
                <a:spcPts val="4160"/>
              </a:lnSpc>
            </a:pPr>
            <a:r>
              <a:rPr lang="en-US" sz="3200" spc="118">
                <a:solidFill>
                  <a:srgbClr val="FFFFFF"/>
                </a:solidFill>
                <a:latin typeface="Vollkorn Italics"/>
              </a:rPr>
              <a:t>An Online Writing Centers Community Webinar and Discussion with Dr. Lisa Bell</a:t>
            </a:r>
          </a:p>
        </p:txBody>
      </p:sp>
      <p:sp>
        <p:nvSpPr>
          <p:cNvPr id="6" name="TextBox 6"/>
          <p:cNvSpPr txBox="1"/>
          <p:nvPr/>
        </p:nvSpPr>
        <p:spPr>
          <a:xfrm>
            <a:off x="30304" y="7585025"/>
            <a:ext cx="18267797" cy="711478"/>
          </a:xfrm>
          <a:prstGeom prst="rect">
            <a:avLst/>
          </a:prstGeom>
        </p:spPr>
        <p:txBody>
          <a:bodyPr lIns="0" tIns="0" rIns="0" bIns="0" rtlCol="0" anchor="t">
            <a:spAutoFit/>
          </a:bodyPr>
          <a:lstStyle/>
          <a:p>
            <a:pPr marL="0" lvl="0" indent="0" algn="ctr">
              <a:lnSpc>
                <a:spcPts val="5759"/>
              </a:lnSpc>
              <a:spcBef>
                <a:spcPct val="0"/>
              </a:spcBef>
            </a:pPr>
            <a:r>
              <a:rPr lang="en-US" sz="4800" spc="-144">
                <a:solidFill>
                  <a:srgbClr val="FFFFFF"/>
                </a:solidFill>
                <a:latin typeface="Montserrat Bold"/>
              </a:rPr>
              <a:t>Research &amp; Reflection over Replication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49732" y="0"/>
            <a:ext cx="18288000" cy="10287000"/>
            <a:chOff x="0" y="0"/>
            <a:chExt cx="24384000" cy="13716000"/>
          </a:xfrm>
        </p:grpSpPr>
        <p:sp>
          <p:nvSpPr>
            <p:cNvPr id="3" name="AutoShape 3"/>
            <p:cNvSpPr/>
            <p:nvPr/>
          </p:nvSpPr>
          <p:spPr>
            <a:xfrm>
              <a:off x="0" y="0"/>
              <a:ext cx="12179300" cy="6845300"/>
            </a:xfrm>
            <a:prstGeom prst="rect">
              <a:avLst/>
            </a:prstGeom>
            <a:solidFill>
              <a:srgbClr val="497C92"/>
            </a:solidFill>
          </p:spPr>
        </p:sp>
        <p:sp>
          <p:nvSpPr>
            <p:cNvPr id="4" name="AutoShape 4"/>
            <p:cNvSpPr/>
            <p:nvPr/>
          </p:nvSpPr>
          <p:spPr>
            <a:xfrm>
              <a:off x="12204700" y="0"/>
              <a:ext cx="12179300" cy="6845300"/>
            </a:xfrm>
            <a:prstGeom prst="rect">
              <a:avLst/>
            </a:prstGeom>
            <a:solidFill>
              <a:srgbClr val="497C92"/>
            </a:solidFill>
          </p:spPr>
        </p:sp>
        <p:sp>
          <p:nvSpPr>
            <p:cNvPr id="5" name="AutoShape 5"/>
            <p:cNvSpPr/>
            <p:nvPr/>
          </p:nvSpPr>
          <p:spPr>
            <a:xfrm>
              <a:off x="0" y="6870700"/>
              <a:ext cx="12179300" cy="6845300"/>
            </a:xfrm>
            <a:prstGeom prst="rect">
              <a:avLst/>
            </a:prstGeom>
            <a:solidFill>
              <a:srgbClr val="497C92"/>
            </a:solidFill>
          </p:spPr>
        </p:sp>
        <p:sp>
          <p:nvSpPr>
            <p:cNvPr id="6" name="AutoShape 6"/>
            <p:cNvSpPr/>
            <p:nvPr/>
          </p:nvSpPr>
          <p:spPr>
            <a:xfrm>
              <a:off x="12204700" y="6870700"/>
              <a:ext cx="12179300" cy="6845300"/>
            </a:xfrm>
            <a:prstGeom prst="rect">
              <a:avLst/>
            </a:prstGeom>
            <a:solidFill>
              <a:srgbClr val="497C92"/>
            </a:solidFill>
          </p:spPr>
        </p:sp>
      </p:grpSp>
      <p:grpSp>
        <p:nvGrpSpPr>
          <p:cNvPr id="7" name="Group 7"/>
          <p:cNvGrpSpPr/>
          <p:nvPr/>
        </p:nvGrpSpPr>
        <p:grpSpPr>
          <a:xfrm>
            <a:off x="1435842" y="4432516"/>
            <a:ext cx="15515781" cy="1421967"/>
            <a:chOff x="0" y="0"/>
            <a:chExt cx="6504144" cy="596082"/>
          </a:xfrm>
        </p:grpSpPr>
        <p:sp>
          <p:nvSpPr>
            <p:cNvPr id="8" name="Freeform 8"/>
            <p:cNvSpPr/>
            <p:nvPr/>
          </p:nvSpPr>
          <p:spPr>
            <a:xfrm>
              <a:off x="0" y="0"/>
              <a:ext cx="6504143" cy="596082"/>
            </a:xfrm>
            <a:custGeom>
              <a:avLst/>
              <a:gdLst/>
              <a:ahLst/>
              <a:cxnLst/>
              <a:rect l="l" t="t" r="r" b="b"/>
              <a:pathLst>
                <a:path w="6504143" h="596082">
                  <a:moveTo>
                    <a:pt x="0" y="0"/>
                  </a:moveTo>
                  <a:lnTo>
                    <a:pt x="6504143" y="0"/>
                  </a:lnTo>
                  <a:lnTo>
                    <a:pt x="6504143" y="596082"/>
                  </a:lnTo>
                  <a:lnTo>
                    <a:pt x="0" y="596082"/>
                  </a:lnTo>
                  <a:close/>
                </a:path>
              </a:pathLst>
            </a:custGeom>
            <a:solidFill>
              <a:srgbClr val="FFFFFF"/>
            </a:solidFill>
          </p:spPr>
        </p:sp>
      </p:grpSp>
      <p:sp>
        <p:nvSpPr>
          <p:cNvPr id="9" name="TextBox 9"/>
          <p:cNvSpPr txBox="1"/>
          <p:nvPr/>
        </p:nvSpPr>
        <p:spPr>
          <a:xfrm>
            <a:off x="1435842" y="4689605"/>
            <a:ext cx="15515781" cy="879215"/>
          </a:xfrm>
          <a:prstGeom prst="rect">
            <a:avLst/>
          </a:prstGeom>
        </p:spPr>
        <p:txBody>
          <a:bodyPr lIns="0" tIns="0" rIns="0" bIns="0" rtlCol="0" anchor="t">
            <a:spAutoFit/>
          </a:bodyPr>
          <a:lstStyle/>
          <a:p>
            <a:pPr marL="0" lvl="0" indent="0" algn="ctr">
              <a:lnSpc>
                <a:spcPts val="7000"/>
              </a:lnSpc>
            </a:pPr>
            <a:r>
              <a:rPr lang="en-US" sz="5600" spc="-397">
                <a:solidFill>
                  <a:srgbClr val="000000"/>
                </a:solidFill>
                <a:latin typeface="Montserrat"/>
              </a:rPr>
              <a:t>Dispelling Myths about Asynchronous Tutoring</a:t>
            </a:r>
          </a:p>
        </p:txBody>
      </p:sp>
      <p:sp>
        <p:nvSpPr>
          <p:cNvPr id="10" name="TextBox 10"/>
          <p:cNvSpPr txBox="1"/>
          <p:nvPr/>
        </p:nvSpPr>
        <p:spPr>
          <a:xfrm>
            <a:off x="495300" y="6595419"/>
            <a:ext cx="8208269" cy="3566456"/>
          </a:xfrm>
          <a:prstGeom prst="rect">
            <a:avLst/>
          </a:prstGeom>
        </p:spPr>
        <p:txBody>
          <a:bodyPr lIns="0" tIns="0" rIns="0" bIns="0" rtlCol="0" anchor="t">
            <a:spAutoFit/>
          </a:bodyPr>
          <a:lstStyle/>
          <a:p>
            <a:pPr marL="0" lvl="0" indent="0">
              <a:lnSpc>
                <a:spcPts val="4085"/>
              </a:lnSpc>
            </a:pPr>
            <a:r>
              <a:rPr lang="en-US" sz="3118" spc="-96">
                <a:solidFill>
                  <a:srgbClr val="FFFFFF"/>
                </a:solidFill>
                <a:latin typeface="Montserrat"/>
              </a:rPr>
              <a:t>Asynch sessions are often empowering for writers because they offer choices without the tutor present (Camarillo, 2020). Tutors use scaffolding throughout asych tutorials (Bell, 2019) and work hard to define roles and encourage each writer's sense of ownership (Bell, 2019; Reis, 2015). </a:t>
            </a:r>
          </a:p>
        </p:txBody>
      </p:sp>
      <p:sp>
        <p:nvSpPr>
          <p:cNvPr id="11" name="TextBox 11"/>
          <p:cNvSpPr txBox="1"/>
          <p:nvPr/>
        </p:nvSpPr>
        <p:spPr>
          <a:xfrm>
            <a:off x="247650" y="6128583"/>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ASYNCH = TELLING WRITERS WHAT TO DO</a:t>
            </a:r>
          </a:p>
        </p:txBody>
      </p:sp>
      <p:sp>
        <p:nvSpPr>
          <p:cNvPr id="12" name="TextBox 12"/>
          <p:cNvSpPr txBox="1"/>
          <p:nvPr/>
        </p:nvSpPr>
        <p:spPr>
          <a:xfrm>
            <a:off x="9584431" y="6119058"/>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ASYNCH = LACK OF DIALOG</a:t>
            </a:r>
          </a:p>
        </p:txBody>
      </p:sp>
      <p:sp>
        <p:nvSpPr>
          <p:cNvPr id="13" name="TextBox 13"/>
          <p:cNvSpPr txBox="1"/>
          <p:nvPr/>
        </p:nvSpPr>
        <p:spPr>
          <a:xfrm>
            <a:off x="9327082" y="6500169"/>
            <a:ext cx="8846618" cy="3566456"/>
          </a:xfrm>
          <a:prstGeom prst="rect">
            <a:avLst/>
          </a:prstGeom>
        </p:spPr>
        <p:txBody>
          <a:bodyPr lIns="0" tIns="0" rIns="0" bIns="0" rtlCol="0" anchor="t">
            <a:spAutoFit/>
          </a:bodyPr>
          <a:lstStyle/>
          <a:p>
            <a:pPr marL="0" lvl="0" indent="0">
              <a:lnSpc>
                <a:spcPts val="4085"/>
              </a:lnSpc>
            </a:pPr>
            <a:r>
              <a:rPr lang="en-US" sz="3118" spc="-96">
                <a:solidFill>
                  <a:srgbClr val="FFFFFF"/>
                </a:solidFill>
                <a:latin typeface="Montserrat"/>
              </a:rPr>
              <a:t>"[T]here are many ways to foster dialog online" (Breuch, 2005).  Just because dialog is not tutor led does not mean learners are not engaging with feedback (Angelov &amp; Ganobcsik-Williams, 2015; Denton, 2017). Social media and instructor comments can provide examples of asynch dialog. (See Bakhtin.)</a:t>
            </a:r>
          </a:p>
        </p:txBody>
      </p:sp>
      <p:sp>
        <p:nvSpPr>
          <p:cNvPr id="14" name="TextBox 14"/>
          <p:cNvSpPr txBox="1"/>
          <p:nvPr/>
        </p:nvSpPr>
        <p:spPr>
          <a:xfrm>
            <a:off x="247650" y="234586"/>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ASYNCH = EMAIL TUTORING</a:t>
            </a:r>
          </a:p>
        </p:txBody>
      </p:sp>
      <p:sp>
        <p:nvSpPr>
          <p:cNvPr id="15" name="TextBox 15"/>
          <p:cNvSpPr txBox="1"/>
          <p:nvPr/>
        </p:nvSpPr>
        <p:spPr>
          <a:xfrm>
            <a:off x="247650" y="1024739"/>
            <a:ext cx="8896350" cy="3296586"/>
          </a:xfrm>
          <a:prstGeom prst="rect">
            <a:avLst/>
          </a:prstGeom>
        </p:spPr>
        <p:txBody>
          <a:bodyPr lIns="0" tIns="0" rIns="0" bIns="0" rtlCol="0" anchor="t">
            <a:spAutoFit/>
          </a:bodyPr>
          <a:lstStyle/>
          <a:p>
            <a:pPr>
              <a:lnSpc>
                <a:spcPts val="3711"/>
              </a:lnSpc>
            </a:pPr>
            <a:r>
              <a:rPr lang="en-US" sz="3118" spc="-96">
                <a:solidFill>
                  <a:srgbClr val="FFFFFF"/>
                </a:solidFill>
                <a:latin typeface="Montserrat"/>
              </a:rPr>
              <a:t>Audio and visual technology can enhance written feedback as part of asynch tutoring (Cranny, 2016; Madson, 2017)</a:t>
            </a:r>
          </a:p>
          <a:p>
            <a:pPr>
              <a:lnSpc>
                <a:spcPts val="3711"/>
              </a:lnSpc>
            </a:pPr>
            <a:endParaRPr lang="en-US" sz="3118" spc="-96">
              <a:solidFill>
                <a:srgbClr val="FFFFFF"/>
              </a:solidFill>
              <a:latin typeface="Montserrat"/>
            </a:endParaRPr>
          </a:p>
          <a:p>
            <a:pPr marL="0" lvl="0" indent="0">
              <a:lnSpc>
                <a:spcPts val="3711"/>
              </a:lnSpc>
            </a:pPr>
            <a:r>
              <a:rPr lang="en-US" sz="3118" spc="-96">
                <a:solidFill>
                  <a:srgbClr val="FFFFFF"/>
                </a:solidFill>
                <a:latin typeface="Montserrat"/>
              </a:rPr>
              <a:t>In a recent study, 70% of writers using asynch tutoring preferred a combination of audiovisual and written feedback (Bell, et al., n.d.)</a:t>
            </a:r>
          </a:p>
        </p:txBody>
      </p:sp>
      <p:sp>
        <p:nvSpPr>
          <p:cNvPr id="16" name="TextBox 16"/>
          <p:cNvSpPr txBox="1"/>
          <p:nvPr/>
        </p:nvSpPr>
        <p:spPr>
          <a:xfrm>
            <a:off x="9327082" y="1028700"/>
            <a:ext cx="8884718" cy="3292625"/>
          </a:xfrm>
          <a:prstGeom prst="rect">
            <a:avLst/>
          </a:prstGeom>
        </p:spPr>
        <p:txBody>
          <a:bodyPr lIns="0" tIns="0" rIns="0" bIns="0" rtlCol="0" anchor="t">
            <a:spAutoFit/>
          </a:bodyPr>
          <a:lstStyle/>
          <a:p>
            <a:pPr marL="0" lvl="0" indent="0">
              <a:lnSpc>
                <a:spcPts val="3742"/>
              </a:lnSpc>
            </a:pPr>
            <a:r>
              <a:rPr lang="en-US" sz="3118" spc="-96">
                <a:solidFill>
                  <a:srgbClr val="FFFFFF"/>
                </a:solidFill>
                <a:latin typeface="Montserrat"/>
              </a:rPr>
              <a:t>"Screencast technologies (a) facilitate personal connections between teacher and student, (b) create transparency about the teacher’s evaluative process and identity, (c) reveal the teacher’s feelings, (d) provide visual affirmation, and (e) establish a conversational tone for the evaluative process” (Anson et al., 2016, p. 391).</a:t>
            </a:r>
          </a:p>
        </p:txBody>
      </p:sp>
      <p:sp>
        <p:nvSpPr>
          <p:cNvPr id="17" name="TextBox 17"/>
          <p:cNvSpPr txBox="1"/>
          <p:nvPr/>
        </p:nvSpPr>
        <p:spPr>
          <a:xfrm>
            <a:off x="9398607" y="204621"/>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ASYNCH = IMPERSONAL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7517571"/>
            <a:ext cx="18288000" cy="3363154"/>
          </a:xfrm>
          <a:prstGeom prst="rect">
            <a:avLst/>
          </a:prstGeom>
          <a:solidFill>
            <a:srgbClr val="497C92"/>
          </a:solidFill>
        </p:spPr>
      </p:sp>
      <p:sp>
        <p:nvSpPr>
          <p:cNvPr id="3" name="TextBox 3"/>
          <p:cNvSpPr txBox="1"/>
          <p:nvPr/>
        </p:nvSpPr>
        <p:spPr>
          <a:xfrm>
            <a:off x="0" y="8314182"/>
            <a:ext cx="18288000" cy="944118"/>
          </a:xfrm>
          <a:prstGeom prst="rect">
            <a:avLst/>
          </a:prstGeom>
        </p:spPr>
        <p:txBody>
          <a:bodyPr lIns="0" tIns="0" rIns="0" bIns="0" rtlCol="0" anchor="t">
            <a:spAutoFit/>
          </a:bodyPr>
          <a:lstStyle/>
          <a:p>
            <a:pPr marL="0" lvl="0" indent="0" algn="ctr">
              <a:lnSpc>
                <a:spcPts val="7056"/>
              </a:lnSpc>
              <a:spcBef>
                <a:spcPct val="0"/>
              </a:spcBef>
            </a:pPr>
            <a:r>
              <a:rPr lang="en-US" sz="7200" spc="-431">
                <a:solidFill>
                  <a:srgbClr val="FFFFFF"/>
                </a:solidFill>
                <a:latin typeface="Montserrat"/>
              </a:rPr>
              <a:t>Offering Multiple Forms of Tutoring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97C92"/>
        </a:solidFill>
        <a:effectLst/>
      </p:bgPr>
    </p:bg>
    <p:spTree>
      <p:nvGrpSpPr>
        <p:cNvPr id="1" name=""/>
        <p:cNvGrpSpPr/>
        <p:nvPr/>
      </p:nvGrpSpPr>
      <p:grpSpPr>
        <a:xfrm>
          <a:off x="0" y="0"/>
          <a:ext cx="0" cy="0"/>
          <a:chOff x="0" y="0"/>
          <a:chExt cx="0" cy="0"/>
        </a:xfrm>
      </p:grpSpPr>
      <p:grpSp>
        <p:nvGrpSpPr>
          <p:cNvPr id="2" name="Group 2"/>
          <p:cNvGrpSpPr/>
          <p:nvPr/>
        </p:nvGrpSpPr>
        <p:grpSpPr>
          <a:xfrm>
            <a:off x="11965592" y="0"/>
            <a:ext cx="5020602" cy="10357805"/>
            <a:chOff x="0" y="0"/>
            <a:chExt cx="1698327" cy="3503751"/>
          </a:xfrm>
        </p:grpSpPr>
        <p:sp>
          <p:nvSpPr>
            <p:cNvPr id="3" name="Freeform 3"/>
            <p:cNvSpPr/>
            <p:nvPr/>
          </p:nvSpPr>
          <p:spPr>
            <a:xfrm>
              <a:off x="0" y="0"/>
              <a:ext cx="1698327" cy="3503751"/>
            </a:xfrm>
            <a:custGeom>
              <a:avLst/>
              <a:gdLst/>
              <a:ahLst/>
              <a:cxnLst/>
              <a:rect l="l" t="t" r="r" b="b"/>
              <a:pathLst>
                <a:path w="1698327" h="3503751">
                  <a:moveTo>
                    <a:pt x="0" y="0"/>
                  </a:moveTo>
                  <a:lnTo>
                    <a:pt x="1698327" y="0"/>
                  </a:lnTo>
                  <a:lnTo>
                    <a:pt x="1698327" y="3503751"/>
                  </a:lnTo>
                  <a:lnTo>
                    <a:pt x="0" y="3503751"/>
                  </a:lnTo>
                  <a:close/>
                </a:path>
              </a:pathLst>
            </a:custGeom>
            <a:solidFill>
              <a:srgbClr val="222A2F"/>
            </a:solidFill>
          </p:spPr>
        </p:sp>
      </p:grpSp>
      <p:pic>
        <p:nvPicPr>
          <p:cNvPr id="4" name="Picture 4"/>
          <p:cNvPicPr>
            <a:picLocks noChangeAspect="1"/>
          </p:cNvPicPr>
          <p:nvPr/>
        </p:nvPicPr>
        <p:blipFill>
          <a:blip r:embed="rId2"/>
          <a:srcRect l="5405" r="5405"/>
          <a:stretch>
            <a:fillRect/>
          </a:stretch>
        </p:blipFill>
        <p:spPr>
          <a:xfrm>
            <a:off x="9862725" y="2851903"/>
            <a:ext cx="8207896" cy="6137161"/>
          </a:xfrm>
          <a:prstGeom prst="rect">
            <a:avLst/>
          </a:prstGeom>
        </p:spPr>
      </p:pic>
      <p:sp>
        <p:nvSpPr>
          <p:cNvPr id="5" name="TextBox 5"/>
          <p:cNvSpPr txBox="1"/>
          <p:nvPr/>
        </p:nvSpPr>
        <p:spPr>
          <a:xfrm>
            <a:off x="217379" y="529144"/>
            <a:ext cx="17853241" cy="1506855"/>
          </a:xfrm>
          <a:prstGeom prst="rect">
            <a:avLst/>
          </a:prstGeom>
        </p:spPr>
        <p:txBody>
          <a:bodyPr lIns="0" tIns="0" rIns="0" bIns="0" rtlCol="0" anchor="t">
            <a:spAutoFit/>
          </a:bodyPr>
          <a:lstStyle/>
          <a:p>
            <a:pPr marL="0" lvl="0" indent="0" algn="ctr">
              <a:lnSpc>
                <a:spcPts val="5880"/>
              </a:lnSpc>
            </a:pPr>
            <a:r>
              <a:rPr lang="en-US" sz="5600" spc="-336" dirty="0">
                <a:solidFill>
                  <a:srgbClr val="FFFFFF"/>
                </a:solidFill>
                <a:latin typeface="Montserrat Bold"/>
              </a:rPr>
              <a:t>The diverse needs of learners are best addressed though a range of tutoring options</a:t>
            </a:r>
          </a:p>
        </p:txBody>
      </p:sp>
      <p:sp>
        <p:nvSpPr>
          <p:cNvPr id="6" name="TextBox 6"/>
          <p:cNvSpPr txBox="1"/>
          <p:nvPr/>
        </p:nvSpPr>
        <p:spPr>
          <a:xfrm>
            <a:off x="429795" y="6621351"/>
            <a:ext cx="9377589" cy="3054223"/>
          </a:xfrm>
          <a:prstGeom prst="rect">
            <a:avLst/>
          </a:prstGeom>
        </p:spPr>
        <p:txBody>
          <a:bodyPr lIns="0" tIns="0" rIns="0" bIns="0" rtlCol="0" anchor="t">
            <a:spAutoFit/>
          </a:bodyPr>
          <a:lstStyle/>
          <a:p>
            <a:pPr>
              <a:lnSpc>
                <a:spcPts val="4896"/>
              </a:lnSpc>
            </a:pPr>
            <a:r>
              <a:rPr lang="en-US" sz="3600" spc="-215" dirty="0">
                <a:solidFill>
                  <a:srgbClr val="FFFFFF"/>
                </a:solidFill>
                <a:latin typeface="Montserrat"/>
              </a:rPr>
              <a:t>Multiple tutoring options address learning preferences and needs, including </a:t>
            </a:r>
          </a:p>
          <a:p>
            <a:pPr marL="777240" lvl="1" indent="-388620">
              <a:lnSpc>
                <a:spcPts val="4896"/>
              </a:lnSpc>
              <a:buFont typeface="Arial"/>
              <a:buChar char="•"/>
            </a:pPr>
            <a:r>
              <a:rPr lang="en-US" sz="3600" spc="-215" dirty="0">
                <a:solidFill>
                  <a:srgbClr val="FFFFFF"/>
                </a:solidFill>
                <a:latin typeface="Montserrat"/>
              </a:rPr>
              <a:t>stage in the writing or learning process</a:t>
            </a:r>
          </a:p>
          <a:p>
            <a:pPr marL="777240" lvl="1" indent="-388620">
              <a:lnSpc>
                <a:spcPts val="4896"/>
              </a:lnSpc>
              <a:buFont typeface="Arial"/>
              <a:buChar char="•"/>
            </a:pPr>
            <a:r>
              <a:rPr lang="en-US" sz="3600" spc="-215" dirty="0">
                <a:solidFill>
                  <a:srgbClr val="FFFFFF"/>
                </a:solidFill>
                <a:latin typeface="Montserrat"/>
              </a:rPr>
              <a:t>access in terms of time and space</a:t>
            </a:r>
          </a:p>
          <a:p>
            <a:pPr marL="777240" lvl="1" indent="-388620">
              <a:lnSpc>
                <a:spcPts val="4896"/>
              </a:lnSpc>
              <a:buFont typeface="Arial"/>
              <a:buChar char="•"/>
            </a:pPr>
            <a:r>
              <a:rPr lang="en-US" sz="3600" spc="-215" dirty="0">
                <a:solidFill>
                  <a:srgbClr val="FFFFFF"/>
                </a:solidFill>
                <a:latin typeface="Montserrat"/>
              </a:rPr>
              <a:t>cognitive, affective, or linguistic thresholds</a:t>
            </a:r>
          </a:p>
        </p:txBody>
      </p:sp>
      <p:sp>
        <p:nvSpPr>
          <p:cNvPr id="7" name="TextBox 7"/>
          <p:cNvSpPr txBox="1"/>
          <p:nvPr/>
        </p:nvSpPr>
        <p:spPr>
          <a:xfrm>
            <a:off x="434759" y="3180383"/>
            <a:ext cx="9150000" cy="2461508"/>
          </a:xfrm>
          <a:prstGeom prst="rect">
            <a:avLst/>
          </a:prstGeom>
        </p:spPr>
        <p:txBody>
          <a:bodyPr lIns="0" tIns="0" rIns="0" bIns="0" rtlCol="0" anchor="t">
            <a:spAutoFit/>
          </a:bodyPr>
          <a:lstStyle/>
          <a:p>
            <a:pPr marL="0" lvl="0" indent="0">
              <a:lnSpc>
                <a:spcPts val="4896"/>
              </a:lnSpc>
            </a:pPr>
            <a:r>
              <a:rPr lang="en-US" sz="3600" spc="-215" dirty="0">
                <a:solidFill>
                  <a:srgbClr val="FFFFFF"/>
                </a:solidFill>
                <a:latin typeface="Arial" panose="020B0604020202020204" pitchFamily="34" charset="0"/>
                <a:cs typeface="Arial" panose="020B0604020202020204" pitchFamily="34" charset="0"/>
              </a:rPr>
              <a:t>Survey data showed that 58% of those using online tutoring had also participated in-person tutorials, and demographic data from 21, 934 confirmed writers' use of multiple forms of tutoring (Bell et al., n.d.)</a:t>
            </a:r>
          </a:p>
        </p:txBody>
      </p:sp>
      <p:sp>
        <p:nvSpPr>
          <p:cNvPr id="8" name="TextBox 8"/>
          <p:cNvSpPr txBox="1"/>
          <p:nvPr/>
        </p:nvSpPr>
        <p:spPr>
          <a:xfrm>
            <a:off x="434759" y="1988374"/>
            <a:ext cx="17853241" cy="590423"/>
          </a:xfrm>
          <a:prstGeom prst="rect">
            <a:avLst/>
          </a:prstGeom>
        </p:spPr>
        <p:txBody>
          <a:bodyPr lIns="0" tIns="0" rIns="0" bIns="0" rtlCol="0" anchor="t">
            <a:spAutoFit/>
          </a:bodyPr>
          <a:lstStyle/>
          <a:p>
            <a:pPr marL="0" lvl="0" indent="0" algn="ctr">
              <a:lnSpc>
                <a:spcPts val="4896"/>
              </a:lnSpc>
            </a:pPr>
            <a:r>
              <a:rPr lang="en-US" sz="3600" spc="-215">
                <a:solidFill>
                  <a:srgbClr val="FFFFFF"/>
                </a:solidFill>
                <a:latin typeface="Montserrat"/>
              </a:rPr>
              <a:t>(Denton, 2017; Prince et al. , 2018; Martinez &amp; Olsen, 2015; Al Chibani, 2014)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2"/>
          <p:cNvSpPr txBox="1"/>
          <p:nvPr/>
        </p:nvSpPr>
        <p:spPr>
          <a:xfrm>
            <a:off x="664558" y="546291"/>
            <a:ext cx="17019573" cy="9118217"/>
          </a:xfrm>
          <a:prstGeom prst="rect">
            <a:avLst/>
          </a:prstGeom>
        </p:spPr>
        <p:txBody>
          <a:bodyPr lIns="0" tIns="0" rIns="0" bIns="0" rtlCol="0" anchor="t">
            <a:spAutoFit/>
          </a:bodyPr>
          <a:lstStyle/>
          <a:p>
            <a:pPr marL="0" lvl="0" indent="0" algn="ctr">
              <a:lnSpc>
                <a:spcPts val="4934"/>
              </a:lnSpc>
            </a:pPr>
            <a:r>
              <a:rPr lang="en-US" sz="3500" spc="-231">
                <a:solidFill>
                  <a:srgbClr val="FFFFFF"/>
                </a:solidFill>
                <a:latin typeface="Montserrat"/>
              </a:rPr>
              <a:t>“</a:t>
            </a:r>
            <a:r>
              <a:rPr lang="en-US" sz="3500" u="none" spc="-231">
                <a:solidFill>
                  <a:srgbClr val="FFFFFF"/>
                </a:solidFill>
                <a:latin typeface="Montserrat"/>
              </a:rPr>
              <a:t>The principle of providing inclusivity and accessibility grounds all of the OWI principles and should be considered at the onset of developing solutions instead of as an afterthought. Accessibility often is considered in terms of disability, and while that certainly is one aspect and one reason that OWLs should be thoughtful of access, disabilities are not the only issues that can prevent students from receiving an equitable education. One’s socioeconomic status may limit the ability to use synchronous tutoring, for example, in that lack of cameras/ microphones or Web conferencing technology (i.e., technology that might otherwise be available in a campus lab) in one’s home or public library may impede certain kinds of access for geographically distributed students. Varying learning styles and levels are other issues to consider when designing OWI materials. For example, some students may learn better with the time flexibility allotted in asynchronous tutoring; to limit tutoring to only synchronous settings would do a great disservice to such students.” </a:t>
            </a:r>
          </a:p>
          <a:p>
            <a:pPr marL="0" lvl="0" indent="0" algn="ctr">
              <a:lnSpc>
                <a:spcPts val="3383"/>
              </a:lnSpc>
            </a:pPr>
            <a:endParaRPr lang="en-US" sz="3500" u="none" spc="-231">
              <a:solidFill>
                <a:srgbClr val="FFFFFF"/>
              </a:solidFill>
              <a:latin typeface="Montserrat"/>
            </a:endParaRPr>
          </a:p>
          <a:p>
            <a:pPr marL="0" lvl="0" indent="0" algn="ctr">
              <a:lnSpc>
                <a:spcPts val="4934"/>
              </a:lnSpc>
            </a:pPr>
            <a:r>
              <a:rPr lang="en-US" sz="3500" u="none" spc="-231">
                <a:solidFill>
                  <a:srgbClr val="FFFFFF"/>
                </a:solidFill>
                <a:latin typeface="Montserrat"/>
              </a:rPr>
              <a:t>(Martinez &amp; Olsen, 2015, p.188).</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97C9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235"/>
          <a:stretch>
            <a:fillRect/>
          </a:stretch>
        </p:blipFill>
        <p:spPr>
          <a:xfrm>
            <a:off x="2973728" y="3180170"/>
            <a:ext cx="12340544" cy="5741299"/>
          </a:xfrm>
          <a:prstGeom prst="rect">
            <a:avLst/>
          </a:prstGeom>
        </p:spPr>
      </p:pic>
      <p:sp>
        <p:nvSpPr>
          <p:cNvPr id="3" name="TextBox 3"/>
          <p:cNvSpPr txBox="1"/>
          <p:nvPr/>
        </p:nvSpPr>
        <p:spPr>
          <a:xfrm>
            <a:off x="0" y="558268"/>
            <a:ext cx="18288000" cy="1943735"/>
          </a:xfrm>
          <a:prstGeom prst="rect">
            <a:avLst/>
          </a:prstGeom>
        </p:spPr>
        <p:txBody>
          <a:bodyPr lIns="0" tIns="0" rIns="0" bIns="0" rtlCol="0" anchor="t">
            <a:spAutoFit/>
          </a:bodyPr>
          <a:lstStyle/>
          <a:p>
            <a:pPr marL="0" lvl="0" indent="0" algn="ctr">
              <a:lnSpc>
                <a:spcPts val="7839"/>
              </a:lnSpc>
              <a:spcBef>
                <a:spcPct val="0"/>
              </a:spcBef>
            </a:pPr>
            <a:r>
              <a:rPr lang="en-US" sz="5600">
                <a:solidFill>
                  <a:srgbClr val="FFFFFF"/>
                </a:solidFill>
                <a:latin typeface="Montserrat"/>
              </a:rPr>
              <a:t>Online writing center programming should reflect  larger &amp; local writing center contexts &amp; values.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299849" y="6314145"/>
            <a:ext cx="8549868" cy="2319233"/>
            <a:chOff x="0" y="0"/>
            <a:chExt cx="11399824" cy="3092310"/>
          </a:xfrm>
        </p:grpSpPr>
        <p:sp>
          <p:nvSpPr>
            <p:cNvPr id="3" name="TextBox 3"/>
            <p:cNvSpPr txBox="1"/>
            <p:nvPr/>
          </p:nvSpPr>
          <p:spPr>
            <a:xfrm>
              <a:off x="0" y="-95250"/>
              <a:ext cx="11399824" cy="1102972"/>
            </a:xfrm>
            <a:prstGeom prst="rect">
              <a:avLst/>
            </a:prstGeom>
          </p:spPr>
          <p:txBody>
            <a:bodyPr lIns="0" tIns="0" rIns="0" bIns="0" rtlCol="0" anchor="t">
              <a:spAutoFit/>
            </a:bodyPr>
            <a:lstStyle/>
            <a:p>
              <a:pPr marL="0" lvl="0" indent="0" algn="ctr">
                <a:lnSpc>
                  <a:spcPts val="6984"/>
                </a:lnSpc>
                <a:spcBef>
                  <a:spcPct val="0"/>
                </a:spcBef>
              </a:pPr>
              <a:r>
                <a:rPr lang="en-US" sz="4988">
                  <a:solidFill>
                    <a:srgbClr val="000000"/>
                  </a:solidFill>
                  <a:latin typeface="Montserrat Classic"/>
                </a:rPr>
                <a:t>SUPPORTING LEARNING</a:t>
              </a:r>
            </a:p>
          </p:txBody>
        </p:sp>
        <p:sp>
          <p:nvSpPr>
            <p:cNvPr id="4" name="TextBox 4"/>
            <p:cNvSpPr txBox="1"/>
            <p:nvPr/>
          </p:nvSpPr>
          <p:spPr>
            <a:xfrm>
              <a:off x="0" y="1448437"/>
              <a:ext cx="11399824" cy="1643874"/>
            </a:xfrm>
            <a:prstGeom prst="rect">
              <a:avLst/>
            </a:prstGeom>
          </p:spPr>
          <p:txBody>
            <a:bodyPr lIns="0" tIns="0" rIns="0" bIns="0" rtlCol="0" anchor="t">
              <a:spAutoFit/>
            </a:bodyPr>
            <a:lstStyle/>
            <a:p>
              <a:pPr marL="0" lvl="0" indent="0" algn="ctr">
                <a:lnSpc>
                  <a:spcPts val="5039"/>
                </a:lnSpc>
                <a:spcBef>
                  <a:spcPct val="0"/>
                </a:spcBef>
              </a:pPr>
              <a:r>
                <a:rPr lang="en-US" sz="3599" spc="-111">
                  <a:solidFill>
                    <a:srgbClr val="000000"/>
                  </a:solidFill>
                  <a:latin typeface="Montserrat Classic"/>
                </a:rPr>
                <a:t>"Tutoring is only valid if it is part of the learning process" (Dossin, 1996, p. 14).</a:t>
              </a:r>
            </a:p>
          </p:txBody>
        </p:sp>
      </p:grpSp>
      <p:pic>
        <p:nvPicPr>
          <p:cNvPr id="5" name="Picture 5"/>
          <p:cNvPicPr>
            <a:picLocks noChangeAspect="1"/>
          </p:cNvPicPr>
          <p:nvPr/>
        </p:nvPicPr>
        <p:blipFill>
          <a:blip r:embed="rId2"/>
          <a:srcRect t="5599" b="5599"/>
          <a:stretch>
            <a:fillRect/>
          </a:stretch>
        </p:blipFill>
        <p:spPr>
          <a:xfrm>
            <a:off x="0" y="-260393"/>
            <a:ext cx="9149566" cy="5416663"/>
          </a:xfrm>
          <a:prstGeom prst="rect">
            <a:avLst/>
          </a:prstGeom>
        </p:spPr>
      </p:pic>
      <p:pic>
        <p:nvPicPr>
          <p:cNvPr id="6" name="Picture 6"/>
          <p:cNvPicPr>
            <a:picLocks noChangeAspect="1"/>
          </p:cNvPicPr>
          <p:nvPr/>
        </p:nvPicPr>
        <p:blipFill>
          <a:blip r:embed="rId3"/>
          <a:srcRect t="6511" b="6511"/>
          <a:stretch>
            <a:fillRect/>
          </a:stretch>
        </p:blipFill>
        <p:spPr>
          <a:xfrm>
            <a:off x="9130516" y="5128383"/>
            <a:ext cx="9969193" cy="6194346"/>
          </a:xfrm>
          <a:prstGeom prst="rect">
            <a:avLst/>
          </a:prstGeom>
        </p:spPr>
      </p:pic>
      <p:grpSp>
        <p:nvGrpSpPr>
          <p:cNvPr id="7" name="Group 7"/>
          <p:cNvGrpSpPr/>
          <p:nvPr/>
        </p:nvGrpSpPr>
        <p:grpSpPr>
          <a:xfrm>
            <a:off x="9474127" y="550341"/>
            <a:ext cx="8367797" cy="4220026"/>
            <a:chOff x="0" y="0"/>
            <a:chExt cx="11157063" cy="5626701"/>
          </a:xfrm>
        </p:grpSpPr>
        <p:sp>
          <p:nvSpPr>
            <p:cNvPr id="8" name="TextBox 8"/>
            <p:cNvSpPr txBox="1"/>
            <p:nvPr/>
          </p:nvSpPr>
          <p:spPr>
            <a:xfrm>
              <a:off x="0" y="-95250"/>
              <a:ext cx="11157063" cy="1102972"/>
            </a:xfrm>
            <a:prstGeom prst="rect">
              <a:avLst/>
            </a:prstGeom>
          </p:spPr>
          <p:txBody>
            <a:bodyPr lIns="0" tIns="0" rIns="0" bIns="0" rtlCol="0" anchor="t">
              <a:spAutoFit/>
            </a:bodyPr>
            <a:lstStyle/>
            <a:p>
              <a:pPr marL="0" lvl="0" indent="0" algn="ctr">
                <a:lnSpc>
                  <a:spcPts val="6984"/>
                </a:lnSpc>
                <a:spcBef>
                  <a:spcPct val="0"/>
                </a:spcBef>
              </a:pPr>
              <a:r>
                <a:rPr lang="en-US" sz="4988">
                  <a:solidFill>
                    <a:srgbClr val="000000"/>
                  </a:solidFill>
                  <a:latin typeface="Montserrat Classic"/>
                </a:rPr>
                <a:t>SUPPORTING LEARNERS</a:t>
              </a:r>
            </a:p>
          </p:txBody>
        </p:sp>
        <p:sp>
          <p:nvSpPr>
            <p:cNvPr id="9" name="TextBox 9"/>
            <p:cNvSpPr txBox="1"/>
            <p:nvPr/>
          </p:nvSpPr>
          <p:spPr>
            <a:xfrm>
              <a:off x="0" y="1448437"/>
              <a:ext cx="11157063" cy="4178264"/>
            </a:xfrm>
            <a:prstGeom prst="rect">
              <a:avLst/>
            </a:prstGeom>
          </p:spPr>
          <p:txBody>
            <a:bodyPr lIns="0" tIns="0" rIns="0" bIns="0" rtlCol="0" anchor="t">
              <a:spAutoFit/>
            </a:bodyPr>
            <a:lstStyle/>
            <a:p>
              <a:pPr marL="0" lvl="0" indent="0" algn="ctr">
                <a:lnSpc>
                  <a:spcPts val="5039"/>
                </a:lnSpc>
                <a:spcBef>
                  <a:spcPct val="0"/>
                </a:spcBef>
              </a:pPr>
              <a:r>
                <a:rPr lang="en-US" sz="3599" spc="-111">
                  <a:solidFill>
                    <a:srgbClr val="000000"/>
                  </a:solidFill>
                  <a:latin typeface="Montserrat Classic"/>
                </a:rPr>
                <a:t>"the work of a writing center is a matter of being available mentally and emotionally to engage in the mutual construction of meaning with another" (Grimm, 2008, p. 9). </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7429" y="220761"/>
            <a:ext cx="17462106" cy="1474452"/>
            <a:chOff x="0" y="0"/>
            <a:chExt cx="5906935" cy="498765"/>
          </a:xfrm>
        </p:grpSpPr>
        <p:sp>
          <p:nvSpPr>
            <p:cNvPr id="3" name="Freeform 3"/>
            <p:cNvSpPr/>
            <p:nvPr/>
          </p:nvSpPr>
          <p:spPr>
            <a:xfrm>
              <a:off x="0" y="0"/>
              <a:ext cx="5906935" cy="498765"/>
            </a:xfrm>
            <a:custGeom>
              <a:avLst/>
              <a:gdLst/>
              <a:ahLst/>
              <a:cxnLst/>
              <a:rect l="l" t="t" r="r" b="b"/>
              <a:pathLst>
                <a:path w="5906935" h="498765">
                  <a:moveTo>
                    <a:pt x="0" y="0"/>
                  </a:moveTo>
                  <a:lnTo>
                    <a:pt x="5906935" y="0"/>
                  </a:lnTo>
                  <a:lnTo>
                    <a:pt x="5906935" y="498765"/>
                  </a:lnTo>
                  <a:lnTo>
                    <a:pt x="0" y="498765"/>
                  </a:lnTo>
                  <a:close/>
                </a:path>
              </a:pathLst>
            </a:custGeom>
            <a:solidFill>
              <a:srgbClr val="497C92"/>
            </a:solidFill>
          </p:spPr>
        </p:sp>
      </p:grpSp>
      <p:sp>
        <p:nvSpPr>
          <p:cNvPr id="4" name="TextBox 4"/>
          <p:cNvSpPr txBox="1"/>
          <p:nvPr/>
        </p:nvSpPr>
        <p:spPr>
          <a:xfrm>
            <a:off x="730034" y="335179"/>
            <a:ext cx="16827931" cy="1169416"/>
          </a:xfrm>
          <a:prstGeom prst="rect">
            <a:avLst/>
          </a:prstGeom>
        </p:spPr>
        <p:txBody>
          <a:bodyPr lIns="0" tIns="0" rIns="0" bIns="0" rtlCol="0" anchor="t">
            <a:spAutoFit/>
          </a:bodyPr>
          <a:lstStyle/>
          <a:p>
            <a:pPr marL="0" lvl="0" indent="0" algn="ctr">
              <a:lnSpc>
                <a:spcPts val="9432"/>
              </a:lnSpc>
            </a:pPr>
            <a:r>
              <a:rPr lang="en-US" sz="7200">
                <a:solidFill>
                  <a:srgbClr val="FFFFFF"/>
                </a:solidFill>
                <a:latin typeface="Montserrat Bold"/>
              </a:rPr>
              <a:t>Questions to Consider</a:t>
            </a:r>
          </a:p>
        </p:txBody>
      </p:sp>
      <p:sp>
        <p:nvSpPr>
          <p:cNvPr id="5" name="TextBox 5"/>
          <p:cNvSpPr txBox="1"/>
          <p:nvPr/>
        </p:nvSpPr>
        <p:spPr>
          <a:xfrm>
            <a:off x="-45518" y="1742838"/>
            <a:ext cx="18288000" cy="8155305"/>
          </a:xfrm>
          <a:prstGeom prst="rect">
            <a:avLst/>
          </a:prstGeom>
        </p:spPr>
        <p:txBody>
          <a:bodyPr lIns="0" tIns="0" rIns="0" bIns="0" rtlCol="0" anchor="t">
            <a:spAutoFit/>
          </a:bodyPr>
          <a:lstStyle/>
          <a:p>
            <a:pPr marL="647700" lvl="1" indent="-323850">
              <a:lnSpc>
                <a:spcPts val="3060"/>
              </a:lnSpc>
              <a:buFont typeface="Arial"/>
              <a:buChar char="•"/>
            </a:pPr>
            <a:r>
              <a:rPr lang="en-US" sz="3000">
                <a:solidFill>
                  <a:srgbClr val="000000"/>
                </a:solidFill>
                <a:latin typeface="Montserrat Classic"/>
              </a:rPr>
              <a:t>What online programming is offered? Who was it designed for? Who uses it? Who does not?</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Do user demographics vary based on the tutoring platform or approach?</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What research informs our online tutoring? Does assessment inform our online tutoring? </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What larger to local values shape our work (field, institution, program)?</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Have we addressed issues of access and equity? How do we know we have done so successfully? Whose voices have been included in this discussion?</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What are the needs or preferences of our writers and tutors? How can programming be designed to support writers and tutors as both experts and learners?</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Do we offer more than one form of tutoring? Why or why not?  What are the practical limits of our own program or context?</a:t>
            </a:r>
          </a:p>
          <a:p>
            <a:pPr>
              <a:lnSpc>
                <a:spcPts val="3060"/>
              </a:lnSpc>
            </a:pPr>
            <a:endParaRPr lang="en-US" sz="3000">
              <a:solidFill>
                <a:srgbClr val="000000"/>
              </a:solidFill>
              <a:latin typeface="Montserrat Classic"/>
            </a:endParaRPr>
          </a:p>
          <a:p>
            <a:pPr marL="647700" lvl="1" indent="-323850">
              <a:lnSpc>
                <a:spcPts val="3060"/>
              </a:lnSpc>
              <a:buFont typeface="Arial"/>
              <a:buChar char="•"/>
            </a:pPr>
            <a:r>
              <a:rPr lang="en-US" sz="3000">
                <a:solidFill>
                  <a:srgbClr val="000000"/>
                </a:solidFill>
                <a:latin typeface="Montserrat Classic"/>
              </a:rPr>
              <a:t>What training or outreach might be needed to better prepare writers and tutors for online tutoring interactions? </a:t>
            </a:r>
          </a:p>
          <a:p>
            <a:pPr>
              <a:lnSpc>
                <a:spcPts val="3060"/>
              </a:lnSpc>
            </a:pPr>
            <a:endParaRPr lang="en-US" sz="3000">
              <a:solidFill>
                <a:srgbClr val="000000"/>
              </a:solidFill>
              <a:latin typeface="Montserrat Classic"/>
            </a:endParaRPr>
          </a:p>
          <a:p>
            <a:pPr marL="647700" lvl="1" indent="-323850" algn="l">
              <a:lnSpc>
                <a:spcPts val="3060"/>
              </a:lnSpc>
              <a:buFont typeface="Arial"/>
              <a:buChar char="•"/>
            </a:pPr>
            <a:r>
              <a:rPr lang="en-US" sz="3000">
                <a:solidFill>
                  <a:srgbClr val="000000"/>
                </a:solidFill>
                <a:latin typeface="Montserrat Classic"/>
              </a:rPr>
              <a:t>What further reflection, research, or revision is needed for our program?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rcRect t="7812" b="7812"/>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341252" y="4911482"/>
            <a:ext cx="11726876" cy="1816792"/>
            <a:chOff x="0" y="0"/>
            <a:chExt cx="3966869" cy="614569"/>
          </a:xfrm>
        </p:grpSpPr>
        <p:sp>
          <p:nvSpPr>
            <p:cNvPr id="3" name="Freeform 3"/>
            <p:cNvSpPr/>
            <p:nvPr/>
          </p:nvSpPr>
          <p:spPr>
            <a:xfrm>
              <a:off x="0" y="0"/>
              <a:ext cx="3966869" cy="614569"/>
            </a:xfrm>
            <a:custGeom>
              <a:avLst/>
              <a:gdLst/>
              <a:ahLst/>
              <a:cxnLst/>
              <a:rect l="l" t="t" r="r" b="b"/>
              <a:pathLst>
                <a:path w="3966869" h="614569">
                  <a:moveTo>
                    <a:pt x="0" y="0"/>
                  </a:moveTo>
                  <a:lnTo>
                    <a:pt x="3966869" y="0"/>
                  </a:lnTo>
                  <a:lnTo>
                    <a:pt x="3966869" y="614569"/>
                  </a:lnTo>
                  <a:lnTo>
                    <a:pt x="0" y="614569"/>
                  </a:lnTo>
                  <a:close/>
                </a:path>
              </a:pathLst>
            </a:custGeom>
            <a:solidFill>
              <a:srgbClr val="497C92"/>
            </a:solidFill>
          </p:spPr>
        </p:sp>
      </p:grpSp>
      <p:sp>
        <p:nvSpPr>
          <p:cNvPr id="4" name="TextBox 4"/>
          <p:cNvSpPr txBox="1"/>
          <p:nvPr/>
        </p:nvSpPr>
        <p:spPr>
          <a:xfrm>
            <a:off x="4161842" y="5476242"/>
            <a:ext cx="10180926" cy="951529"/>
          </a:xfrm>
          <a:prstGeom prst="rect">
            <a:avLst/>
          </a:prstGeom>
        </p:spPr>
        <p:txBody>
          <a:bodyPr lIns="0" tIns="0" rIns="0" bIns="0" rtlCol="0" anchor="t">
            <a:spAutoFit/>
          </a:bodyPr>
          <a:lstStyle/>
          <a:p>
            <a:pPr marL="0" lvl="0" indent="0" algn="ctr">
              <a:lnSpc>
                <a:spcPts val="7128"/>
              </a:lnSpc>
            </a:pPr>
            <a:r>
              <a:rPr lang="en-US" sz="7200" spc="-72">
                <a:solidFill>
                  <a:srgbClr val="FFFFFF"/>
                </a:solidFill>
                <a:latin typeface="Montserrat"/>
              </a:rPr>
              <a:t>Thank you. Let's talk.</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97C92"/>
        </a:solidFill>
        <a:effectLst/>
      </p:bgPr>
    </p:bg>
    <p:spTree>
      <p:nvGrpSpPr>
        <p:cNvPr id="1" name=""/>
        <p:cNvGrpSpPr/>
        <p:nvPr/>
      </p:nvGrpSpPr>
      <p:grpSpPr>
        <a:xfrm>
          <a:off x="0" y="0"/>
          <a:ext cx="0" cy="0"/>
          <a:chOff x="0" y="0"/>
          <a:chExt cx="0" cy="0"/>
        </a:xfrm>
      </p:grpSpPr>
      <p:sp>
        <p:nvSpPr>
          <p:cNvPr id="2" name="TextBox 2"/>
          <p:cNvSpPr txBox="1"/>
          <p:nvPr/>
        </p:nvSpPr>
        <p:spPr>
          <a:xfrm>
            <a:off x="5334000" y="-161925"/>
            <a:ext cx="7620000" cy="1533525"/>
          </a:xfrm>
          <a:prstGeom prst="rect">
            <a:avLst/>
          </a:prstGeom>
        </p:spPr>
        <p:txBody>
          <a:bodyPr wrap="square" lIns="0" tIns="0" rIns="0" bIns="0" rtlCol="0" anchor="t">
            <a:spAutoFit/>
          </a:bodyPr>
          <a:lstStyle/>
          <a:p>
            <a:pPr algn="ctr">
              <a:lnSpc>
                <a:spcPts val="12599"/>
              </a:lnSpc>
            </a:pPr>
            <a:r>
              <a:rPr lang="en-US" sz="9000">
                <a:solidFill>
                  <a:srgbClr val="FFFFFF"/>
                </a:solidFill>
                <a:latin typeface="Montserrat"/>
              </a:rPr>
              <a:t>References</a:t>
            </a:r>
          </a:p>
        </p:txBody>
      </p:sp>
      <p:sp>
        <p:nvSpPr>
          <p:cNvPr id="3" name="TextBox 3"/>
          <p:cNvSpPr txBox="1"/>
          <p:nvPr/>
        </p:nvSpPr>
        <p:spPr>
          <a:xfrm>
            <a:off x="732844" y="1335102"/>
            <a:ext cx="16822313" cy="618204"/>
          </a:xfrm>
          <a:prstGeom prst="rect">
            <a:avLst/>
          </a:prstGeom>
        </p:spPr>
        <p:txBody>
          <a:bodyPr lIns="0" tIns="0" rIns="0" bIns="0" rtlCol="0" anchor="t">
            <a:spAutoFit/>
          </a:bodyPr>
          <a:lstStyle/>
          <a:p>
            <a:pPr>
              <a:lnSpc>
                <a:spcPts val="2420"/>
              </a:lnSpc>
            </a:pPr>
            <a:r>
              <a:rPr lang="en-US" sz="2200">
                <a:solidFill>
                  <a:srgbClr val="FFFFFF"/>
                </a:solidFill>
                <a:latin typeface="Montserrat"/>
              </a:rPr>
              <a:t>Al Chibani, W. (2014). The effectiveness of online and on-to-one tutoring in the writing center on the students’ achievement: A multiple case study. </a:t>
            </a:r>
            <a:r>
              <a:rPr lang="en-US" sz="2200">
                <a:solidFill>
                  <a:srgbClr val="FFFFFF"/>
                </a:solidFill>
                <a:latin typeface="Montserrat Italics"/>
              </a:rPr>
              <a:t>International Letters of Social and Humanistic Sciences, 41</a:t>
            </a:r>
            <a:r>
              <a:rPr lang="en-US" sz="2200">
                <a:solidFill>
                  <a:srgbClr val="FFFFFF"/>
                </a:solidFill>
                <a:latin typeface="Montserrat"/>
              </a:rPr>
              <a:t>, 192-197.</a:t>
            </a:r>
          </a:p>
        </p:txBody>
      </p:sp>
      <p:sp>
        <p:nvSpPr>
          <p:cNvPr id="4" name="TextBox 4"/>
          <p:cNvSpPr txBox="1"/>
          <p:nvPr/>
        </p:nvSpPr>
        <p:spPr>
          <a:xfrm>
            <a:off x="732844" y="5603903"/>
            <a:ext cx="16822313" cy="618204"/>
          </a:xfrm>
          <a:prstGeom prst="rect">
            <a:avLst/>
          </a:prstGeom>
        </p:spPr>
        <p:txBody>
          <a:bodyPr lIns="0" tIns="0" rIns="0" bIns="0" rtlCol="0" anchor="t">
            <a:spAutoFit/>
          </a:bodyPr>
          <a:lstStyle/>
          <a:p>
            <a:pPr>
              <a:lnSpc>
                <a:spcPts val="2420"/>
              </a:lnSpc>
            </a:pPr>
            <a:r>
              <a:rPr lang="en-US" sz="2200">
                <a:solidFill>
                  <a:srgbClr val="FFFFFF"/>
                </a:solidFill>
                <a:latin typeface="Montserrat"/>
              </a:rPr>
              <a:t>Bell, L., Van Vleet, M., &amp; Brantley, A. (n.d.). Issues of access and equity: Understanding learners’ preferences and participation in online writing consultations. [Manuscript under review].</a:t>
            </a:r>
          </a:p>
        </p:txBody>
      </p:sp>
      <p:sp>
        <p:nvSpPr>
          <p:cNvPr id="5" name="TextBox 5"/>
          <p:cNvSpPr txBox="1"/>
          <p:nvPr/>
        </p:nvSpPr>
        <p:spPr>
          <a:xfrm>
            <a:off x="732844" y="6610350"/>
            <a:ext cx="16822313" cy="618204"/>
          </a:xfrm>
          <a:prstGeom prst="rect">
            <a:avLst/>
          </a:prstGeom>
        </p:spPr>
        <p:txBody>
          <a:bodyPr lIns="0" tIns="0" rIns="0" bIns="0" rtlCol="0" anchor="t">
            <a:spAutoFit/>
          </a:bodyPr>
          <a:lstStyle/>
          <a:p>
            <a:pPr>
              <a:lnSpc>
                <a:spcPts val="2420"/>
              </a:lnSpc>
            </a:pPr>
            <a:r>
              <a:rPr lang="en-US" sz="2200">
                <a:solidFill>
                  <a:srgbClr val="FFFFFF"/>
                </a:solidFill>
                <a:latin typeface="Montserrat"/>
              </a:rPr>
              <a:t>Breuch, L. K. (2005). The idea(s) of an online writing center: in search of a conceptual model. </a:t>
            </a:r>
            <a:r>
              <a:rPr lang="en-US" sz="2200">
                <a:solidFill>
                  <a:srgbClr val="FFFFFF"/>
                </a:solidFill>
                <a:latin typeface="Montserrat Italics"/>
              </a:rPr>
              <a:t>The Writing Center Journal, 25</a:t>
            </a:r>
            <a:r>
              <a:rPr lang="en-US" sz="2200">
                <a:solidFill>
                  <a:srgbClr val="FFFFFF"/>
                </a:solidFill>
                <a:latin typeface="Montserrat"/>
              </a:rPr>
              <a:t>(2), 21-38.</a:t>
            </a:r>
          </a:p>
        </p:txBody>
      </p:sp>
      <p:sp>
        <p:nvSpPr>
          <p:cNvPr id="6" name="TextBox 6"/>
          <p:cNvSpPr txBox="1"/>
          <p:nvPr/>
        </p:nvSpPr>
        <p:spPr>
          <a:xfrm>
            <a:off x="732844" y="4622828"/>
            <a:ext cx="16822313" cy="618204"/>
          </a:xfrm>
          <a:prstGeom prst="rect">
            <a:avLst/>
          </a:prstGeom>
        </p:spPr>
        <p:txBody>
          <a:bodyPr lIns="0" tIns="0" rIns="0" bIns="0" rtlCol="0" anchor="t">
            <a:spAutoFit/>
          </a:bodyPr>
          <a:lstStyle/>
          <a:p>
            <a:pPr>
              <a:lnSpc>
                <a:spcPts val="2420"/>
              </a:lnSpc>
            </a:pPr>
            <a:r>
              <a:rPr lang="en-US" sz="2200">
                <a:solidFill>
                  <a:srgbClr val="FFFFFF"/>
                </a:solidFill>
                <a:latin typeface="Montserrat"/>
              </a:rPr>
              <a:t>Bell, L. (2019). Examining tutoring strategies in asynchronous screencast tutorials. </a:t>
            </a:r>
            <a:r>
              <a:rPr lang="en-US" sz="2200">
                <a:solidFill>
                  <a:srgbClr val="FFFFFF"/>
                </a:solidFill>
                <a:latin typeface="Montserrat Italics"/>
              </a:rPr>
              <a:t>Research in Online Literacy Education. 2</a:t>
            </a:r>
            <a:r>
              <a:rPr lang="en-US" sz="2200">
                <a:solidFill>
                  <a:srgbClr val="FFFFFF"/>
                </a:solidFill>
                <a:latin typeface="Montserrat"/>
              </a:rPr>
              <a:t>(2), www.roleolor.org/examining-tutoring-strategies-in-asynchronous-screencast-tutorials.html</a:t>
            </a:r>
          </a:p>
        </p:txBody>
      </p:sp>
      <p:sp>
        <p:nvSpPr>
          <p:cNvPr id="7" name="TextBox 7"/>
          <p:cNvSpPr txBox="1"/>
          <p:nvPr/>
        </p:nvSpPr>
        <p:spPr>
          <a:xfrm>
            <a:off x="732844" y="7599264"/>
            <a:ext cx="17036222" cy="2141489"/>
          </a:xfrm>
          <a:prstGeom prst="rect">
            <a:avLst/>
          </a:prstGeom>
        </p:spPr>
        <p:txBody>
          <a:bodyPr lIns="0" tIns="0" rIns="0" bIns="0" rtlCol="0" anchor="t">
            <a:spAutoFit/>
          </a:bodyPr>
          <a:lstStyle/>
          <a:p>
            <a:pPr>
              <a:lnSpc>
                <a:spcPts val="2420"/>
              </a:lnSpc>
            </a:pPr>
            <a:r>
              <a:rPr lang="en-US" sz="2200">
                <a:solidFill>
                  <a:srgbClr val="FFFFFF"/>
                </a:solidFill>
                <a:latin typeface="Montserrat"/>
              </a:rPr>
              <a:t>Camarillo, E. (2020 April 30). Cultivating antiracism in asynchronous sessions. South Central Writing Centers Association, https://writingcenter08.wixsite.com/scwcaconference/post/cultivating-antiracism-in-asynchronous-sessions.</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Cranny, D. (2016). Screencasting, a tool to facilitate engagement with formative feedback?. AISHE-J: The All Ireland Journal of Teaching and Learning in Higher Education, 8(3). 29110-29127. http://ojs.aishe.org/index.php/aishe-j/article/view/291/497</a:t>
            </a:r>
          </a:p>
          <a:p>
            <a:pPr>
              <a:lnSpc>
                <a:spcPts val="2420"/>
              </a:lnSpc>
            </a:pPr>
            <a:endParaRPr lang="en-US" sz="2200">
              <a:solidFill>
                <a:srgbClr val="FFFFFF"/>
              </a:solidFill>
              <a:latin typeface="Montserrat"/>
            </a:endParaRPr>
          </a:p>
        </p:txBody>
      </p:sp>
      <p:sp>
        <p:nvSpPr>
          <p:cNvPr id="8" name="TextBox 8"/>
          <p:cNvSpPr txBox="1"/>
          <p:nvPr/>
        </p:nvSpPr>
        <p:spPr>
          <a:xfrm>
            <a:off x="732844" y="2295525"/>
            <a:ext cx="16822313" cy="922861"/>
          </a:xfrm>
          <a:prstGeom prst="rect">
            <a:avLst/>
          </a:prstGeom>
        </p:spPr>
        <p:txBody>
          <a:bodyPr lIns="0" tIns="0" rIns="0" bIns="0" rtlCol="0" anchor="t">
            <a:spAutoFit/>
          </a:bodyPr>
          <a:lstStyle/>
          <a:p>
            <a:pPr>
              <a:lnSpc>
                <a:spcPts val="2420"/>
              </a:lnSpc>
            </a:pPr>
            <a:r>
              <a:rPr lang="en-US" sz="2200" dirty="0" err="1">
                <a:solidFill>
                  <a:srgbClr val="FFFFFF"/>
                </a:solidFill>
                <a:latin typeface="Montserrat"/>
              </a:rPr>
              <a:t>Angelov</a:t>
            </a:r>
            <a:r>
              <a:rPr lang="en-US" sz="2200" dirty="0">
                <a:solidFill>
                  <a:srgbClr val="FFFFFF"/>
                </a:solidFill>
                <a:latin typeface="Montserrat"/>
              </a:rPr>
              <a:t>, D., &amp; </a:t>
            </a:r>
            <a:r>
              <a:rPr lang="en-US" sz="2200" dirty="0" err="1">
                <a:solidFill>
                  <a:srgbClr val="FFFFFF"/>
                </a:solidFill>
                <a:latin typeface="Montserrat"/>
              </a:rPr>
              <a:t>Ganobcsik</a:t>
            </a:r>
            <a:r>
              <a:rPr lang="en-US" sz="2200" dirty="0">
                <a:solidFill>
                  <a:srgbClr val="FFFFFF"/>
                </a:solidFill>
                <a:latin typeface="Montserrat"/>
              </a:rPr>
              <a:t>-Williams, L. (2015). Singular asynchronous writing tutorials: A pedagogy of text-bound dialogue. In Mary Deane and Teresa Guasch (Eds.), Learning and teaching writing online: Strategies for success(pp. 46-64). Brill Press. https://doi.org/10.1163/9789004290846_005.</a:t>
            </a:r>
          </a:p>
        </p:txBody>
      </p:sp>
      <p:sp>
        <p:nvSpPr>
          <p:cNvPr id="9" name="TextBox 9"/>
          <p:cNvSpPr txBox="1"/>
          <p:nvPr/>
        </p:nvSpPr>
        <p:spPr>
          <a:xfrm>
            <a:off x="732844" y="3623585"/>
            <a:ext cx="16822313" cy="618204"/>
          </a:xfrm>
          <a:prstGeom prst="rect">
            <a:avLst/>
          </a:prstGeom>
        </p:spPr>
        <p:txBody>
          <a:bodyPr lIns="0" tIns="0" rIns="0" bIns="0" rtlCol="0" anchor="t">
            <a:spAutoFit/>
          </a:bodyPr>
          <a:lstStyle/>
          <a:p>
            <a:pPr>
              <a:lnSpc>
                <a:spcPts val="2420"/>
              </a:lnSpc>
            </a:pPr>
            <a:r>
              <a:rPr lang="en-US" sz="2200">
                <a:solidFill>
                  <a:srgbClr val="FFFFFF"/>
                </a:solidFill>
                <a:latin typeface="Montserrat"/>
              </a:rPr>
              <a:t>Anson, C. M., Dannels, D. P., Laboy, J. I., &amp; Carneiro, L. (2016). Students’ perceptions of oral screencast responses to their writing: Exploring digitally mediated identities. Journal of Business and Technical Communication, 30(3), 378-411.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97C92"/>
        </a:solidFill>
        <a:effectLst/>
      </p:bgPr>
    </p:bg>
    <p:spTree>
      <p:nvGrpSpPr>
        <p:cNvPr id="1" name=""/>
        <p:cNvGrpSpPr/>
        <p:nvPr/>
      </p:nvGrpSpPr>
      <p:grpSpPr>
        <a:xfrm>
          <a:off x="0" y="0"/>
          <a:ext cx="0" cy="0"/>
          <a:chOff x="0" y="0"/>
          <a:chExt cx="0" cy="0"/>
        </a:xfrm>
      </p:grpSpPr>
      <p:sp>
        <p:nvSpPr>
          <p:cNvPr id="2" name="TextBox 2"/>
          <p:cNvSpPr txBox="1"/>
          <p:nvPr/>
        </p:nvSpPr>
        <p:spPr>
          <a:xfrm>
            <a:off x="5867400" y="180975"/>
            <a:ext cx="648161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References</a:t>
            </a:r>
          </a:p>
        </p:txBody>
      </p:sp>
      <p:sp>
        <p:nvSpPr>
          <p:cNvPr id="3" name="TextBox 3"/>
          <p:cNvSpPr txBox="1"/>
          <p:nvPr/>
        </p:nvSpPr>
        <p:spPr>
          <a:xfrm>
            <a:off x="436987" y="8958723"/>
            <a:ext cx="17355713" cy="922861"/>
          </a:xfrm>
          <a:prstGeom prst="rect">
            <a:avLst/>
          </a:prstGeom>
        </p:spPr>
        <p:txBody>
          <a:bodyPr lIns="0" tIns="0" rIns="0" bIns="0" rtlCol="0" anchor="t">
            <a:spAutoFit/>
          </a:bodyPr>
          <a:lstStyle/>
          <a:p>
            <a:pPr>
              <a:lnSpc>
                <a:spcPts val="2420"/>
              </a:lnSpc>
            </a:pPr>
            <a:r>
              <a:rPr lang="en-US" sz="2200">
                <a:solidFill>
                  <a:srgbClr val="FFFFFF"/>
                </a:solidFill>
                <a:latin typeface="Montserrat"/>
              </a:rPr>
              <a:t>Mick, C. S., &amp; Middlebrook, G. (2015). Asynchronous and synchronous modalities. In B. L. Hewett &amp; K. E. DePew (Eds.), </a:t>
            </a:r>
            <a:r>
              <a:rPr lang="en-US" sz="2200">
                <a:solidFill>
                  <a:srgbClr val="FFFFFF"/>
                </a:solidFill>
                <a:latin typeface="Montserrat Italics"/>
              </a:rPr>
              <a:t>Foundational Practices of Online Writing Instruction</a:t>
            </a:r>
            <a:r>
              <a:rPr lang="en-US" sz="2200">
                <a:solidFill>
                  <a:srgbClr val="FFFFFF"/>
                </a:solidFill>
                <a:latin typeface="Montserrat"/>
              </a:rPr>
              <a:t> (pp.129-148). https://wac.colostate.edu/docs/books/owi/chapter3.pdf</a:t>
            </a:r>
          </a:p>
        </p:txBody>
      </p:sp>
      <p:sp>
        <p:nvSpPr>
          <p:cNvPr id="4" name="TextBox 4"/>
          <p:cNvSpPr txBox="1"/>
          <p:nvPr/>
        </p:nvSpPr>
        <p:spPr>
          <a:xfrm>
            <a:off x="436987" y="1733550"/>
            <a:ext cx="17355713" cy="5797373"/>
          </a:xfrm>
          <a:prstGeom prst="rect">
            <a:avLst/>
          </a:prstGeom>
        </p:spPr>
        <p:txBody>
          <a:bodyPr lIns="0" tIns="0" rIns="0" bIns="0" rtlCol="0" anchor="t">
            <a:spAutoFit/>
          </a:bodyPr>
          <a:lstStyle/>
          <a:p>
            <a:pPr>
              <a:lnSpc>
                <a:spcPts val="2420"/>
              </a:lnSpc>
            </a:pPr>
            <a:r>
              <a:rPr lang="en-US" sz="2200">
                <a:solidFill>
                  <a:srgbClr val="FFFFFF"/>
                </a:solidFill>
                <a:latin typeface="Montserrat"/>
              </a:rPr>
              <a:t>Cunningham, K. J. (2017). Appraisal as a framework for understanding multimodal electronic feedback: Positioning and purpose in screencast video and text feedback in ESL writing. Writing &amp; Pedagogy, 9(3) 457-485. https://doi.org/10.1558/wap.31736</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Denton, K. (2017). Beyond the lore: A case for asynchronous online tutoring research. The Writing Center Journal, 36(2), 175-203. https://www.jstor.org/stable/44594855</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Dossin, M. M. (1996). ESL quandary. Writing Lab Newsletter, 20(9), 14-15.</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Grimm, N. M. (2008). Attending to the conceptual change potential of writing center </a:t>
            </a:r>
            <a:r>
              <a:rPr lang="en-US" sz="1128">
                <a:solidFill>
                  <a:srgbClr val="FFFFFF"/>
                </a:solidFill>
                <a:latin typeface="Arimo"/>
              </a:rPr>
              <a:t>narratives. </a:t>
            </a:r>
            <a:r>
              <a:rPr lang="en-US" sz="1128">
                <a:solidFill>
                  <a:srgbClr val="FFFFFF"/>
                </a:solidFill>
                <a:latin typeface="Arimo Italics"/>
              </a:rPr>
              <a:t>The Writing Center Journal, 28</a:t>
            </a:r>
            <a:r>
              <a:rPr lang="en-US" sz="1128">
                <a:solidFill>
                  <a:srgbClr val="FFFFFF"/>
                </a:solidFill>
                <a:latin typeface="Arimo"/>
              </a:rPr>
              <a:t>(1), 3-21</a:t>
            </a:r>
          </a:p>
          <a:p>
            <a:pPr>
              <a:lnSpc>
                <a:spcPts val="2420"/>
              </a:lnSpc>
            </a:pPr>
            <a:endParaRPr lang="en-US" sz="1128">
              <a:solidFill>
                <a:srgbClr val="FFFFFF"/>
              </a:solidFill>
              <a:latin typeface="Arimo"/>
            </a:endParaRPr>
          </a:p>
          <a:p>
            <a:pPr>
              <a:lnSpc>
                <a:spcPts val="2420"/>
              </a:lnSpc>
            </a:pPr>
            <a:r>
              <a:rPr lang="en-US" sz="2200">
                <a:solidFill>
                  <a:srgbClr val="FFFFFF"/>
                </a:solidFill>
                <a:latin typeface="Montserrat"/>
              </a:rPr>
              <a:t>Hamper, M. B. (2018 February 5). The Online Writing Center Is About Equity for Students (and You Too). Another Word, https://dept.writing.wisc.edu/blog/the-online-writing-center-is-about-equity-for-students-and-for-you-too/</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Hewett, B. L., Boeshart, M., Prince, S, &amp; Nastachowski, B. (2019). Bridging the gap: Online writing centers and online writing tutoring. ROLE (Research of Online Literacy Educators), 3(1). http://www.roleolor.org/editorrsquos-introduction.html</a:t>
            </a:r>
          </a:p>
          <a:p>
            <a:pPr>
              <a:lnSpc>
                <a:spcPts val="2420"/>
              </a:lnSpc>
            </a:pPr>
            <a:endParaRPr lang="en-US" sz="2200">
              <a:solidFill>
                <a:srgbClr val="FFFFFF"/>
              </a:solidFill>
              <a:latin typeface="Montserrat"/>
            </a:endParaRPr>
          </a:p>
          <a:p>
            <a:pPr>
              <a:lnSpc>
                <a:spcPts val="2420"/>
              </a:lnSpc>
            </a:pPr>
            <a:endParaRPr lang="en-US" sz="2200">
              <a:solidFill>
                <a:srgbClr val="FFFFFF"/>
              </a:solidFill>
              <a:latin typeface="Montserrat"/>
            </a:endParaRPr>
          </a:p>
        </p:txBody>
      </p:sp>
      <p:sp>
        <p:nvSpPr>
          <p:cNvPr id="5" name="TextBox 5"/>
          <p:cNvSpPr txBox="1"/>
          <p:nvPr/>
        </p:nvSpPr>
        <p:spPr>
          <a:xfrm>
            <a:off x="436987" y="7186061"/>
            <a:ext cx="16822313" cy="1532175"/>
          </a:xfrm>
          <a:prstGeom prst="rect">
            <a:avLst/>
          </a:prstGeom>
        </p:spPr>
        <p:txBody>
          <a:bodyPr lIns="0" tIns="0" rIns="0" bIns="0" rtlCol="0" anchor="t">
            <a:spAutoFit/>
          </a:bodyPr>
          <a:lstStyle/>
          <a:p>
            <a:pPr>
              <a:lnSpc>
                <a:spcPts val="2420"/>
              </a:lnSpc>
            </a:pPr>
            <a:r>
              <a:rPr lang="en-US" sz="2200">
                <a:solidFill>
                  <a:srgbClr val="FFFFFF"/>
                </a:solidFill>
                <a:latin typeface="Montserrat"/>
              </a:rPr>
              <a:t>Martinez, D., &amp; Olsen, L. (2015). Online writing labs. In B. L. Hewett &amp; K. E. DePew (Eds.), </a:t>
            </a:r>
            <a:r>
              <a:rPr lang="en-US" sz="2200">
                <a:solidFill>
                  <a:srgbClr val="FFFFFF"/>
                </a:solidFill>
                <a:latin typeface="Montserrat Italics"/>
              </a:rPr>
              <a:t>Foundational Practices of Online Writing Instruction</a:t>
            </a:r>
            <a:r>
              <a:rPr lang="en-US" sz="2200">
                <a:solidFill>
                  <a:srgbClr val="FFFFFF"/>
                </a:solidFill>
                <a:latin typeface="Montserrat"/>
              </a:rPr>
              <a:t> (pp. 183-210). The WAC Clearinghouse. https://wac.colostate.edu/docs/books/owi/chapter5.pdf</a:t>
            </a:r>
          </a:p>
          <a:p>
            <a:pPr>
              <a:lnSpc>
                <a:spcPts val="2420"/>
              </a:lnSpc>
            </a:pPr>
            <a:endParaRPr lang="en-US" sz="2200">
              <a:solidFill>
                <a:srgbClr val="FFFFFF"/>
              </a:solidFill>
              <a:latin typeface="Montserrat"/>
            </a:endParaRPr>
          </a:p>
          <a:p>
            <a:pPr>
              <a:lnSpc>
                <a:spcPts val="2420"/>
              </a:lnSpc>
            </a:pPr>
            <a:r>
              <a:rPr lang="en-US" sz="2200">
                <a:solidFill>
                  <a:srgbClr val="FFFFFF"/>
                </a:solidFill>
                <a:latin typeface="Montserrat"/>
              </a:rPr>
              <a:t>Madson, M. (2017). Showing and Telling! Screencasts for Enhanced Feedback on Student Writing. Nurse educator, 42(5), 222-223. https://doi.org/10.1097/NNE.0000000000000385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3607" b="33607"/>
          <a:stretch>
            <a:fillRect/>
          </a:stretch>
        </p:blipFill>
        <p:spPr>
          <a:xfrm>
            <a:off x="-266124" y="5143500"/>
            <a:ext cx="18820248" cy="4114800"/>
          </a:xfrm>
          <a:prstGeom prst="rect">
            <a:avLst/>
          </a:prstGeom>
        </p:spPr>
      </p:pic>
      <p:sp>
        <p:nvSpPr>
          <p:cNvPr id="3" name="TextBox 3"/>
          <p:cNvSpPr txBox="1"/>
          <p:nvPr/>
        </p:nvSpPr>
        <p:spPr>
          <a:xfrm>
            <a:off x="1028700" y="985520"/>
            <a:ext cx="7863757" cy="2033270"/>
          </a:xfrm>
          <a:prstGeom prst="rect">
            <a:avLst/>
          </a:prstGeom>
        </p:spPr>
        <p:txBody>
          <a:bodyPr lIns="0" tIns="0" rIns="0" bIns="0" rtlCol="0" anchor="t">
            <a:spAutoFit/>
          </a:bodyPr>
          <a:lstStyle/>
          <a:p>
            <a:pPr marL="0" lvl="0" indent="0" algn="just">
              <a:lnSpc>
                <a:spcPts val="7840"/>
              </a:lnSpc>
            </a:pPr>
            <a:r>
              <a:rPr lang="en-US" sz="8000" u="none" spc="-480">
                <a:solidFill>
                  <a:srgbClr val="000000"/>
                </a:solidFill>
                <a:latin typeface="Montserrat"/>
              </a:rPr>
              <a:t>Presentation Overview</a:t>
            </a:r>
          </a:p>
        </p:txBody>
      </p:sp>
      <p:sp>
        <p:nvSpPr>
          <p:cNvPr id="4" name="TextBox 4"/>
          <p:cNvSpPr txBox="1"/>
          <p:nvPr/>
        </p:nvSpPr>
        <p:spPr>
          <a:xfrm>
            <a:off x="9601200" y="190500"/>
            <a:ext cx="8115300" cy="4574842"/>
          </a:xfrm>
          <a:prstGeom prst="rect">
            <a:avLst/>
          </a:prstGeom>
        </p:spPr>
        <p:txBody>
          <a:bodyPr lIns="0" tIns="0" rIns="0" bIns="0" rtlCol="0" anchor="t">
            <a:spAutoFit/>
          </a:bodyPr>
          <a:lstStyle/>
          <a:p>
            <a:pPr algn="l">
              <a:lnSpc>
                <a:spcPct val="150000"/>
              </a:lnSpc>
            </a:pPr>
            <a:r>
              <a:rPr lang="en-US" sz="2890" dirty="0">
                <a:solidFill>
                  <a:srgbClr val="000000"/>
                </a:solidFill>
                <a:latin typeface="Montserrat Classic"/>
              </a:rPr>
              <a:t>Where we are</a:t>
            </a:r>
          </a:p>
          <a:p>
            <a:pPr algn="l">
              <a:lnSpc>
                <a:spcPct val="150000"/>
              </a:lnSpc>
            </a:pPr>
            <a:r>
              <a:rPr lang="en-US" sz="2890" dirty="0">
                <a:solidFill>
                  <a:srgbClr val="000000"/>
                </a:solidFill>
                <a:latin typeface="Montserrat Classic"/>
              </a:rPr>
              <a:t>Benefits of OWC work</a:t>
            </a:r>
          </a:p>
          <a:p>
            <a:pPr algn="l">
              <a:lnSpc>
                <a:spcPct val="150000"/>
              </a:lnSpc>
            </a:pPr>
            <a:r>
              <a:rPr lang="en-US" sz="2890" dirty="0">
                <a:solidFill>
                  <a:srgbClr val="000000"/>
                </a:solidFill>
                <a:latin typeface="Montserrat Classic"/>
              </a:rPr>
              <a:t>Synchronous (benefits &amp; myths)</a:t>
            </a:r>
          </a:p>
          <a:p>
            <a:pPr>
              <a:lnSpc>
                <a:spcPct val="150000"/>
              </a:lnSpc>
            </a:pPr>
            <a:r>
              <a:rPr lang="en-US" sz="2890" dirty="0">
                <a:solidFill>
                  <a:srgbClr val="000000"/>
                </a:solidFill>
                <a:latin typeface="Montserrat Classic"/>
              </a:rPr>
              <a:t>Asynchronous (benefits &amp; myths)</a:t>
            </a:r>
          </a:p>
          <a:p>
            <a:pPr algn="l">
              <a:lnSpc>
                <a:spcPct val="150000"/>
              </a:lnSpc>
            </a:pPr>
            <a:r>
              <a:rPr lang="en-US" sz="2890" dirty="0">
                <a:solidFill>
                  <a:srgbClr val="000000"/>
                </a:solidFill>
                <a:latin typeface="Montserrat Classic"/>
              </a:rPr>
              <a:t>Why options matter</a:t>
            </a:r>
          </a:p>
          <a:p>
            <a:pPr algn="l">
              <a:lnSpc>
                <a:spcPct val="150000"/>
              </a:lnSpc>
            </a:pPr>
            <a:r>
              <a:rPr lang="en-US" sz="2890" dirty="0">
                <a:solidFill>
                  <a:srgbClr val="000000"/>
                </a:solidFill>
                <a:latin typeface="Montserrat Classic"/>
              </a:rPr>
              <a:t>Reflecting our values</a:t>
            </a:r>
          </a:p>
          <a:p>
            <a:pPr algn="l">
              <a:lnSpc>
                <a:spcPct val="150000"/>
              </a:lnSpc>
            </a:pPr>
            <a:r>
              <a:rPr lang="en-US" sz="2890" dirty="0">
                <a:solidFill>
                  <a:srgbClr val="000000"/>
                </a:solidFill>
                <a:latin typeface="Montserrat Classic"/>
              </a:rPr>
              <a:t>Discussion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97C92"/>
        </a:solidFill>
        <a:effectLst/>
      </p:bgPr>
    </p:bg>
    <p:spTree>
      <p:nvGrpSpPr>
        <p:cNvPr id="1" name=""/>
        <p:cNvGrpSpPr/>
        <p:nvPr/>
      </p:nvGrpSpPr>
      <p:grpSpPr>
        <a:xfrm>
          <a:off x="0" y="0"/>
          <a:ext cx="0" cy="0"/>
          <a:chOff x="0" y="0"/>
          <a:chExt cx="0" cy="0"/>
        </a:xfrm>
      </p:grpSpPr>
      <p:sp>
        <p:nvSpPr>
          <p:cNvPr id="2" name="TextBox 2"/>
          <p:cNvSpPr txBox="1"/>
          <p:nvPr/>
        </p:nvSpPr>
        <p:spPr>
          <a:xfrm>
            <a:off x="5791200" y="180975"/>
            <a:ext cx="6557813" cy="1533525"/>
          </a:xfrm>
          <a:prstGeom prst="rect">
            <a:avLst/>
          </a:prstGeom>
        </p:spPr>
        <p:txBody>
          <a:bodyPr wrap="square" lIns="0" tIns="0" rIns="0" bIns="0" rtlCol="0" anchor="t">
            <a:spAutoFit/>
          </a:bodyPr>
          <a:lstStyle/>
          <a:p>
            <a:pPr algn="ctr">
              <a:lnSpc>
                <a:spcPts val="12599"/>
              </a:lnSpc>
            </a:pPr>
            <a:r>
              <a:rPr lang="en-US" sz="9000" dirty="0">
                <a:solidFill>
                  <a:srgbClr val="FFFFFF"/>
                </a:solidFill>
                <a:latin typeface="Montserrat"/>
              </a:rPr>
              <a:t>References</a:t>
            </a:r>
          </a:p>
        </p:txBody>
      </p:sp>
      <p:sp>
        <p:nvSpPr>
          <p:cNvPr id="3" name="TextBox 3"/>
          <p:cNvSpPr txBox="1"/>
          <p:nvPr/>
        </p:nvSpPr>
        <p:spPr>
          <a:xfrm>
            <a:off x="490083" y="4277030"/>
            <a:ext cx="16822313" cy="1147085"/>
          </a:xfrm>
          <a:prstGeom prst="rect">
            <a:avLst/>
          </a:prstGeom>
        </p:spPr>
        <p:txBody>
          <a:bodyPr lIns="0" tIns="0" rIns="0" bIns="0" rtlCol="0" anchor="t">
            <a:spAutoFit/>
          </a:bodyPr>
          <a:lstStyle/>
          <a:p>
            <a:pPr>
              <a:lnSpc>
                <a:spcPts val="3079"/>
              </a:lnSpc>
            </a:pPr>
            <a:r>
              <a:rPr lang="en-US" sz="2200">
                <a:solidFill>
                  <a:srgbClr val="FFFFFF"/>
                </a:solidFill>
                <a:latin typeface="Montserrat"/>
              </a:rPr>
              <a:t>The Conference on College Composition and Communication Committee for Best Practices in Online Writing Instruction. (2013). </a:t>
            </a:r>
            <a:r>
              <a:rPr lang="en-US" sz="2200">
                <a:solidFill>
                  <a:srgbClr val="FFFFFF"/>
                </a:solidFill>
                <a:latin typeface="Montserrat Italics"/>
              </a:rPr>
              <a:t>A position statement of principles and example effective practice for Online Writing Instruction (OWI)</a:t>
            </a:r>
            <a:r>
              <a:rPr lang="en-US" sz="2200">
                <a:solidFill>
                  <a:srgbClr val="FFFFFF"/>
                </a:solidFill>
                <a:latin typeface="Montserrat"/>
              </a:rPr>
              <a:t>.  https://cdn.ncte.org/nctefiles/groups/cccc/owiprinciples.pdf</a:t>
            </a:r>
          </a:p>
        </p:txBody>
      </p:sp>
      <p:sp>
        <p:nvSpPr>
          <p:cNvPr id="4" name="TextBox 4"/>
          <p:cNvSpPr txBox="1"/>
          <p:nvPr/>
        </p:nvSpPr>
        <p:spPr>
          <a:xfrm>
            <a:off x="490083" y="5879336"/>
            <a:ext cx="16822313" cy="1535373"/>
          </a:xfrm>
          <a:prstGeom prst="rect">
            <a:avLst/>
          </a:prstGeom>
        </p:spPr>
        <p:txBody>
          <a:bodyPr lIns="0" tIns="0" rIns="0" bIns="0" rtlCol="0" anchor="t">
            <a:spAutoFit/>
          </a:bodyPr>
          <a:lstStyle/>
          <a:p>
            <a:pPr>
              <a:lnSpc>
                <a:spcPts val="3080"/>
              </a:lnSpc>
            </a:pPr>
            <a:r>
              <a:rPr lang="en-US" sz="2200">
                <a:solidFill>
                  <a:srgbClr val="FFFFFF"/>
                </a:solidFill>
                <a:latin typeface="Montserrat"/>
              </a:rPr>
              <a:t>University of Kansas Center for Service Learning (n.d.). </a:t>
            </a:r>
            <a:r>
              <a:rPr lang="en-US" sz="2200">
                <a:solidFill>
                  <a:srgbClr val="FFFFFF"/>
                </a:solidFill>
                <a:latin typeface="Montserrat Italics"/>
              </a:rPr>
              <a:t>Reflection Models. </a:t>
            </a:r>
            <a:r>
              <a:rPr lang="en-US" sz="2200">
                <a:solidFill>
                  <a:srgbClr val="FFFFFF"/>
                </a:solidFill>
                <a:latin typeface="Montserrat"/>
              </a:rPr>
              <a:t>https://csl.ku.edu/reflection-models#kolb</a:t>
            </a:r>
          </a:p>
          <a:p>
            <a:pPr>
              <a:lnSpc>
                <a:spcPts val="3080"/>
              </a:lnSpc>
            </a:pPr>
            <a:endParaRPr lang="en-US" sz="2200">
              <a:solidFill>
                <a:srgbClr val="FFFFFF"/>
              </a:solidFill>
              <a:latin typeface="Montserrat"/>
            </a:endParaRPr>
          </a:p>
          <a:p>
            <a:pPr>
              <a:lnSpc>
                <a:spcPts val="3079"/>
              </a:lnSpc>
            </a:pPr>
            <a:r>
              <a:rPr lang="en-US" sz="2200">
                <a:solidFill>
                  <a:srgbClr val="FFFFFF"/>
                </a:solidFill>
                <a:latin typeface="Montserrat"/>
              </a:rPr>
              <a:t>Van Horne, S. (2012). Situation definition and the online synchronous writing conference.</a:t>
            </a:r>
            <a:r>
              <a:rPr lang="en-US" sz="2200">
                <a:solidFill>
                  <a:srgbClr val="FFFFFF"/>
                </a:solidFill>
                <a:latin typeface="Montserrat Italics"/>
              </a:rPr>
              <a:t> Computers and Composition, 29</a:t>
            </a:r>
            <a:r>
              <a:rPr lang="en-US" sz="2200">
                <a:solidFill>
                  <a:srgbClr val="FFFFFF"/>
                </a:solidFill>
                <a:latin typeface="Montserrat"/>
              </a:rPr>
              <a:t>(2), 93-103.</a:t>
            </a:r>
          </a:p>
        </p:txBody>
      </p:sp>
      <p:sp>
        <p:nvSpPr>
          <p:cNvPr id="5" name="TextBox 5"/>
          <p:cNvSpPr txBox="1"/>
          <p:nvPr/>
        </p:nvSpPr>
        <p:spPr>
          <a:xfrm>
            <a:off x="490083" y="1939054"/>
            <a:ext cx="17307835" cy="1923662"/>
          </a:xfrm>
          <a:prstGeom prst="rect">
            <a:avLst/>
          </a:prstGeom>
        </p:spPr>
        <p:txBody>
          <a:bodyPr lIns="0" tIns="0" rIns="0" bIns="0" rtlCol="0" anchor="t">
            <a:spAutoFit/>
          </a:bodyPr>
          <a:lstStyle/>
          <a:p>
            <a:pPr>
              <a:lnSpc>
                <a:spcPts val="3080"/>
              </a:lnSpc>
            </a:pPr>
            <a:r>
              <a:rPr lang="en-US" sz="2200">
                <a:solidFill>
                  <a:srgbClr val="FFFFFF"/>
                </a:solidFill>
                <a:latin typeface="Montserrat"/>
              </a:rPr>
              <a:t>Prince, S., Willard, R., Zamarripa, E., &amp; Sharkey-Smith, M. (2018). Peripheral (re) visions: Moving online writing centers from margin to center. </a:t>
            </a:r>
            <a:r>
              <a:rPr lang="en-US" sz="2200">
                <a:solidFill>
                  <a:srgbClr val="FFFFFF"/>
                </a:solidFill>
                <a:latin typeface="Montserrat Italics"/>
              </a:rPr>
              <a:t>WLN: A Journal of Writing Center Scholarship</a:t>
            </a:r>
            <a:r>
              <a:rPr lang="en-US" sz="2200">
                <a:solidFill>
                  <a:srgbClr val="FFFFFF"/>
                </a:solidFill>
                <a:latin typeface="Montserrat"/>
              </a:rPr>
              <a:t>, 42(5-6), 10-18. https://wlnjournal.org/archives/v42/42.5-6.pdf</a:t>
            </a:r>
          </a:p>
          <a:p>
            <a:pPr>
              <a:lnSpc>
                <a:spcPts val="3080"/>
              </a:lnSpc>
            </a:pPr>
            <a:endParaRPr lang="en-US" sz="2200">
              <a:solidFill>
                <a:srgbClr val="FFFFFF"/>
              </a:solidFill>
              <a:latin typeface="Montserrat"/>
            </a:endParaRPr>
          </a:p>
          <a:p>
            <a:pPr>
              <a:lnSpc>
                <a:spcPts val="3079"/>
              </a:lnSpc>
            </a:pPr>
            <a:r>
              <a:rPr lang="en-US" sz="2200">
                <a:solidFill>
                  <a:srgbClr val="FFFFFF"/>
                </a:solidFill>
                <a:latin typeface="Montserrat"/>
              </a:rPr>
              <a:t>Séror, J. (2013). Show me! Enhanced feedback through screencasting technology. TESL Canada Journal, 30(1), 104-116.https://doi.org/10.18806/tesl.v30i1.1128</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2296209" y="4612752"/>
            <a:ext cx="13240406" cy="1261521"/>
          </a:xfrm>
          <a:prstGeom prst="rect">
            <a:avLst/>
          </a:prstGeom>
        </p:spPr>
        <p:txBody>
          <a:bodyPr lIns="0" tIns="0" rIns="0" bIns="0" rtlCol="0" anchor="t">
            <a:spAutoFit/>
          </a:bodyPr>
          <a:lstStyle/>
          <a:p>
            <a:pPr marL="0" lvl="0" indent="0" algn="ctr">
              <a:lnSpc>
                <a:spcPts val="9408"/>
              </a:lnSpc>
              <a:spcBef>
                <a:spcPct val="0"/>
              </a:spcBef>
            </a:pPr>
            <a:r>
              <a:rPr lang="en-US" sz="9600" spc="-576">
                <a:solidFill>
                  <a:srgbClr val="292626"/>
                </a:solidFill>
                <a:latin typeface="Montserrat"/>
              </a:rPr>
              <a:t>Where We Are</a:t>
            </a:r>
          </a:p>
        </p:txBody>
      </p:sp>
      <p:sp>
        <p:nvSpPr>
          <p:cNvPr id="3" name="TextBox 3"/>
          <p:cNvSpPr txBox="1"/>
          <p:nvPr/>
        </p:nvSpPr>
        <p:spPr>
          <a:xfrm>
            <a:off x="1968935" y="6009921"/>
            <a:ext cx="13567680" cy="1255571"/>
          </a:xfrm>
          <a:prstGeom prst="rect">
            <a:avLst/>
          </a:prstGeom>
        </p:spPr>
        <p:txBody>
          <a:bodyPr lIns="0" tIns="0" rIns="0" bIns="0" rtlCol="0" anchor="t">
            <a:spAutoFit/>
          </a:bodyPr>
          <a:lstStyle/>
          <a:p>
            <a:pPr marL="0" lvl="0" indent="0" algn="ctr">
              <a:lnSpc>
                <a:spcPts val="5040"/>
              </a:lnSpc>
              <a:spcBef>
                <a:spcPct val="0"/>
              </a:spcBef>
            </a:pPr>
            <a:r>
              <a:rPr lang="en-US" sz="3600" spc="-111">
                <a:solidFill>
                  <a:srgbClr val="292626"/>
                </a:solidFill>
                <a:latin typeface="Montserrat Classic"/>
              </a:rPr>
              <a:t>Whether your online writing center work began in 2020 or 20 years ago, your work is important and worth recognizing.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2696982" y="2199719"/>
            <a:ext cx="12894035" cy="7322737"/>
          </a:xfrm>
          <a:prstGeom prst="rect">
            <a:avLst/>
          </a:prstGeom>
        </p:spPr>
      </p:pic>
      <p:grpSp>
        <p:nvGrpSpPr>
          <p:cNvPr id="3" name="Group 3"/>
          <p:cNvGrpSpPr/>
          <p:nvPr/>
        </p:nvGrpSpPr>
        <p:grpSpPr>
          <a:xfrm>
            <a:off x="0" y="0"/>
            <a:ext cx="18288000" cy="1925399"/>
            <a:chOff x="0" y="0"/>
            <a:chExt cx="6186311" cy="651308"/>
          </a:xfrm>
        </p:grpSpPr>
        <p:sp>
          <p:nvSpPr>
            <p:cNvPr id="4" name="Freeform 4"/>
            <p:cNvSpPr/>
            <p:nvPr/>
          </p:nvSpPr>
          <p:spPr>
            <a:xfrm>
              <a:off x="0" y="0"/>
              <a:ext cx="6186311" cy="651308"/>
            </a:xfrm>
            <a:custGeom>
              <a:avLst/>
              <a:gdLst/>
              <a:ahLst/>
              <a:cxnLst/>
              <a:rect l="l" t="t" r="r" b="b"/>
              <a:pathLst>
                <a:path w="6186311" h="651308">
                  <a:moveTo>
                    <a:pt x="0" y="0"/>
                  </a:moveTo>
                  <a:lnTo>
                    <a:pt x="6186311" y="0"/>
                  </a:lnTo>
                  <a:lnTo>
                    <a:pt x="6186311" y="651308"/>
                  </a:lnTo>
                  <a:lnTo>
                    <a:pt x="0" y="651308"/>
                  </a:lnTo>
                  <a:close/>
                </a:path>
              </a:pathLst>
            </a:custGeom>
            <a:solidFill>
              <a:srgbClr val="497C92"/>
            </a:solidFill>
          </p:spPr>
        </p:sp>
      </p:grpSp>
      <p:sp>
        <p:nvSpPr>
          <p:cNvPr id="5" name="TextBox 5"/>
          <p:cNvSpPr txBox="1"/>
          <p:nvPr/>
        </p:nvSpPr>
        <p:spPr>
          <a:xfrm>
            <a:off x="11734800" y="9752965"/>
            <a:ext cx="6248400" cy="267335"/>
          </a:xfrm>
          <a:prstGeom prst="rect">
            <a:avLst/>
          </a:prstGeom>
        </p:spPr>
        <p:txBody>
          <a:bodyPr wrap="square" lIns="0" tIns="0" rIns="0" bIns="0" rtlCol="0" anchor="t">
            <a:spAutoFit/>
          </a:bodyPr>
          <a:lstStyle/>
          <a:p>
            <a:pPr algn="ctr">
              <a:lnSpc>
                <a:spcPts val="2240"/>
              </a:lnSpc>
            </a:pPr>
            <a:r>
              <a:rPr lang="en-US" sz="1600" dirty="0">
                <a:solidFill>
                  <a:srgbClr val="000000"/>
                </a:solidFill>
                <a:latin typeface="Montserrat"/>
              </a:rPr>
              <a:t>Kolb's Learning Cycle (as cited in University of Kansas, n.d.)</a:t>
            </a:r>
          </a:p>
        </p:txBody>
      </p:sp>
      <p:sp>
        <p:nvSpPr>
          <p:cNvPr id="6" name="TextBox 6"/>
          <p:cNvSpPr txBox="1"/>
          <p:nvPr/>
        </p:nvSpPr>
        <p:spPr>
          <a:xfrm>
            <a:off x="5029200" y="266700"/>
            <a:ext cx="7852668" cy="1371600"/>
          </a:xfrm>
          <a:prstGeom prst="rect">
            <a:avLst/>
          </a:prstGeom>
        </p:spPr>
        <p:txBody>
          <a:bodyPr wrap="square" lIns="0" tIns="0" rIns="0" bIns="0" rtlCol="0" anchor="t">
            <a:spAutoFit/>
          </a:bodyPr>
          <a:lstStyle/>
          <a:p>
            <a:pPr algn="ctr">
              <a:lnSpc>
                <a:spcPts val="11200"/>
              </a:lnSpc>
            </a:pPr>
            <a:r>
              <a:rPr lang="en-US" sz="8000" dirty="0">
                <a:solidFill>
                  <a:srgbClr val="FFFFFF"/>
                </a:solidFill>
                <a:latin typeface="Montserrat"/>
              </a:rPr>
              <a:t>Where We Are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b="15651"/>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550297" y="-552450"/>
            <a:ext cx="8039100" cy="11391900"/>
          </a:xfrm>
          <a:prstGeom prst="rect">
            <a:avLst/>
          </a:prstGeom>
          <a:solidFill>
            <a:srgbClr val="497C92"/>
          </a:solidFill>
        </p:spPr>
      </p:sp>
      <p:sp>
        <p:nvSpPr>
          <p:cNvPr id="3" name="TextBox 3"/>
          <p:cNvSpPr txBox="1"/>
          <p:nvPr/>
        </p:nvSpPr>
        <p:spPr>
          <a:xfrm>
            <a:off x="1278978" y="3173328"/>
            <a:ext cx="6581737" cy="3363468"/>
          </a:xfrm>
          <a:prstGeom prst="rect">
            <a:avLst/>
          </a:prstGeom>
        </p:spPr>
        <p:txBody>
          <a:bodyPr lIns="0" tIns="0" rIns="0" bIns="0" rtlCol="0" anchor="t">
            <a:spAutoFit/>
          </a:bodyPr>
          <a:lstStyle/>
          <a:p>
            <a:pPr marL="0" lvl="0" indent="0" algn="ctr">
              <a:lnSpc>
                <a:spcPts val="8856"/>
              </a:lnSpc>
            </a:pPr>
            <a:r>
              <a:rPr lang="en-US" sz="7200" spc="-431">
                <a:solidFill>
                  <a:srgbClr val="FFFFFF"/>
                </a:solidFill>
                <a:latin typeface="Montserrat"/>
              </a:rPr>
              <a:t>Reflection and Research over Replication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6810"/>
            <a:ext cx="7470972" cy="10280190"/>
            <a:chOff x="0" y="0"/>
            <a:chExt cx="1737462" cy="2390779"/>
          </a:xfrm>
        </p:grpSpPr>
        <p:sp>
          <p:nvSpPr>
            <p:cNvPr id="3" name="Freeform 3"/>
            <p:cNvSpPr/>
            <p:nvPr/>
          </p:nvSpPr>
          <p:spPr>
            <a:xfrm>
              <a:off x="0" y="0"/>
              <a:ext cx="1737462" cy="2390779"/>
            </a:xfrm>
            <a:custGeom>
              <a:avLst/>
              <a:gdLst/>
              <a:ahLst/>
              <a:cxnLst/>
              <a:rect l="l" t="t" r="r" b="b"/>
              <a:pathLst>
                <a:path w="1737462" h="2390779">
                  <a:moveTo>
                    <a:pt x="0" y="0"/>
                  </a:moveTo>
                  <a:lnTo>
                    <a:pt x="1737462" y="0"/>
                  </a:lnTo>
                  <a:lnTo>
                    <a:pt x="1737462" y="2390779"/>
                  </a:lnTo>
                  <a:lnTo>
                    <a:pt x="0" y="2390779"/>
                  </a:lnTo>
                  <a:close/>
                </a:path>
              </a:pathLst>
            </a:custGeom>
            <a:solidFill>
              <a:srgbClr val="497C92"/>
            </a:solidFill>
          </p:spPr>
        </p:sp>
      </p:grpSp>
      <p:pic>
        <p:nvPicPr>
          <p:cNvPr id="4" name="Picture 4"/>
          <p:cNvPicPr>
            <a:picLocks noChangeAspect="1"/>
          </p:cNvPicPr>
          <p:nvPr/>
        </p:nvPicPr>
        <p:blipFill>
          <a:blip r:embed="rId2"/>
          <a:srcRect/>
          <a:stretch>
            <a:fillRect/>
          </a:stretch>
        </p:blipFill>
        <p:spPr>
          <a:xfrm>
            <a:off x="8488713" y="3819851"/>
            <a:ext cx="2208228" cy="1577879"/>
          </a:xfrm>
          <a:prstGeom prst="rect">
            <a:avLst/>
          </a:prstGeom>
        </p:spPr>
      </p:pic>
      <p:sp>
        <p:nvSpPr>
          <p:cNvPr id="5" name="TextBox 5"/>
          <p:cNvSpPr txBox="1"/>
          <p:nvPr/>
        </p:nvSpPr>
        <p:spPr>
          <a:xfrm>
            <a:off x="622490" y="3088489"/>
            <a:ext cx="6225993" cy="4078732"/>
          </a:xfrm>
          <a:prstGeom prst="rect">
            <a:avLst/>
          </a:prstGeom>
        </p:spPr>
        <p:txBody>
          <a:bodyPr lIns="0" tIns="0" rIns="0" bIns="0" rtlCol="0" anchor="t">
            <a:spAutoFit/>
          </a:bodyPr>
          <a:lstStyle/>
          <a:p>
            <a:pPr algn="ctr">
              <a:lnSpc>
                <a:spcPts val="8064"/>
              </a:lnSpc>
            </a:pPr>
            <a:r>
              <a:rPr lang="en-US" sz="6400">
                <a:solidFill>
                  <a:srgbClr val="FFFFFF"/>
                </a:solidFill>
                <a:latin typeface="Montserrat"/>
              </a:rPr>
              <a:t>Benefits of Online Writing Center Tutoring</a:t>
            </a:r>
          </a:p>
        </p:txBody>
      </p:sp>
      <p:pic>
        <p:nvPicPr>
          <p:cNvPr id="6" name="Picture 6"/>
          <p:cNvPicPr>
            <a:picLocks noChangeAspect="1"/>
          </p:cNvPicPr>
          <p:nvPr/>
        </p:nvPicPr>
        <p:blipFill>
          <a:blip r:embed="rId3"/>
          <a:srcRect/>
          <a:stretch>
            <a:fillRect/>
          </a:stretch>
        </p:blipFill>
        <p:spPr>
          <a:xfrm>
            <a:off x="12242653" y="3506004"/>
            <a:ext cx="1702553" cy="1891726"/>
          </a:xfrm>
          <a:prstGeom prst="rect">
            <a:avLst/>
          </a:prstGeom>
        </p:spPr>
      </p:pic>
      <p:pic>
        <p:nvPicPr>
          <p:cNvPr id="7" name="Picture 7"/>
          <p:cNvPicPr>
            <a:picLocks noChangeAspect="1"/>
          </p:cNvPicPr>
          <p:nvPr/>
        </p:nvPicPr>
        <p:blipFill>
          <a:blip r:embed="rId4"/>
          <a:srcRect/>
          <a:stretch>
            <a:fillRect/>
          </a:stretch>
        </p:blipFill>
        <p:spPr>
          <a:xfrm>
            <a:off x="15549212" y="3351997"/>
            <a:ext cx="1123867" cy="2199740"/>
          </a:xfrm>
          <a:prstGeom prst="rect">
            <a:avLst/>
          </a:prstGeom>
        </p:spPr>
      </p:pic>
      <p:sp>
        <p:nvSpPr>
          <p:cNvPr id="8" name="TextBox 8"/>
          <p:cNvSpPr txBox="1"/>
          <p:nvPr/>
        </p:nvSpPr>
        <p:spPr>
          <a:xfrm>
            <a:off x="8488713" y="5964758"/>
            <a:ext cx="2420644" cy="1477335"/>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000000"/>
                </a:solidFill>
                <a:latin typeface="Montserrat Classic Bold"/>
              </a:rPr>
              <a:t>SUPPORT FOR ONLINE LEARNERS</a:t>
            </a:r>
          </a:p>
        </p:txBody>
      </p:sp>
      <p:sp>
        <p:nvSpPr>
          <p:cNvPr id="9" name="TextBox 9"/>
          <p:cNvSpPr txBox="1"/>
          <p:nvPr/>
        </p:nvSpPr>
        <p:spPr>
          <a:xfrm>
            <a:off x="10696941" y="9750638"/>
            <a:ext cx="7290642" cy="267335"/>
          </a:xfrm>
          <a:prstGeom prst="rect">
            <a:avLst/>
          </a:prstGeom>
        </p:spPr>
        <p:txBody>
          <a:bodyPr lIns="0" tIns="0" rIns="0" bIns="0" rtlCol="0" anchor="t">
            <a:spAutoFit/>
          </a:bodyPr>
          <a:lstStyle/>
          <a:p>
            <a:pPr algn="r">
              <a:lnSpc>
                <a:spcPts val="2240"/>
              </a:lnSpc>
            </a:pPr>
            <a:r>
              <a:rPr lang="en-US" sz="1600">
                <a:solidFill>
                  <a:srgbClr val="000000"/>
                </a:solidFill>
                <a:latin typeface="Montserrat Classic"/>
              </a:rPr>
              <a:t>(The Conference on College Composition and Communication, 2013)</a:t>
            </a:r>
          </a:p>
        </p:txBody>
      </p:sp>
      <p:sp>
        <p:nvSpPr>
          <p:cNvPr id="10" name="TextBox 10"/>
          <p:cNvSpPr txBox="1"/>
          <p:nvPr/>
        </p:nvSpPr>
        <p:spPr>
          <a:xfrm>
            <a:off x="11731882" y="5964758"/>
            <a:ext cx="2724095" cy="980234"/>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000000"/>
                </a:solidFill>
                <a:latin typeface="Montserrat Classic Bold"/>
              </a:rPr>
              <a:t>INCREASED ACCESSIBILITY</a:t>
            </a:r>
          </a:p>
        </p:txBody>
      </p:sp>
      <p:sp>
        <p:nvSpPr>
          <p:cNvPr id="11" name="TextBox 11"/>
          <p:cNvSpPr txBox="1"/>
          <p:nvPr/>
        </p:nvSpPr>
        <p:spPr>
          <a:xfrm>
            <a:off x="14838656" y="5964758"/>
            <a:ext cx="2420644" cy="980234"/>
          </a:xfrm>
          <a:prstGeom prst="rect">
            <a:avLst/>
          </a:prstGeom>
        </p:spPr>
        <p:txBody>
          <a:bodyPr lIns="0" tIns="0" rIns="0" bIns="0" rtlCol="0" anchor="t">
            <a:spAutoFit/>
          </a:bodyPr>
          <a:lstStyle/>
          <a:p>
            <a:pPr marL="0" lvl="0" indent="0" algn="ctr">
              <a:lnSpc>
                <a:spcPts val="3920"/>
              </a:lnSpc>
              <a:spcBef>
                <a:spcPct val="0"/>
              </a:spcBef>
            </a:pPr>
            <a:r>
              <a:rPr lang="en-US" sz="2800">
                <a:solidFill>
                  <a:srgbClr val="000000"/>
                </a:solidFill>
                <a:latin typeface="Montserrat Classic Bold"/>
              </a:rPr>
              <a:t>INCLUSIVITY AND EQUITY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5215" r="30015"/>
          <a:stretch>
            <a:fillRect/>
          </a:stretch>
        </p:blipFill>
        <p:spPr>
          <a:xfrm>
            <a:off x="-644524" y="-412750"/>
            <a:ext cx="7462351" cy="11112500"/>
          </a:xfrm>
          <a:prstGeom prst="rect">
            <a:avLst/>
          </a:prstGeom>
        </p:spPr>
      </p:pic>
      <p:sp>
        <p:nvSpPr>
          <p:cNvPr id="3" name="TextBox 3"/>
          <p:cNvSpPr txBox="1"/>
          <p:nvPr/>
        </p:nvSpPr>
        <p:spPr>
          <a:xfrm>
            <a:off x="7351227" y="846572"/>
            <a:ext cx="10564914" cy="1632966"/>
          </a:xfrm>
          <a:prstGeom prst="rect">
            <a:avLst/>
          </a:prstGeom>
        </p:spPr>
        <p:txBody>
          <a:bodyPr lIns="0" tIns="0" rIns="0" bIns="0" rtlCol="0" anchor="t">
            <a:spAutoFit/>
          </a:bodyPr>
          <a:lstStyle/>
          <a:p>
            <a:pPr marL="0" lvl="0" indent="0" algn="ctr">
              <a:lnSpc>
                <a:spcPts val="6272"/>
              </a:lnSpc>
              <a:spcBef>
                <a:spcPct val="0"/>
              </a:spcBef>
            </a:pPr>
            <a:r>
              <a:rPr lang="en-US" sz="6400" spc="-384">
                <a:solidFill>
                  <a:srgbClr val="000000"/>
                </a:solidFill>
                <a:latin typeface="Montserrat"/>
              </a:rPr>
              <a:t>Benefits of Synchronous Online Tutoring</a:t>
            </a:r>
          </a:p>
        </p:txBody>
      </p:sp>
      <p:sp>
        <p:nvSpPr>
          <p:cNvPr id="4" name="TextBox 4"/>
          <p:cNvSpPr txBox="1"/>
          <p:nvPr/>
        </p:nvSpPr>
        <p:spPr>
          <a:xfrm>
            <a:off x="7217877" y="2412864"/>
            <a:ext cx="10698264" cy="7563399"/>
          </a:xfrm>
          <a:prstGeom prst="rect">
            <a:avLst/>
          </a:prstGeom>
        </p:spPr>
        <p:txBody>
          <a:bodyPr lIns="0" tIns="0" rIns="0" bIns="0" rtlCol="0" anchor="t">
            <a:spAutoFit/>
          </a:bodyPr>
          <a:lstStyle/>
          <a:p>
            <a:pPr marL="712470" lvl="1" indent="-356235">
              <a:lnSpc>
                <a:spcPts val="4620"/>
              </a:lnSpc>
              <a:buFont typeface="Arial"/>
              <a:buChar char="•"/>
            </a:pPr>
            <a:r>
              <a:rPr lang="en-US" sz="3300" spc="-102">
                <a:solidFill>
                  <a:srgbClr val="000000"/>
                </a:solidFill>
                <a:latin typeface="Montserrat Classic"/>
              </a:rPr>
              <a:t>allows participants to establish personal connections (Wolfe &amp; Griffin, 2012; Mick &amp; Middlebrook, 2015)</a:t>
            </a:r>
          </a:p>
          <a:p>
            <a:pPr>
              <a:lnSpc>
                <a:spcPts val="4620"/>
              </a:lnSpc>
            </a:pPr>
            <a:endParaRPr lang="en-US" sz="3300" spc="-102">
              <a:solidFill>
                <a:srgbClr val="000000"/>
              </a:solidFill>
              <a:latin typeface="Montserrat Classic"/>
            </a:endParaRPr>
          </a:p>
          <a:p>
            <a:pPr marL="712470" lvl="1" indent="-356235">
              <a:lnSpc>
                <a:spcPts val="4620"/>
              </a:lnSpc>
              <a:buFont typeface="Arial"/>
              <a:buChar char="•"/>
            </a:pPr>
            <a:r>
              <a:rPr lang="en-US" sz="3300" spc="-102">
                <a:solidFill>
                  <a:srgbClr val="000000"/>
                </a:solidFill>
                <a:latin typeface="Montserrat Classic"/>
              </a:rPr>
              <a:t>provides opportunities to seek clarification and have an extended conversation and negotiation in real time (Mick &amp; Middlebrook, 2015), which may be especially useful for ELL writers (Ene &amp; Upton, 2018)</a:t>
            </a:r>
          </a:p>
          <a:p>
            <a:pPr>
              <a:lnSpc>
                <a:spcPts val="4620"/>
              </a:lnSpc>
            </a:pPr>
            <a:endParaRPr lang="en-US" sz="3300" spc="-102">
              <a:solidFill>
                <a:srgbClr val="000000"/>
              </a:solidFill>
              <a:latin typeface="Montserrat Classic"/>
            </a:endParaRPr>
          </a:p>
          <a:p>
            <a:pPr marL="712470" lvl="1" indent="-356235" algn="l">
              <a:lnSpc>
                <a:spcPts val="4620"/>
              </a:lnSpc>
              <a:buFont typeface="Arial"/>
              <a:buChar char="•"/>
            </a:pPr>
            <a:r>
              <a:rPr lang="en-US" sz="3300" spc="-102">
                <a:solidFill>
                  <a:srgbClr val="000000"/>
                </a:solidFill>
                <a:latin typeface="Montserrat Classic"/>
              </a:rPr>
              <a:t>can address issues of time and space and improve how participants work with and share drafts of papers (Van Horne, 2012)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FEF"/>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AutoShape 3"/>
            <p:cNvSpPr/>
            <p:nvPr/>
          </p:nvSpPr>
          <p:spPr>
            <a:xfrm>
              <a:off x="0" y="0"/>
              <a:ext cx="12179300" cy="6845300"/>
            </a:xfrm>
            <a:prstGeom prst="rect">
              <a:avLst/>
            </a:prstGeom>
            <a:solidFill>
              <a:srgbClr val="497C92"/>
            </a:solidFill>
          </p:spPr>
        </p:sp>
        <p:sp>
          <p:nvSpPr>
            <p:cNvPr id="4" name="AutoShape 4"/>
            <p:cNvSpPr/>
            <p:nvPr/>
          </p:nvSpPr>
          <p:spPr>
            <a:xfrm>
              <a:off x="12204700" y="0"/>
              <a:ext cx="12179300" cy="6845300"/>
            </a:xfrm>
            <a:prstGeom prst="rect">
              <a:avLst/>
            </a:prstGeom>
            <a:solidFill>
              <a:srgbClr val="497C92"/>
            </a:solidFill>
          </p:spPr>
        </p:sp>
        <p:sp>
          <p:nvSpPr>
            <p:cNvPr id="5" name="AutoShape 5"/>
            <p:cNvSpPr/>
            <p:nvPr/>
          </p:nvSpPr>
          <p:spPr>
            <a:xfrm>
              <a:off x="0" y="6870700"/>
              <a:ext cx="12179300" cy="6845300"/>
            </a:xfrm>
            <a:prstGeom prst="rect">
              <a:avLst/>
            </a:prstGeom>
            <a:solidFill>
              <a:srgbClr val="497C92"/>
            </a:solidFill>
          </p:spPr>
        </p:sp>
        <p:sp>
          <p:nvSpPr>
            <p:cNvPr id="6" name="AutoShape 6"/>
            <p:cNvSpPr/>
            <p:nvPr/>
          </p:nvSpPr>
          <p:spPr>
            <a:xfrm>
              <a:off x="12204700" y="6870700"/>
              <a:ext cx="12179300" cy="6845300"/>
            </a:xfrm>
            <a:prstGeom prst="rect">
              <a:avLst/>
            </a:prstGeom>
            <a:solidFill>
              <a:srgbClr val="497C92"/>
            </a:solidFill>
          </p:spPr>
        </p:sp>
      </p:grpSp>
      <p:grpSp>
        <p:nvGrpSpPr>
          <p:cNvPr id="7" name="Group 7"/>
          <p:cNvGrpSpPr/>
          <p:nvPr/>
        </p:nvGrpSpPr>
        <p:grpSpPr>
          <a:xfrm>
            <a:off x="1435842" y="4432516"/>
            <a:ext cx="15515781" cy="1421967"/>
            <a:chOff x="0" y="0"/>
            <a:chExt cx="6504144" cy="596082"/>
          </a:xfrm>
        </p:grpSpPr>
        <p:sp>
          <p:nvSpPr>
            <p:cNvPr id="8" name="Freeform 8"/>
            <p:cNvSpPr/>
            <p:nvPr/>
          </p:nvSpPr>
          <p:spPr>
            <a:xfrm>
              <a:off x="0" y="0"/>
              <a:ext cx="6504143" cy="596082"/>
            </a:xfrm>
            <a:custGeom>
              <a:avLst/>
              <a:gdLst/>
              <a:ahLst/>
              <a:cxnLst/>
              <a:rect l="l" t="t" r="r" b="b"/>
              <a:pathLst>
                <a:path w="6504143" h="596082">
                  <a:moveTo>
                    <a:pt x="0" y="0"/>
                  </a:moveTo>
                  <a:lnTo>
                    <a:pt x="6504143" y="0"/>
                  </a:lnTo>
                  <a:lnTo>
                    <a:pt x="6504143" y="596082"/>
                  </a:lnTo>
                  <a:lnTo>
                    <a:pt x="0" y="596082"/>
                  </a:lnTo>
                  <a:close/>
                </a:path>
              </a:pathLst>
            </a:custGeom>
            <a:solidFill>
              <a:srgbClr val="FFFFFF"/>
            </a:solidFill>
          </p:spPr>
        </p:sp>
      </p:grpSp>
      <p:sp>
        <p:nvSpPr>
          <p:cNvPr id="9" name="TextBox 9"/>
          <p:cNvSpPr txBox="1"/>
          <p:nvPr/>
        </p:nvSpPr>
        <p:spPr>
          <a:xfrm>
            <a:off x="1435842" y="4689605"/>
            <a:ext cx="15515781" cy="879215"/>
          </a:xfrm>
          <a:prstGeom prst="rect">
            <a:avLst/>
          </a:prstGeom>
        </p:spPr>
        <p:txBody>
          <a:bodyPr lIns="0" tIns="0" rIns="0" bIns="0" rtlCol="0" anchor="t">
            <a:spAutoFit/>
          </a:bodyPr>
          <a:lstStyle/>
          <a:p>
            <a:pPr marL="0" lvl="0" indent="0" algn="ctr">
              <a:lnSpc>
                <a:spcPts val="7000"/>
              </a:lnSpc>
            </a:pPr>
            <a:r>
              <a:rPr lang="en-US" sz="5600" spc="-397">
                <a:solidFill>
                  <a:srgbClr val="000000"/>
                </a:solidFill>
                <a:latin typeface="Montserrat"/>
              </a:rPr>
              <a:t>Dispelling Myths about Synchronous Tutoring</a:t>
            </a:r>
          </a:p>
        </p:txBody>
      </p:sp>
      <p:sp>
        <p:nvSpPr>
          <p:cNvPr id="10" name="TextBox 10"/>
          <p:cNvSpPr txBox="1"/>
          <p:nvPr/>
        </p:nvSpPr>
        <p:spPr>
          <a:xfrm>
            <a:off x="495300" y="6843069"/>
            <a:ext cx="8208269" cy="2031548"/>
          </a:xfrm>
          <a:prstGeom prst="rect">
            <a:avLst/>
          </a:prstGeom>
        </p:spPr>
        <p:txBody>
          <a:bodyPr lIns="0" tIns="0" rIns="0" bIns="0" rtlCol="0" anchor="t">
            <a:spAutoFit/>
          </a:bodyPr>
          <a:lstStyle/>
          <a:p>
            <a:pPr marL="0" lvl="0" indent="0">
              <a:lnSpc>
                <a:spcPts val="4085"/>
              </a:lnSpc>
            </a:pPr>
            <a:r>
              <a:rPr lang="en-US" sz="3118" spc="-96">
                <a:solidFill>
                  <a:srgbClr val="FFFFFF"/>
                </a:solidFill>
                <a:latin typeface="Montserrat"/>
              </a:rPr>
              <a:t>Choices about online learning are shaped by a range of variables that include learning contexts and personal learning needs and preferences (Denton, 2017). </a:t>
            </a:r>
          </a:p>
        </p:txBody>
      </p:sp>
      <p:sp>
        <p:nvSpPr>
          <p:cNvPr id="11" name="TextBox 11"/>
          <p:cNvSpPr txBox="1"/>
          <p:nvPr/>
        </p:nvSpPr>
        <p:spPr>
          <a:xfrm>
            <a:off x="247650" y="6204783"/>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SYNCH = PREFERABLE TO ASYNCH</a:t>
            </a:r>
          </a:p>
        </p:txBody>
      </p:sp>
      <p:sp>
        <p:nvSpPr>
          <p:cNvPr id="12" name="TextBox 12"/>
          <p:cNvSpPr txBox="1"/>
          <p:nvPr/>
        </p:nvSpPr>
        <p:spPr>
          <a:xfrm>
            <a:off x="9432031" y="6147633"/>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SYNCH = MORE ALIGNED WITH WC WORK</a:t>
            </a:r>
          </a:p>
        </p:txBody>
      </p:sp>
      <p:sp>
        <p:nvSpPr>
          <p:cNvPr id="13" name="TextBox 13"/>
          <p:cNvSpPr txBox="1"/>
          <p:nvPr/>
        </p:nvSpPr>
        <p:spPr>
          <a:xfrm>
            <a:off x="9222307" y="6719244"/>
            <a:ext cx="9094268" cy="3443948"/>
          </a:xfrm>
          <a:prstGeom prst="rect">
            <a:avLst/>
          </a:prstGeom>
        </p:spPr>
        <p:txBody>
          <a:bodyPr lIns="0" tIns="0" rIns="0" bIns="0" rtlCol="0" anchor="t">
            <a:spAutoFit/>
          </a:bodyPr>
          <a:lstStyle/>
          <a:p>
            <a:pPr marL="0" lvl="0" indent="0">
              <a:lnSpc>
                <a:spcPts val="3430"/>
              </a:lnSpc>
            </a:pPr>
            <a:r>
              <a:rPr lang="en-US" sz="3118" spc="-118">
                <a:solidFill>
                  <a:srgbClr val="FFFFFF"/>
                </a:solidFill>
                <a:latin typeface="Montserrat"/>
              </a:rPr>
              <a:t>"Tutors . . . remarked that the process of creating [asynch] screencasting feedback helped them focus their efforts on holistic feedback in both written and verbal comments. This suggests the screencasting process itself encourages tutoring methods that more closely align with the mission of the writing center" (Boone &amp; Carlson, 2011, p. 20).</a:t>
            </a:r>
          </a:p>
        </p:txBody>
      </p:sp>
      <p:sp>
        <p:nvSpPr>
          <p:cNvPr id="14" name="TextBox 14"/>
          <p:cNvSpPr txBox="1"/>
          <p:nvPr/>
        </p:nvSpPr>
        <p:spPr>
          <a:xfrm>
            <a:off x="247650" y="590439"/>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SYNCH = SIMPLE CONVERSATION</a:t>
            </a:r>
          </a:p>
        </p:txBody>
      </p:sp>
      <p:sp>
        <p:nvSpPr>
          <p:cNvPr id="15" name="TextBox 15"/>
          <p:cNvSpPr txBox="1"/>
          <p:nvPr/>
        </p:nvSpPr>
        <p:spPr>
          <a:xfrm>
            <a:off x="371475" y="1215772"/>
            <a:ext cx="8455919" cy="3054820"/>
          </a:xfrm>
          <a:prstGeom prst="rect">
            <a:avLst/>
          </a:prstGeom>
        </p:spPr>
        <p:txBody>
          <a:bodyPr lIns="0" tIns="0" rIns="0" bIns="0" rtlCol="0" anchor="t">
            <a:spAutoFit/>
          </a:bodyPr>
          <a:lstStyle/>
          <a:p>
            <a:pPr marL="0" lvl="0" indent="0">
              <a:lnSpc>
                <a:spcPts val="4085"/>
              </a:lnSpc>
            </a:pPr>
            <a:r>
              <a:rPr lang="en-US" sz="3118" spc="-96">
                <a:solidFill>
                  <a:srgbClr val="FFFFFF"/>
                </a:solidFill>
                <a:latin typeface="Montserrat"/>
              </a:rPr>
              <a:t>Participants may lack the technology or bandwidth for a synchronous online exchange (Martinez &amp; Olsen, 2015; Camarillo, 2020). Synch exchanges may also make use of multiple or new technologies (whiteboards, chat, screensharing, video, etc.)</a:t>
            </a:r>
          </a:p>
        </p:txBody>
      </p:sp>
      <p:sp>
        <p:nvSpPr>
          <p:cNvPr id="16" name="TextBox 16"/>
          <p:cNvSpPr txBox="1"/>
          <p:nvPr/>
        </p:nvSpPr>
        <p:spPr>
          <a:xfrm>
            <a:off x="9832081" y="1215772"/>
            <a:ext cx="8303519" cy="2543184"/>
          </a:xfrm>
          <a:prstGeom prst="rect">
            <a:avLst/>
          </a:prstGeom>
        </p:spPr>
        <p:txBody>
          <a:bodyPr lIns="0" tIns="0" rIns="0" bIns="0" rtlCol="0" anchor="t">
            <a:spAutoFit/>
          </a:bodyPr>
          <a:lstStyle/>
          <a:p>
            <a:pPr marL="0" lvl="0" indent="0">
              <a:lnSpc>
                <a:spcPts val="4085"/>
              </a:lnSpc>
            </a:pPr>
            <a:r>
              <a:rPr lang="en-US" sz="3118" spc="-96">
                <a:solidFill>
                  <a:srgbClr val="FFFFFF"/>
                </a:solidFill>
                <a:latin typeface="Montserrat"/>
              </a:rPr>
              <a:t>Participants may perfer having time to prepare and respond within a tutoring session and may not be comfortable or ready to engage in real time about writing (Hamper, 2018; Ries, 2015; Camarillo, 2020).</a:t>
            </a:r>
          </a:p>
        </p:txBody>
      </p:sp>
      <p:sp>
        <p:nvSpPr>
          <p:cNvPr id="17" name="TextBox 17"/>
          <p:cNvSpPr txBox="1"/>
          <p:nvPr/>
        </p:nvSpPr>
        <p:spPr>
          <a:xfrm>
            <a:off x="9584431" y="590439"/>
            <a:ext cx="8703569" cy="438261"/>
          </a:xfrm>
          <a:prstGeom prst="rect">
            <a:avLst/>
          </a:prstGeom>
        </p:spPr>
        <p:txBody>
          <a:bodyPr lIns="0" tIns="0" rIns="0" bIns="0" rtlCol="0" anchor="t">
            <a:spAutoFit/>
          </a:bodyPr>
          <a:lstStyle/>
          <a:p>
            <a:pPr marL="0" lvl="0" indent="0" algn="ctr">
              <a:lnSpc>
                <a:spcPts val="3327"/>
              </a:lnSpc>
            </a:pPr>
            <a:r>
              <a:rPr lang="en-US" sz="3199">
                <a:solidFill>
                  <a:srgbClr val="FFFFFF"/>
                </a:solidFill>
                <a:latin typeface="Montserrat Classic"/>
              </a:rPr>
              <a:t>SYNCH =  SIMPLE CONVERSATION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66" r="2266"/>
          <a:stretch>
            <a:fillRect/>
          </a:stretch>
        </p:blipFill>
        <p:spPr>
          <a:xfrm>
            <a:off x="-1290083" y="-1904114"/>
            <a:ext cx="8031710" cy="12603864"/>
          </a:xfrm>
          <a:prstGeom prst="rect">
            <a:avLst/>
          </a:prstGeom>
        </p:spPr>
      </p:pic>
      <p:sp>
        <p:nvSpPr>
          <p:cNvPr id="3" name="TextBox 3"/>
          <p:cNvSpPr txBox="1"/>
          <p:nvPr/>
        </p:nvSpPr>
        <p:spPr>
          <a:xfrm>
            <a:off x="7217877" y="326517"/>
            <a:ext cx="10564914" cy="1632966"/>
          </a:xfrm>
          <a:prstGeom prst="rect">
            <a:avLst/>
          </a:prstGeom>
        </p:spPr>
        <p:txBody>
          <a:bodyPr lIns="0" tIns="0" rIns="0" bIns="0" rtlCol="0" anchor="t">
            <a:spAutoFit/>
          </a:bodyPr>
          <a:lstStyle/>
          <a:p>
            <a:pPr marL="0" lvl="0" indent="0" algn="ctr">
              <a:lnSpc>
                <a:spcPts val="6272"/>
              </a:lnSpc>
              <a:spcBef>
                <a:spcPct val="0"/>
              </a:spcBef>
            </a:pPr>
            <a:r>
              <a:rPr lang="en-US" sz="6400" spc="-384" dirty="0">
                <a:solidFill>
                  <a:srgbClr val="000000"/>
                </a:solidFill>
                <a:latin typeface="Montserrat Classic"/>
              </a:rPr>
              <a:t>Benefits of Asynchronous Online Tutoring</a:t>
            </a:r>
          </a:p>
        </p:txBody>
      </p:sp>
      <p:sp>
        <p:nvSpPr>
          <p:cNvPr id="4" name="TextBox 4"/>
          <p:cNvSpPr txBox="1"/>
          <p:nvPr/>
        </p:nvSpPr>
        <p:spPr>
          <a:xfrm>
            <a:off x="6951177" y="2083544"/>
            <a:ext cx="10831614" cy="8039430"/>
          </a:xfrm>
          <a:prstGeom prst="rect">
            <a:avLst/>
          </a:prstGeom>
        </p:spPr>
        <p:txBody>
          <a:bodyPr lIns="0" tIns="0" rIns="0" bIns="0" rtlCol="0" anchor="t">
            <a:spAutoFit/>
          </a:bodyPr>
          <a:lstStyle/>
          <a:p>
            <a:pPr marL="734061" lvl="1" indent="-367030">
              <a:lnSpc>
                <a:spcPts val="3740"/>
              </a:lnSpc>
              <a:buFont typeface="Arial"/>
              <a:buChar char="•"/>
            </a:pPr>
            <a:r>
              <a:rPr lang="en-US" sz="3400" spc="-105" dirty="0">
                <a:solidFill>
                  <a:srgbClr val="000000"/>
                </a:solidFill>
                <a:latin typeface="Montserrat Classic"/>
              </a:rPr>
              <a:t>allows writers choices about their use of time and space (Gallagher &amp; Maxfield, 2019; </a:t>
            </a:r>
            <a:r>
              <a:rPr lang="en-US" sz="3400" spc="-105" dirty="0" err="1">
                <a:solidFill>
                  <a:srgbClr val="000000"/>
                </a:solidFill>
                <a:latin typeface="Montserrat Classic"/>
              </a:rPr>
              <a:t>Camarello</a:t>
            </a:r>
            <a:r>
              <a:rPr lang="en-US" sz="3400" spc="-105" dirty="0">
                <a:solidFill>
                  <a:srgbClr val="000000"/>
                </a:solidFill>
                <a:latin typeface="Montserrat Classic"/>
              </a:rPr>
              <a:t>, 2020), which may be particularly helpful to caregivers and working students (Hewett et al, 2019; Bell, et al., n.d.)</a:t>
            </a:r>
          </a:p>
          <a:p>
            <a:pPr>
              <a:lnSpc>
                <a:spcPts val="3740"/>
              </a:lnSpc>
            </a:pPr>
            <a:endParaRPr lang="en-US" sz="3400" spc="-105" dirty="0">
              <a:solidFill>
                <a:srgbClr val="000000"/>
              </a:solidFill>
              <a:latin typeface="Montserrat Classic"/>
            </a:endParaRPr>
          </a:p>
          <a:p>
            <a:pPr marL="734061" lvl="1" indent="-367030">
              <a:lnSpc>
                <a:spcPts val="3740"/>
              </a:lnSpc>
              <a:buFont typeface="Arial"/>
              <a:buChar char="•"/>
            </a:pPr>
            <a:r>
              <a:rPr lang="en-US" sz="3400" spc="-105" dirty="0">
                <a:solidFill>
                  <a:srgbClr val="000000"/>
                </a:solidFill>
                <a:latin typeface="Montserrat Classic"/>
              </a:rPr>
              <a:t>reduces pressure on tutors and writers to respond right away, which may reduce anxiety and issues of cognitive, affective, or linguistic threshold (Hamper, 2018; </a:t>
            </a:r>
            <a:r>
              <a:rPr lang="en-US" sz="3400" spc="-105" dirty="0" err="1">
                <a:solidFill>
                  <a:srgbClr val="000000"/>
                </a:solidFill>
                <a:latin typeface="Montserrat Classic"/>
              </a:rPr>
              <a:t>Ries</a:t>
            </a:r>
            <a:r>
              <a:rPr lang="en-US" sz="3400" spc="-105" dirty="0">
                <a:solidFill>
                  <a:srgbClr val="000000"/>
                </a:solidFill>
                <a:latin typeface="Montserrat Classic"/>
              </a:rPr>
              <a:t>, 2015; Camarillo, 2020)</a:t>
            </a:r>
          </a:p>
          <a:p>
            <a:pPr>
              <a:lnSpc>
                <a:spcPts val="3740"/>
              </a:lnSpc>
            </a:pPr>
            <a:endParaRPr lang="en-US" sz="3400" spc="-105" dirty="0">
              <a:solidFill>
                <a:srgbClr val="000000"/>
              </a:solidFill>
              <a:latin typeface="Montserrat Classic"/>
            </a:endParaRPr>
          </a:p>
          <a:p>
            <a:pPr marL="734060" lvl="1" indent="-367030">
              <a:lnSpc>
                <a:spcPts val="3740"/>
              </a:lnSpc>
              <a:buFont typeface="Arial"/>
              <a:buChar char="•"/>
            </a:pPr>
            <a:r>
              <a:rPr lang="en-US" sz="3400" spc="-105" dirty="0">
                <a:solidFill>
                  <a:srgbClr val="000000"/>
                </a:solidFill>
                <a:latin typeface="Montserrat Classic"/>
              </a:rPr>
              <a:t>allows writers to return to and review feedback (Mick &amp; Middlebrook, 2015), particularly beneficial for ELL writers (Cunningham, 2017; Cranny, 2016)</a:t>
            </a:r>
          </a:p>
          <a:p>
            <a:pPr>
              <a:lnSpc>
                <a:spcPts val="3740"/>
              </a:lnSpc>
            </a:pPr>
            <a:endParaRPr lang="en-US" sz="3400" spc="-105" dirty="0">
              <a:solidFill>
                <a:srgbClr val="000000"/>
              </a:solidFill>
              <a:latin typeface="Montserrat Classic"/>
            </a:endParaRPr>
          </a:p>
          <a:p>
            <a:pPr marL="734060" lvl="1" indent="-367030" algn="l">
              <a:lnSpc>
                <a:spcPts val="3740"/>
              </a:lnSpc>
              <a:buFont typeface="Arial"/>
              <a:buChar char="•"/>
            </a:pPr>
            <a:r>
              <a:rPr lang="en-US" sz="3400" spc="-105" dirty="0">
                <a:solidFill>
                  <a:srgbClr val="000000"/>
                </a:solidFill>
                <a:latin typeface="Montserrat Classic"/>
              </a:rPr>
              <a:t>can also provide a resource-rich online learning environment (</a:t>
            </a:r>
            <a:r>
              <a:rPr lang="en-US" sz="3400" spc="-105" dirty="0" err="1">
                <a:solidFill>
                  <a:srgbClr val="000000"/>
                </a:solidFill>
                <a:latin typeface="Montserrat Classic"/>
              </a:rPr>
              <a:t>Séror</a:t>
            </a:r>
            <a:r>
              <a:rPr lang="en-US" sz="3400" spc="-105" dirty="0">
                <a:solidFill>
                  <a:srgbClr val="000000"/>
                </a:solidFill>
                <a:latin typeface="Montserrat Classic"/>
              </a:rPr>
              <a:t>, 2013; Anson et al., 2016)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1491</Words>
  <Application>Microsoft Office PowerPoint</Application>
  <PresentationFormat>Custom</PresentationFormat>
  <Paragraphs>124</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Arimo Italics</vt:lpstr>
      <vt:lpstr>Calibri</vt:lpstr>
      <vt:lpstr>Arial</vt:lpstr>
      <vt:lpstr>Montserrat Bold</vt:lpstr>
      <vt:lpstr>Montserrat Classic</vt:lpstr>
      <vt:lpstr>Montserrat</vt:lpstr>
      <vt:lpstr>Montserrat Italics</vt:lpstr>
      <vt:lpstr>Montserrat Classic Bold</vt:lpstr>
      <vt:lpstr>Vollkorn Italics</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Shaping Online Tutoring Practice: Research and Reflection over Replication</dc:title>
  <dc:creator>Lisa Bell</dc:creator>
  <cp:lastModifiedBy>Jenelle Dembsey</cp:lastModifiedBy>
  <cp:revision>2</cp:revision>
  <dcterms:created xsi:type="dcterms:W3CDTF">2006-08-16T00:00:00Z</dcterms:created>
  <dcterms:modified xsi:type="dcterms:W3CDTF">2020-09-08T16:06:32Z</dcterms:modified>
  <dc:identifier>DAEHHoghhxI</dc:identifier>
</cp:coreProperties>
</file>