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7" r:id="rId1"/>
  </p:sldMasterIdLst>
  <p:sldIdLst>
    <p:sldId id="256" r:id="rId2"/>
    <p:sldId id="258" r:id="rId3"/>
    <p:sldId id="257" r:id="rId4"/>
    <p:sldId id="263" r:id="rId5"/>
    <p:sldId id="259" r:id="rId6"/>
    <p:sldId id="260" r:id="rId7"/>
    <p:sldId id="261" r:id="rId8"/>
    <p:sldId id="262" r:id="rId9"/>
    <p:sldId id="265" r:id="rId10"/>
    <p:sldId id="266" r:id="rId11"/>
    <p:sldId id="267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26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1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1040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35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2626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40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236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26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4359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92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863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2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771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28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98FB6-21CE-4EA1-B10F-F5C7D5D1884E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4C085B-C6C9-4790-A602-370C00CE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8" r:id="rId1"/>
    <p:sldLayoutId id="2147484479" r:id="rId2"/>
    <p:sldLayoutId id="2147484480" r:id="rId3"/>
    <p:sldLayoutId id="2147484481" r:id="rId4"/>
    <p:sldLayoutId id="2147484482" r:id="rId5"/>
    <p:sldLayoutId id="2147484483" r:id="rId6"/>
    <p:sldLayoutId id="2147484484" r:id="rId7"/>
    <p:sldLayoutId id="2147484485" r:id="rId8"/>
    <p:sldLayoutId id="2147484486" r:id="rId9"/>
    <p:sldLayoutId id="2147484487" r:id="rId10"/>
    <p:sldLayoutId id="2147484488" r:id="rId11"/>
    <p:sldLayoutId id="2147484489" r:id="rId12"/>
    <p:sldLayoutId id="2147484490" r:id="rId13"/>
    <p:sldLayoutId id="2147484491" r:id="rId14"/>
    <p:sldLayoutId id="2147484492" r:id="rId15"/>
    <p:sldLayoutId id="21474844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lnjournal.org/archives/v21/21-1.pdf" TargetMode="External"/><Relationship Id="rId2" Type="http://schemas.openxmlformats.org/officeDocument/2006/relationships/hyperlink" Target="https://eric.ed.gov/?id=EJ92049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lnjournal.org/archives/v43/43.7-8.pdf" TargetMode="External"/><Relationship Id="rId5" Type="http://schemas.openxmlformats.org/officeDocument/2006/relationships/hyperlink" Target="https://wlnjournal.org/archives/v31/31.10.pdf" TargetMode="External"/><Relationship Id="rId4" Type="http://schemas.openxmlformats.org/officeDocument/2006/relationships/hyperlink" Target="http://www.praxisuwc.com/jones-lee-leit-42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lnjournal.org/archives/v25/25.3.pdf" TargetMode="External"/><Relationship Id="rId2" Type="http://schemas.openxmlformats.org/officeDocument/2006/relationships/hyperlink" Target="https://wlnjournal.org/images/wcchat_13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eurosciencemarketing.com/blog/articles/cognitive-biases-cro.htm" TargetMode="External"/><Relationship Id="rId5" Type="http://schemas.openxmlformats.org/officeDocument/2006/relationships/hyperlink" Target="https://dept.writing.wisc.edu/blog/conversation-starter-social-media-and-the-writing-center/" TargetMode="External"/><Relationship Id="rId4" Type="http://schemas.openxmlformats.org/officeDocument/2006/relationships/hyperlink" Target="http://ucwbling.chicagolandwritingcenters.org/writing-centers-social-media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4A506-3624-4B6F-85A0-2730221B1E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2053" y="2043612"/>
            <a:ext cx="7135714" cy="1646302"/>
          </a:xfrm>
        </p:spPr>
        <p:txBody>
          <a:bodyPr>
            <a:noAutofit/>
          </a:bodyPr>
          <a:lstStyle/>
          <a:p>
            <a:pPr algn="l"/>
            <a:r>
              <a:rPr lang="en-US" sz="6500" b="1" dirty="0">
                <a:solidFill>
                  <a:schemeClr val="accent2">
                    <a:lumMod val="50000"/>
                  </a:schemeClr>
                </a:solidFill>
              </a:rPr>
              <a:t>Branching out for</a:t>
            </a:r>
            <a:br>
              <a:rPr lang="en-US" sz="65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6500" b="1" dirty="0">
                <a:solidFill>
                  <a:schemeClr val="accent2">
                    <a:lumMod val="50000"/>
                  </a:schemeClr>
                </a:solidFill>
              </a:rPr>
              <a:t>Better Marketing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4A9E80-5544-43CC-A76E-455FDA8915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1692" y="4613541"/>
            <a:ext cx="9200272" cy="1096899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Bethany Bibb ~ Assistant Director</a:t>
            </a:r>
          </a:p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SUU Writing Center &amp; Graduate Writing Center</a:t>
            </a:r>
          </a:p>
        </p:txBody>
      </p:sp>
    </p:spTree>
    <p:extLst>
      <p:ext uri="{BB962C8B-B14F-4D97-AF65-F5344CB8AC3E}">
        <p14:creationId xmlns:p14="http://schemas.microsoft.com/office/powerpoint/2010/main" val="3291388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15A75-B1EC-4E49-9F2E-33F95EB3C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accent2">
                    <a:lumMod val="50000"/>
                  </a:schemeClr>
                </a:solidFill>
              </a:rPr>
              <a:t>Suggested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C611B-2CAA-4848-9DA9-94792736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5243"/>
            <a:ext cx="8596668" cy="4951828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“Making our Institutional Discourse Sticky: Suggestions for Effective Rhetoric” – Muriel Harris, </a:t>
            </a:r>
            <a:r>
              <a:rPr lang="en-US" sz="2400" i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Writing Center Journal</a:t>
            </a:r>
            <a:endParaRPr lang="en-US" sz="2400" i="1" dirty="0"/>
          </a:p>
          <a:p>
            <a:r>
              <a:rPr lang="en-US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“Promotional Ideas for the Writing Center” – Jim Bell, </a:t>
            </a:r>
            <a:r>
              <a:rPr lang="en-US" sz="2400" i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Writing Lab Newsletter</a:t>
            </a:r>
            <a:endParaRPr lang="en-US" sz="2400" dirty="0"/>
          </a:p>
          <a:p>
            <a:r>
              <a:rPr lang="en-US" sz="2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“Marketing Diplomacy? Writing Center Presentations in the Classroom” - Andrew Jones, Michelle Lee, and Lisa </a:t>
            </a:r>
            <a:r>
              <a:rPr lang="en-US" sz="2400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Leit</a:t>
            </a:r>
            <a:r>
              <a:rPr lang="en-US" sz="2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</a:t>
            </a:r>
            <a:r>
              <a:rPr lang="en-US" sz="2400" i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Praxis: a Writing Center Journal</a:t>
            </a:r>
            <a:endParaRPr lang="en-US" sz="2400" dirty="0"/>
          </a:p>
          <a:p>
            <a:r>
              <a:rPr lang="en-US" sz="24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“Marketing the Best Image of the Community College Writing Center” – Ellen Mohr, </a:t>
            </a:r>
            <a:r>
              <a:rPr lang="en-US" sz="2400" i="1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Writing Lab Newsletter</a:t>
            </a:r>
            <a:endParaRPr lang="en-US" sz="2400" i="1" dirty="0"/>
          </a:p>
          <a:p>
            <a:r>
              <a:rPr lang="en-US" sz="24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“Coffee’s for Closers!: The Pressures of Marketing a New Writing Center” – Bruce Bowles, Jr., </a:t>
            </a:r>
            <a:r>
              <a:rPr lang="en-US" sz="2400" i="1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WLN: A Journal of Writing Center Scholarship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299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15A75-B1EC-4E49-9F2E-33F95EB3C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accent2">
                    <a:lumMod val="50000"/>
                  </a:schemeClr>
                </a:solidFill>
              </a:rPr>
              <a:t>Suggested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C611B-2CAA-4848-9DA9-94792736B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37957"/>
            <a:ext cx="8596668" cy="5148775"/>
          </a:xfrm>
        </p:spPr>
        <p:txBody>
          <a:bodyPr>
            <a:normAutofit lnSpcReduction="10000"/>
          </a:bodyPr>
          <a:lstStyle/>
          <a:p>
            <a:endParaRPr lang="en-US" sz="240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“Disentangling the Writing Center Grapevine: Creating a Video to Confront Student Misconceptions” – Sara J. </a:t>
            </a:r>
            <a:r>
              <a:rPr lang="en-US" sz="24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Sobota</a:t>
            </a:r>
            <a:r>
              <a:rPr lang="en-US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</a:t>
            </a:r>
            <a:r>
              <a:rPr lang="en-US" sz="2400" i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Writing Lab Newsletter</a:t>
            </a:r>
            <a:endParaRPr lang="en-US" sz="2400" dirty="0"/>
          </a:p>
          <a:p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#</a:t>
            </a:r>
            <a:r>
              <a:rPr lang="en-US" sz="24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wcchat</a:t>
            </a:r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on marketing, branding, and Twitter</a:t>
            </a:r>
            <a:endParaRPr lang="en-US" sz="2400" dirty="0"/>
          </a:p>
          <a:p>
            <a:r>
              <a:rPr lang="en-US" sz="2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Boosting Your Writing Center’s Social Media Presence</a:t>
            </a:r>
            <a:r>
              <a:rPr lang="en-US" sz="2400" dirty="0"/>
              <a:t> – </a:t>
            </a:r>
            <a:r>
              <a:rPr lang="en-US" sz="2400" dirty="0" err="1"/>
              <a:t>UCWbLing</a:t>
            </a:r>
            <a:endParaRPr lang="en-US" sz="2400" dirty="0"/>
          </a:p>
          <a:p>
            <a:r>
              <a:rPr lang="en-US" sz="24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Conversation Starter: Social Media and the Writing Center – Jennifer Fandel, another word (University of Wisconsin-Madison)</a:t>
            </a:r>
            <a:endParaRPr lang="en-US" sz="2400" dirty="0"/>
          </a:p>
          <a:p>
            <a:r>
              <a:rPr lang="en-US" sz="24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“67 Ways to Increase Conversion with Cognitive Biases”- Jeremy Smith, Neuromarketing by Roger Dooley (et al.)</a:t>
            </a:r>
            <a:r>
              <a:rPr lang="en-US" sz="2400" dirty="0"/>
              <a:t> (for the psychology of marketing)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398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07927-7154-4784-98AF-F9DACB448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  <a:t>Contact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42979-FE12-4862-BE71-12DE8903C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Bethany Bibb</a:t>
            </a:r>
          </a:p>
          <a:p>
            <a:pPr marL="0" indent="0">
              <a:buNone/>
            </a:pPr>
            <a:r>
              <a:rPr lang="en-US" sz="2400" dirty="0"/>
              <a:t>Assistant Director</a:t>
            </a:r>
          </a:p>
          <a:p>
            <a:pPr marL="0" indent="0">
              <a:buNone/>
            </a:pPr>
            <a:r>
              <a:rPr lang="en-US" sz="2400" dirty="0"/>
              <a:t>SUU Writing Center &amp; Graduate Writing Center</a:t>
            </a:r>
          </a:p>
          <a:p>
            <a:pPr marL="0" indent="0">
              <a:buNone/>
            </a:pPr>
            <a:r>
              <a:rPr lang="en-US" sz="2400" dirty="0"/>
              <a:t>Southern Utah University</a:t>
            </a:r>
          </a:p>
          <a:p>
            <a:pPr marL="0" indent="0">
              <a:buNone/>
            </a:pPr>
            <a:r>
              <a:rPr lang="en-US" sz="2400" dirty="0"/>
              <a:t>bethanybibb@suu.edu</a:t>
            </a:r>
          </a:p>
        </p:txBody>
      </p:sp>
    </p:spTree>
    <p:extLst>
      <p:ext uri="{BB962C8B-B14F-4D97-AF65-F5344CB8AC3E}">
        <p14:creationId xmlns:p14="http://schemas.microsoft.com/office/powerpoint/2010/main" val="2757065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8145-E409-464C-97B2-510576686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  <a:t>Presentation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D943F-1C95-46A3-95A1-E06E53B6A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r>
              <a:rPr lang="en-US" sz="2800" dirty="0"/>
              <a:t>Pre-marketing checklist</a:t>
            </a:r>
          </a:p>
          <a:p>
            <a:r>
              <a:rPr lang="en-US" sz="2800" dirty="0"/>
              <a:t>Primary/secondary audiences: students, faculty, institution</a:t>
            </a:r>
          </a:p>
          <a:p>
            <a:r>
              <a:rPr lang="en-US" sz="2800" dirty="0"/>
              <a:t>Marketing means &amp; methods: online &amp; hybrid</a:t>
            </a:r>
          </a:p>
          <a:p>
            <a:r>
              <a:rPr lang="en-US" sz="2800" dirty="0"/>
              <a:t>Institutional partnerships</a:t>
            </a:r>
          </a:p>
          <a:p>
            <a:r>
              <a:rPr lang="en-US" sz="2800" dirty="0"/>
              <a:t>Tips &amp; checklists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4441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53DAE-2630-4EB7-BB28-1E6CD60EC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22252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  <a:t>Pre-Marketing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3AB74-33A2-4FD4-B7EA-B160901AC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043442" cy="3880773"/>
          </a:xfrm>
        </p:spPr>
        <p:txBody>
          <a:bodyPr>
            <a:normAutofit/>
          </a:bodyPr>
          <a:lstStyle/>
          <a:p>
            <a:r>
              <a:rPr lang="en-US" sz="2800" dirty="0"/>
              <a:t>What is my purpose: advertise, promote, inform?</a:t>
            </a:r>
          </a:p>
          <a:p>
            <a:r>
              <a:rPr lang="en-US" sz="2800" dirty="0"/>
              <a:t>Who is my audience?</a:t>
            </a:r>
          </a:p>
          <a:p>
            <a:r>
              <a:rPr lang="en-US" sz="2800" dirty="0"/>
              <a:t>What is the best way to reach my audience?</a:t>
            </a:r>
          </a:p>
          <a:p>
            <a:r>
              <a:rPr lang="en-US" sz="2800" dirty="0"/>
              <a:t>What marketing media, means, and methods are available to me?</a:t>
            </a:r>
          </a:p>
          <a:p>
            <a:r>
              <a:rPr lang="en-US" sz="2800" dirty="0"/>
              <a:t>What institutional partnerships can help me expand my marketing efforts?</a:t>
            </a:r>
          </a:p>
        </p:txBody>
      </p:sp>
    </p:spTree>
    <p:extLst>
      <p:ext uri="{BB962C8B-B14F-4D97-AF65-F5344CB8AC3E}">
        <p14:creationId xmlns:p14="http://schemas.microsoft.com/office/powerpoint/2010/main" val="2461671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53DAE-2630-4EB7-BB28-1E6CD60EC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22252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  <a:t>Marketing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3AB74-33A2-4FD4-B7EA-B160901AC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9043442" cy="2655668"/>
          </a:xfrm>
        </p:spPr>
        <p:txBody>
          <a:bodyPr>
            <a:normAutofit/>
          </a:bodyPr>
          <a:lstStyle/>
          <a:p>
            <a:r>
              <a:rPr lang="en-US" sz="2800" dirty="0"/>
              <a:t>Advertise services</a:t>
            </a:r>
          </a:p>
          <a:p>
            <a:r>
              <a:rPr lang="en-US" sz="2800" dirty="0"/>
              <a:t>Announce improvements and changes</a:t>
            </a:r>
          </a:p>
          <a:p>
            <a:r>
              <a:rPr lang="en-US" sz="2800" dirty="0"/>
              <a:t>Promote events</a:t>
            </a:r>
          </a:p>
          <a:p>
            <a:r>
              <a:rPr lang="en-US" sz="2800" dirty="0"/>
              <a:t>Promote achievements!</a:t>
            </a:r>
          </a:p>
        </p:txBody>
      </p:sp>
    </p:spTree>
    <p:extLst>
      <p:ext uri="{BB962C8B-B14F-4D97-AF65-F5344CB8AC3E}">
        <p14:creationId xmlns:p14="http://schemas.microsoft.com/office/powerpoint/2010/main" val="4092714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C22C7D-1462-4A47-A0E9-A56CAF8D9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4628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solidFill>
                  <a:schemeClr val="accent2">
                    <a:lumMod val="50000"/>
                  </a:schemeClr>
                </a:solidFill>
              </a:rPr>
              <a:t>Marketing to Students</a:t>
            </a:r>
            <a:b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B55836-E8D3-49B6-9876-E2F24743A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4" cy="576262"/>
          </a:xfrm>
        </p:spPr>
        <p:txBody>
          <a:bodyPr/>
          <a:lstStyle/>
          <a:p>
            <a:r>
              <a:rPr lang="en-US" sz="3000" dirty="0"/>
              <a:t>At Online WCs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E6DEF7-3968-4966-8DDF-3B1E54E16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2737246"/>
            <a:ext cx="4185623" cy="204577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Electronic flyers</a:t>
            </a:r>
          </a:p>
          <a:p>
            <a:r>
              <a:rPr lang="en-US" sz="2600" dirty="0"/>
              <a:t>Online bulletin boards (institution portal)</a:t>
            </a:r>
          </a:p>
          <a:p>
            <a:r>
              <a:rPr lang="en-US" sz="2600" dirty="0" err="1"/>
              <a:t>eNewsletters</a:t>
            </a:r>
            <a:endParaRPr lang="en-US" sz="2600" dirty="0"/>
          </a:p>
          <a:p>
            <a:r>
              <a:rPr lang="en-US" sz="2600" dirty="0"/>
              <a:t>Videos</a:t>
            </a:r>
          </a:p>
          <a:p>
            <a:endParaRPr lang="en-US" sz="2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83D2A1F-4259-4B5B-A83A-86BD92E1A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000" dirty="0"/>
              <a:t>At Hybrid WCs (all+)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8D35827-007C-4E1A-8EF3-2932E4D7B0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1383511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Digital flyers (screens)</a:t>
            </a:r>
          </a:p>
          <a:p>
            <a:r>
              <a:rPr lang="en-US" sz="2600" dirty="0"/>
              <a:t>Creative campus bulletins</a:t>
            </a:r>
          </a:p>
          <a:p>
            <a:r>
              <a:rPr lang="en-US" sz="2600" dirty="0"/>
              <a:t>Bookmarks (deliverables)</a:t>
            </a:r>
          </a:p>
          <a:p>
            <a:endParaRPr lang="en-US" sz="26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A4667D-D323-4FA9-9273-952E0D2F9CA3}"/>
              </a:ext>
            </a:extLst>
          </p:cNvPr>
          <p:cNvSpPr txBox="1"/>
          <p:nvPr/>
        </p:nvSpPr>
        <p:spPr>
          <a:xfrm>
            <a:off x="675745" y="1294228"/>
            <a:ext cx="5795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what, who, where, how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24D65D-9878-4785-8B87-E88C6A0E7CB5}"/>
              </a:ext>
            </a:extLst>
          </p:cNvPr>
          <p:cNvSpPr txBox="1"/>
          <p:nvPr/>
        </p:nvSpPr>
        <p:spPr>
          <a:xfrm>
            <a:off x="675745" y="5148273"/>
            <a:ext cx="92138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Institutional Partners: student associations/organizations, institutional marketing, departments/programs, student services</a:t>
            </a:r>
          </a:p>
        </p:txBody>
      </p:sp>
    </p:spTree>
    <p:extLst>
      <p:ext uri="{BB962C8B-B14F-4D97-AF65-F5344CB8AC3E}">
        <p14:creationId xmlns:p14="http://schemas.microsoft.com/office/powerpoint/2010/main" val="2070824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C22C7D-1462-4A47-A0E9-A56CAF8D9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4628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solidFill>
                  <a:schemeClr val="accent2">
                    <a:lumMod val="50000"/>
                  </a:schemeClr>
                </a:solidFill>
              </a:rPr>
              <a:t>Marketing to Faculty</a:t>
            </a:r>
            <a:b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B55836-E8D3-49B6-9876-E2F24743A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4" cy="576262"/>
          </a:xfrm>
        </p:spPr>
        <p:txBody>
          <a:bodyPr/>
          <a:lstStyle/>
          <a:p>
            <a:r>
              <a:rPr lang="en-US" sz="3000" dirty="0"/>
              <a:t>At Online WCs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E6DEF7-3968-4966-8DDF-3B1E54E16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2411027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Electronic flyers (shareables)</a:t>
            </a:r>
          </a:p>
          <a:p>
            <a:r>
              <a:rPr lang="en-US" sz="2600" dirty="0"/>
              <a:t>Departmental e-mail</a:t>
            </a:r>
          </a:p>
          <a:p>
            <a:r>
              <a:rPr lang="en-US" sz="2600" dirty="0"/>
              <a:t>Links &amp; modules (on LMS)</a:t>
            </a:r>
          </a:p>
          <a:p>
            <a:r>
              <a:rPr lang="en-US" sz="2600" dirty="0"/>
              <a:t>Online conversations/class visits</a:t>
            </a:r>
          </a:p>
          <a:p>
            <a:endParaRPr lang="en-US" sz="2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83D2A1F-4259-4B5B-A83A-86BD92E1A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000" dirty="0"/>
              <a:t>At Hybrid WCs (all+)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8D35827-007C-4E1A-8EF3-2932E4D7B0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1665943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Small flyers (deliverables)</a:t>
            </a:r>
          </a:p>
          <a:p>
            <a:r>
              <a:rPr lang="en-US" sz="2600" dirty="0"/>
              <a:t>Class visits</a:t>
            </a:r>
          </a:p>
          <a:p>
            <a:r>
              <a:rPr lang="en-US" sz="2600" dirty="0"/>
              <a:t>Conversations</a:t>
            </a:r>
          </a:p>
          <a:p>
            <a:endParaRPr lang="en-US" sz="2600" dirty="0"/>
          </a:p>
          <a:p>
            <a:endParaRPr lang="en-US" sz="26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A4667D-D323-4FA9-9273-952E0D2F9CA3}"/>
              </a:ext>
            </a:extLst>
          </p:cNvPr>
          <p:cNvSpPr txBox="1"/>
          <p:nvPr/>
        </p:nvSpPr>
        <p:spPr>
          <a:xfrm>
            <a:off x="675745" y="1294228"/>
            <a:ext cx="5795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what, who, where, how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24D65D-9878-4785-8B87-E88C6A0E7CB5}"/>
              </a:ext>
            </a:extLst>
          </p:cNvPr>
          <p:cNvSpPr txBox="1"/>
          <p:nvPr/>
        </p:nvSpPr>
        <p:spPr>
          <a:xfrm>
            <a:off x="675745" y="5148273"/>
            <a:ext cx="92138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Institutional Partners: department deans/chairs, department admins, online teaching/learning support services, library</a:t>
            </a:r>
          </a:p>
        </p:txBody>
      </p:sp>
    </p:spTree>
    <p:extLst>
      <p:ext uri="{BB962C8B-B14F-4D97-AF65-F5344CB8AC3E}">
        <p14:creationId xmlns:p14="http://schemas.microsoft.com/office/powerpoint/2010/main" val="156857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C22C7D-1462-4A47-A0E9-A56CAF8D9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02764" cy="684628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solidFill>
                  <a:schemeClr val="accent2">
                    <a:lumMod val="50000"/>
                  </a:schemeClr>
                </a:solidFill>
              </a:rPr>
              <a:t>Marketing to/through Institution</a:t>
            </a:r>
            <a:b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B55836-E8D3-49B6-9876-E2F24743A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4" cy="576262"/>
          </a:xfrm>
        </p:spPr>
        <p:txBody>
          <a:bodyPr/>
          <a:lstStyle/>
          <a:p>
            <a:r>
              <a:rPr lang="en-US" sz="3000" dirty="0"/>
              <a:t>At Online WCs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E6DEF7-3968-4966-8DDF-3B1E54E16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2737246"/>
            <a:ext cx="4185623" cy="2411027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1-2 page report</a:t>
            </a:r>
          </a:p>
          <a:p>
            <a:r>
              <a:rPr lang="en-US" sz="2600" dirty="0"/>
              <a:t>Orientation materials (or plugs)</a:t>
            </a:r>
          </a:p>
          <a:p>
            <a:r>
              <a:rPr lang="en-US" sz="2600" dirty="0"/>
              <a:t>Mini blitz (for mass marketing/recruitment)</a:t>
            </a:r>
          </a:p>
          <a:p>
            <a:r>
              <a:rPr lang="en-US" sz="2600" dirty="0"/>
              <a:t>Official advertising videos</a:t>
            </a:r>
          </a:p>
          <a:p>
            <a:endParaRPr lang="en-US" sz="2600" dirty="0"/>
          </a:p>
          <a:p>
            <a:endParaRPr lang="en-US" sz="2600" dirty="0"/>
          </a:p>
          <a:p>
            <a:endParaRPr lang="en-US" sz="2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83D2A1F-4259-4B5B-A83A-86BD92E1A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000" dirty="0"/>
              <a:t>At Hybrid WCs (all+)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8D35827-007C-4E1A-8EF3-2932E4D7B0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2200515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1-2 page report</a:t>
            </a:r>
            <a:r>
              <a:rPr lang="en-US" sz="2600" dirty="0">
                <a:sym typeface="Symbol" panose="05050102010706020507" pitchFamily="18" charset="2"/>
              </a:rPr>
              <a:t>!</a:t>
            </a:r>
            <a:endParaRPr lang="en-US" sz="2600" dirty="0"/>
          </a:p>
          <a:p>
            <a:r>
              <a:rPr lang="en-US" sz="2600" dirty="0"/>
              <a:t>Orientation packets</a:t>
            </a:r>
          </a:p>
          <a:p>
            <a:r>
              <a:rPr lang="en-US" sz="2600" dirty="0"/>
              <a:t>Tours/open houses</a:t>
            </a:r>
          </a:p>
          <a:p>
            <a:r>
              <a:rPr lang="en-US" sz="2600" dirty="0"/>
              <a:t>Institutional events (tabling)</a:t>
            </a:r>
          </a:p>
          <a:p>
            <a:pPr marL="0" indent="0">
              <a:buNone/>
            </a:pPr>
            <a:endParaRPr lang="en-US" sz="2600" dirty="0"/>
          </a:p>
          <a:p>
            <a:endParaRPr lang="en-US" sz="2600" dirty="0"/>
          </a:p>
          <a:p>
            <a:endParaRPr lang="en-US" sz="26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A4667D-D323-4FA9-9273-952E0D2F9CA3}"/>
              </a:ext>
            </a:extLst>
          </p:cNvPr>
          <p:cNvSpPr txBox="1"/>
          <p:nvPr/>
        </p:nvSpPr>
        <p:spPr>
          <a:xfrm>
            <a:off x="675745" y="1294228"/>
            <a:ext cx="5795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what, who, where, how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24D65D-9878-4785-8B87-E88C6A0E7CB5}"/>
              </a:ext>
            </a:extLst>
          </p:cNvPr>
          <p:cNvSpPr txBox="1"/>
          <p:nvPr/>
        </p:nvSpPr>
        <p:spPr>
          <a:xfrm>
            <a:off x="675745" y="5148273"/>
            <a:ext cx="92138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Institutional Partners: administration, department deans/chairs, institutional marketing, recruitment office, orientation office, library, student services</a:t>
            </a:r>
          </a:p>
        </p:txBody>
      </p:sp>
    </p:spTree>
    <p:extLst>
      <p:ext uri="{BB962C8B-B14F-4D97-AF65-F5344CB8AC3E}">
        <p14:creationId xmlns:p14="http://schemas.microsoft.com/office/powerpoint/2010/main" val="214408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53DAE-2630-4EB7-BB28-1E6CD60EC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81066" cy="1022252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solidFill>
                  <a:schemeClr val="accent2">
                    <a:lumMod val="50000"/>
                  </a:schemeClr>
                </a:solidFill>
              </a:rPr>
              <a:t>Institutional Partnerships</a:t>
            </a:r>
            <a:b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3AB74-33A2-4FD4-B7EA-B160901AC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043442" cy="3133969"/>
          </a:xfrm>
        </p:spPr>
        <p:txBody>
          <a:bodyPr>
            <a:normAutofit/>
          </a:bodyPr>
          <a:lstStyle/>
          <a:p>
            <a:r>
              <a:rPr lang="en-US" sz="2800" dirty="0"/>
              <a:t>Library</a:t>
            </a:r>
          </a:p>
          <a:p>
            <a:r>
              <a:rPr lang="en-US" sz="2800" dirty="0"/>
              <a:t>Student Services</a:t>
            </a:r>
          </a:p>
          <a:p>
            <a:r>
              <a:rPr lang="en-US" sz="2800" dirty="0"/>
              <a:t>Student Groups</a:t>
            </a:r>
          </a:p>
          <a:p>
            <a:r>
              <a:rPr lang="en-US" sz="2800" dirty="0"/>
              <a:t>Online Teaching/Learning Centers</a:t>
            </a:r>
          </a:p>
          <a:p>
            <a:r>
              <a:rPr lang="en-US" sz="2800" dirty="0"/>
              <a:t>Key Departments/Programs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52150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53DAE-2630-4EB7-BB28-1E6CD60EC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81066" cy="1022252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solidFill>
                  <a:schemeClr val="accent2">
                    <a:lumMod val="50000"/>
                  </a:schemeClr>
                </a:solidFill>
              </a:rPr>
              <a:t>Institutional Partnership Checklist</a:t>
            </a:r>
            <a:b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3AB74-33A2-4FD4-B7EA-B160901AC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043442" cy="3880773"/>
          </a:xfrm>
        </p:spPr>
        <p:txBody>
          <a:bodyPr>
            <a:normAutofit/>
          </a:bodyPr>
          <a:lstStyle/>
          <a:p>
            <a:r>
              <a:rPr lang="en-US" sz="2800" dirty="0"/>
              <a:t>Do some research</a:t>
            </a:r>
          </a:p>
          <a:p>
            <a:r>
              <a:rPr lang="en-US" sz="2800" dirty="0"/>
              <a:t>Identify allies</a:t>
            </a:r>
          </a:p>
          <a:p>
            <a:r>
              <a:rPr lang="en-US" sz="2800" dirty="0"/>
              <a:t>Contact</a:t>
            </a:r>
          </a:p>
          <a:p>
            <a:r>
              <a:rPr lang="en-US" sz="2800" dirty="0"/>
              <a:t>Collaborate &amp; create</a:t>
            </a:r>
          </a:p>
          <a:p>
            <a:r>
              <a:rPr lang="en-US" sz="2800" dirty="0"/>
              <a:t>Refer &amp; follow up</a:t>
            </a:r>
          </a:p>
          <a:p>
            <a:r>
              <a:rPr lang="en-US" sz="2800" dirty="0"/>
              <a:t>Maintain relationship</a:t>
            </a:r>
          </a:p>
          <a:p>
            <a:r>
              <a:rPr lang="en-US" sz="2800" dirty="0"/>
              <a:t>Support your partners!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46879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1637</TotalTime>
  <Words>577</Words>
  <Application>Microsoft Office PowerPoint</Application>
  <PresentationFormat>Widescreen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Branching out for Better Marketing</vt:lpstr>
      <vt:lpstr>Presentation Overview</vt:lpstr>
      <vt:lpstr>Pre-Marketing Checklist</vt:lpstr>
      <vt:lpstr>Marketing Checklist</vt:lpstr>
      <vt:lpstr>Marketing to Students </vt:lpstr>
      <vt:lpstr>Marketing to Faculty </vt:lpstr>
      <vt:lpstr>Marketing to/through Institution </vt:lpstr>
      <vt:lpstr>Institutional Partnerships </vt:lpstr>
      <vt:lpstr>Institutional Partnership Checklist </vt:lpstr>
      <vt:lpstr>Suggested Reading</vt:lpstr>
      <vt:lpstr>Suggested Reading</vt:lpstr>
      <vt:lpstr>Contact 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Jenelle Dembsey</dc:creator>
  <cp:lastModifiedBy>Jenelle Dembsey</cp:lastModifiedBy>
  <cp:revision>31</cp:revision>
  <dcterms:created xsi:type="dcterms:W3CDTF">2020-02-19T22:16:28Z</dcterms:created>
  <dcterms:modified xsi:type="dcterms:W3CDTF">2020-02-27T16:12:11Z</dcterms:modified>
</cp:coreProperties>
</file>