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56" r:id="rId2"/>
    <p:sldId id="257" r:id="rId3"/>
    <p:sldId id="258" r:id="rId4"/>
    <p:sldId id="307" r:id="rId5"/>
    <p:sldId id="260" r:id="rId6"/>
    <p:sldId id="261" r:id="rId7"/>
    <p:sldId id="263" r:id="rId8"/>
    <p:sldId id="262" r:id="rId9"/>
    <p:sldId id="306" r:id="rId10"/>
    <p:sldId id="264" r:id="rId11"/>
    <p:sldId id="265" r:id="rId12"/>
    <p:sldId id="308" r:id="rId13"/>
    <p:sldId id="341" r:id="rId14"/>
    <p:sldId id="340" r:id="rId15"/>
    <p:sldId id="342" r:id="rId16"/>
    <p:sldId id="309" r:id="rId17"/>
    <p:sldId id="343" r:id="rId18"/>
    <p:sldId id="344" r:id="rId19"/>
    <p:sldId id="345" r:id="rId20"/>
    <p:sldId id="315" r:id="rId21"/>
    <p:sldId id="346" r:id="rId22"/>
    <p:sldId id="347" r:id="rId23"/>
    <p:sldId id="369" r:id="rId24"/>
    <p:sldId id="349" r:id="rId25"/>
    <p:sldId id="350" r:id="rId26"/>
    <p:sldId id="351" r:id="rId27"/>
    <p:sldId id="352" r:id="rId28"/>
    <p:sldId id="353" r:id="rId29"/>
    <p:sldId id="354" r:id="rId30"/>
    <p:sldId id="355" r:id="rId31"/>
    <p:sldId id="356" r:id="rId32"/>
    <p:sldId id="357" r:id="rId33"/>
    <p:sldId id="358" r:id="rId34"/>
    <p:sldId id="359" r:id="rId35"/>
    <p:sldId id="360" r:id="rId36"/>
    <p:sldId id="316" r:id="rId37"/>
    <p:sldId id="270" r:id="rId38"/>
    <p:sldId id="272" r:id="rId39"/>
    <p:sldId id="276" r:id="rId40"/>
    <p:sldId id="281" r:id="rId41"/>
    <p:sldId id="331" r:id="rId42"/>
    <p:sldId id="319" r:id="rId43"/>
    <p:sldId id="373" r:id="rId44"/>
    <p:sldId id="275" r:id="rId45"/>
    <p:sldId id="371" r:id="rId46"/>
    <p:sldId id="282" r:id="rId47"/>
    <p:sldId id="283" r:id="rId48"/>
    <p:sldId id="284" r:id="rId49"/>
    <p:sldId id="320" r:id="rId50"/>
    <p:sldId id="322" r:id="rId51"/>
    <p:sldId id="273" r:id="rId52"/>
    <p:sldId id="285" r:id="rId53"/>
    <p:sldId id="286" r:id="rId54"/>
    <p:sldId id="379" r:id="rId55"/>
    <p:sldId id="288" r:id="rId56"/>
    <p:sldId id="289" r:id="rId57"/>
    <p:sldId id="290" r:id="rId58"/>
    <p:sldId id="321" r:id="rId59"/>
    <p:sldId id="294" r:id="rId60"/>
    <p:sldId id="271" r:id="rId61"/>
    <p:sldId id="292" r:id="rId62"/>
    <p:sldId id="293" r:id="rId63"/>
    <p:sldId id="295" r:id="rId64"/>
    <p:sldId id="296" r:id="rId65"/>
    <p:sldId id="297" r:id="rId66"/>
    <p:sldId id="298" r:id="rId67"/>
    <p:sldId id="299" r:id="rId68"/>
    <p:sldId id="317" r:id="rId69"/>
    <p:sldId id="274" r:id="rId70"/>
    <p:sldId id="323" r:id="rId71"/>
    <p:sldId id="300" r:id="rId72"/>
    <p:sldId id="301" r:id="rId73"/>
    <p:sldId id="303" r:id="rId74"/>
    <p:sldId id="304" r:id="rId75"/>
    <p:sldId id="378" r:id="rId76"/>
    <p:sldId id="325" r:id="rId77"/>
    <p:sldId id="326" r:id="rId78"/>
    <p:sldId id="302" r:id="rId79"/>
    <p:sldId id="327" r:id="rId80"/>
    <p:sldId id="318" r:id="rId81"/>
    <p:sldId id="375" r:id="rId82"/>
    <p:sldId id="376" r:id="rId83"/>
    <p:sldId id="361" r:id="rId84"/>
    <p:sldId id="365" r:id="rId85"/>
    <p:sldId id="368" r:id="rId86"/>
    <p:sldId id="377" r:id="rId87"/>
    <p:sldId id="362" r:id="rId88"/>
    <p:sldId id="363" r:id="rId89"/>
    <p:sldId id="374" r:id="rId90"/>
    <p:sldId id="366" r:id="rId91"/>
    <p:sldId id="380" r:id="rId92"/>
    <p:sldId id="332" r:id="rId93"/>
    <p:sldId id="333"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A498"/>
    <a:srgbClr val="860033"/>
    <a:srgbClr val="FFCC66"/>
    <a:srgbClr val="99003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28" autoAdjust="0"/>
    <p:restoredTop sz="64232" autoAdjust="0"/>
  </p:normalViewPr>
  <p:slideViewPr>
    <p:cSldViewPr>
      <p:cViewPr>
        <p:scale>
          <a:sx n="40" d="100"/>
          <a:sy n="40" d="100"/>
        </p:scale>
        <p:origin x="250" y="288"/>
      </p:cViewPr>
      <p:guideLst>
        <p:guide orient="horz" pos="2160"/>
        <p:guide pos="3840"/>
      </p:guideLst>
    </p:cSldViewPr>
  </p:slideViewPr>
  <p:outlineViewPr>
    <p:cViewPr>
      <p:scale>
        <a:sx n="33" d="100"/>
        <a:sy n="33" d="100"/>
      </p:scale>
      <p:origin x="0" y="-13114"/>
    </p:cViewPr>
  </p:outlineViewPr>
  <p:notesTextViewPr>
    <p:cViewPr>
      <p:scale>
        <a:sx n="1" d="1"/>
        <a:sy n="1" d="1"/>
      </p:scale>
      <p:origin x="0" y="-749"/>
    </p:cViewPr>
  </p:notesTextViewPr>
  <p:sorterViewPr>
    <p:cViewPr>
      <p:scale>
        <a:sx n="74" d="100"/>
        <a:sy n="74"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8441D6-2375-4217-AA35-87D95D5318D0}" type="datetimeFigureOut">
              <a:rPr lang="en-US" smtClean="0"/>
              <a:t>12/4/2019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234F06-3765-4042-AD33-C5B279FDA0DC}" type="slidenum">
              <a:rPr lang="en-US" smtClean="0"/>
              <a:t>‹#›</a:t>
            </a:fld>
            <a:endParaRPr lang="en-US"/>
          </a:p>
        </p:txBody>
      </p:sp>
    </p:spTree>
    <p:extLst>
      <p:ext uri="{BB962C8B-B14F-4D97-AF65-F5344CB8AC3E}">
        <p14:creationId xmlns:p14="http://schemas.microsoft.com/office/powerpoint/2010/main" val="2556971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000" dirty="0">
                <a:solidFill>
                  <a:schemeClr val="tx1"/>
                </a:solidFill>
                <a:latin typeface="+mn-lt"/>
              </a:rPr>
              <a:t>Welcome everyone!</a:t>
            </a:r>
            <a:r>
              <a:rPr lang="en-US" sz="1000" baseline="0" dirty="0">
                <a:solidFill>
                  <a:schemeClr val="tx1"/>
                </a:solidFill>
                <a:latin typeface="+mn-lt"/>
              </a:rPr>
              <a:t> We are from the University of Minnesota Crookston and we’re excited to share with you how to have success with online students - specifically, strategies and techniques for online tutoring. </a:t>
            </a:r>
            <a:endParaRPr lang="en-US" sz="1000" dirty="0">
              <a:solidFill>
                <a:schemeClr val="tx1"/>
              </a:solidFill>
              <a:latin typeface="+mn-lt"/>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1</a:t>
            </a:fld>
            <a:endParaRPr lang="en-US"/>
          </a:p>
        </p:txBody>
      </p:sp>
    </p:spTree>
    <p:extLst>
      <p:ext uri="{BB962C8B-B14F-4D97-AF65-F5344CB8AC3E}">
        <p14:creationId xmlns:p14="http://schemas.microsoft.com/office/powerpoint/2010/main" val="2833671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r>
              <a:rPr lang="en-US" sz="1000" dirty="0">
                <a:solidFill>
                  <a:schemeClr val="tx1"/>
                </a:solidFill>
                <a:latin typeface="+mn-lt"/>
              </a:rPr>
              <a:t>But,</a:t>
            </a:r>
            <a:r>
              <a:rPr lang="en-US" sz="1000" baseline="0" dirty="0">
                <a:solidFill>
                  <a:schemeClr val="tx1"/>
                </a:solidFill>
                <a:latin typeface="+mn-lt"/>
              </a:rPr>
              <a:t> in general, because online tutoring is new and because technologies are constantly changin</a:t>
            </a:r>
            <a:r>
              <a:rPr lang="en-US" sz="1000" b="0" baseline="0" dirty="0">
                <a:solidFill>
                  <a:schemeClr val="tx1"/>
                </a:solidFill>
                <a:latin typeface="+mn-lt"/>
              </a:rPr>
              <a:t>g, </a:t>
            </a:r>
            <a:r>
              <a:rPr lang="en-US" sz="1000" b="1" baseline="0" dirty="0">
                <a:solidFill>
                  <a:schemeClr val="tx1"/>
                </a:solidFill>
                <a:latin typeface="+mn-lt"/>
              </a:rPr>
              <a:t>in-person tutoring usually produces better results</a:t>
            </a:r>
            <a:r>
              <a:rPr lang="en-US" sz="1000" baseline="0" dirty="0">
                <a:solidFill>
                  <a:schemeClr val="tx1"/>
                </a:solidFill>
                <a:latin typeface="+mn-lt"/>
              </a:rPr>
              <a:t>. A 2007 study</a:t>
            </a:r>
            <a:r>
              <a:rPr lang="en-US" sz="1000" dirty="0">
                <a:solidFill>
                  <a:schemeClr val="tx1"/>
                </a:solidFill>
                <a:latin typeface="+mn-lt"/>
              </a:rPr>
              <a:t> by Price, Richardson, and </a:t>
            </a:r>
            <a:r>
              <a:rPr lang="en-US" sz="1000" dirty="0" err="1">
                <a:solidFill>
                  <a:schemeClr val="tx1"/>
                </a:solidFill>
                <a:latin typeface="+mn-lt"/>
              </a:rPr>
              <a:t>Jelfs</a:t>
            </a:r>
            <a:r>
              <a:rPr lang="en-US" sz="1000" dirty="0">
                <a:solidFill>
                  <a:schemeClr val="tx1"/>
                </a:solidFill>
                <a:latin typeface="+mn-lt"/>
              </a:rPr>
              <a:t> demonstrated</a:t>
            </a:r>
            <a:r>
              <a:rPr lang="en-US" sz="1000" baseline="0" dirty="0">
                <a:solidFill>
                  <a:schemeClr val="tx1"/>
                </a:solidFill>
                <a:latin typeface="+mn-lt"/>
              </a:rPr>
              <a:t> that this was true 12 years ago and, in our experience, it holds true today. </a:t>
            </a:r>
          </a:p>
          <a:p>
            <a:pPr marL="0" indent="0">
              <a:buFontTx/>
              <a:buNone/>
              <a:defRPr/>
            </a:pPr>
            <a:endParaRPr lang="en-US" sz="1000" dirty="0">
              <a:solidFill>
                <a:schemeClr val="tx1"/>
              </a:solidFill>
              <a:latin typeface="+mn-lt"/>
            </a:endParaRPr>
          </a:p>
          <a:p>
            <a:r>
              <a:rPr lang="en-US" sz="1000" dirty="0">
                <a:solidFill>
                  <a:schemeClr val="tx1"/>
                </a:solidFill>
                <a:latin typeface="+mn-lt"/>
              </a:rPr>
              <a:t>So,</a:t>
            </a:r>
            <a:r>
              <a:rPr lang="en-US" sz="1000" baseline="0" dirty="0">
                <a:solidFill>
                  <a:schemeClr val="tx1"/>
                </a:solidFill>
                <a:latin typeface="+mn-lt"/>
              </a:rPr>
              <a:t> then, the question becomes – why are there not more resources for improving online tutoring? </a:t>
            </a:r>
            <a:r>
              <a:rPr lang="en-US" sz="1000" b="1" baseline="0" dirty="0">
                <a:solidFill>
                  <a:schemeClr val="tx1"/>
                </a:solidFill>
                <a:latin typeface="+mn-lt"/>
              </a:rPr>
              <a:t>Why isn’t everyone making their online tutoring programs a priority?</a:t>
            </a:r>
          </a:p>
          <a:p>
            <a:endParaRPr lang="en-US" sz="10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b="1" dirty="0">
                <a:solidFill>
                  <a:schemeClr val="tx1"/>
                </a:solidFill>
                <a:latin typeface="+mn-lt"/>
              </a:rPr>
              <a:t>We have found that much of the hesitance to embrace online tutoring</a:t>
            </a:r>
            <a:r>
              <a:rPr lang="en-US" altLang="en-US" sz="1000" b="1" baseline="0" dirty="0">
                <a:solidFill>
                  <a:schemeClr val="tx1"/>
                </a:solidFill>
                <a:latin typeface="+mn-lt"/>
              </a:rPr>
              <a:t> comes from misconceptions and a lack of information and resources. </a:t>
            </a:r>
          </a:p>
        </p:txBody>
      </p:sp>
      <p:sp>
        <p:nvSpPr>
          <p:cNvPr id="4" name="Slide Number Placeholder 3"/>
          <p:cNvSpPr>
            <a:spLocks noGrp="1"/>
          </p:cNvSpPr>
          <p:nvPr>
            <p:ph type="sldNum" sz="quarter" idx="10"/>
          </p:nvPr>
        </p:nvSpPr>
        <p:spPr/>
        <p:txBody>
          <a:bodyPr/>
          <a:lstStyle/>
          <a:p>
            <a:fld id="{25234F06-3765-4042-AD33-C5B279FDA0DC}" type="slidenum">
              <a:rPr lang="en-US" smtClean="0"/>
              <a:t>10</a:t>
            </a:fld>
            <a:endParaRPr lang="en-US"/>
          </a:p>
        </p:txBody>
      </p:sp>
    </p:spTree>
    <p:extLst>
      <p:ext uri="{BB962C8B-B14F-4D97-AF65-F5344CB8AC3E}">
        <p14:creationId xmlns:p14="http://schemas.microsoft.com/office/powerpoint/2010/main" val="450083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With that in mind, we’ve decided to structure our presentation around addressing six major “objections” to online tutoring.</a:t>
            </a:r>
            <a:endParaRPr lang="en-US" sz="100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As you can see from our mascot on this slide, we acknowledge that these are strawman objections, but in knocking them down we think we’ll be able to convey the most important information we’ve learned in the process of creating our online tutoring program.</a:t>
            </a:r>
          </a:p>
          <a:p>
            <a:endParaRPr lang="en-US" sz="1000" dirty="0">
              <a:solidFill>
                <a:schemeClr val="tx1"/>
              </a:solidFill>
              <a:latin typeface="+mn-lt"/>
            </a:endParaRPr>
          </a:p>
          <a:p>
            <a:r>
              <a:rPr lang="en-US" sz="1000" dirty="0">
                <a:solidFill>
                  <a:schemeClr val="tx1"/>
                </a:solidFill>
                <a:latin typeface="+mn-lt"/>
              </a:rPr>
              <a:t>The six</a:t>
            </a:r>
            <a:r>
              <a:rPr lang="en-US" sz="1000" baseline="0" dirty="0">
                <a:solidFill>
                  <a:schemeClr val="tx1"/>
                </a:solidFill>
                <a:latin typeface="+mn-lt"/>
              </a:rPr>
              <a:t> major objections we hear are:</a:t>
            </a:r>
          </a:p>
          <a:p>
            <a:endParaRPr lang="en-US" sz="1000" baseline="0" dirty="0">
              <a:solidFill>
                <a:schemeClr val="tx1"/>
              </a:solidFill>
              <a:latin typeface="+mn-lt"/>
            </a:endParaRPr>
          </a:p>
          <a:p>
            <a:pPr rtl="0"/>
            <a:r>
              <a:rPr lang="en-US" sz="1000" b="1" i="0" u="none" strike="noStrike" kern="1200" dirty="0">
                <a:solidFill>
                  <a:schemeClr val="tx1"/>
                </a:solidFill>
                <a:effectLst/>
                <a:latin typeface="+mn-lt"/>
                <a:ea typeface="+mn-ea"/>
                <a:cs typeface="+mn-cs"/>
              </a:rPr>
              <a:t>1. We don’t have the time or the money</a:t>
            </a:r>
            <a:endParaRPr lang="en-US" sz="1000" b="1" dirty="0">
              <a:solidFill>
                <a:schemeClr val="tx1"/>
              </a:solidFill>
              <a:effectLst/>
              <a:latin typeface="+mn-lt"/>
            </a:endParaRPr>
          </a:p>
          <a:p>
            <a:pPr rtl="0"/>
            <a:r>
              <a:rPr lang="en-US" sz="1000" b="1" i="0" u="none" strike="noStrike" kern="1200" dirty="0">
                <a:solidFill>
                  <a:schemeClr val="tx1"/>
                </a:solidFill>
                <a:effectLst/>
                <a:latin typeface="+mn-lt"/>
                <a:ea typeface="+mn-ea"/>
                <a:cs typeface="+mn-cs"/>
              </a:rPr>
              <a:t>2. Meeting the needs of online students is too difficult</a:t>
            </a:r>
            <a:endParaRPr lang="en-US" sz="1000" b="1" dirty="0">
              <a:solidFill>
                <a:schemeClr val="tx1"/>
              </a:solidFill>
              <a:effectLst/>
              <a:latin typeface="+mn-lt"/>
            </a:endParaRPr>
          </a:p>
          <a:p>
            <a:pPr rtl="0"/>
            <a:r>
              <a:rPr lang="en-US" sz="1000" b="1" i="0" u="none" strike="noStrike" kern="1200" dirty="0">
                <a:solidFill>
                  <a:schemeClr val="tx1"/>
                </a:solidFill>
                <a:effectLst/>
                <a:latin typeface="+mn-lt"/>
                <a:ea typeface="+mn-ea"/>
                <a:cs typeface="+mn-cs"/>
              </a:rPr>
              <a:t>3. Online tutoring is not effective</a:t>
            </a:r>
            <a:endParaRPr lang="en-US" sz="1000" b="1" dirty="0">
              <a:solidFill>
                <a:schemeClr val="tx1"/>
              </a:solidFill>
              <a:effectLst/>
              <a:latin typeface="+mn-lt"/>
            </a:endParaRPr>
          </a:p>
          <a:p>
            <a:pPr rtl="0"/>
            <a:r>
              <a:rPr lang="en-US" sz="1000" b="1" i="0" u="none" strike="noStrike" kern="1200" dirty="0">
                <a:solidFill>
                  <a:schemeClr val="tx1"/>
                </a:solidFill>
                <a:effectLst/>
                <a:latin typeface="+mn-lt"/>
                <a:ea typeface="+mn-ea"/>
                <a:cs typeface="+mn-cs"/>
              </a:rPr>
              <a:t>4. We don’t know what tools to use</a:t>
            </a:r>
            <a:endParaRPr lang="en-US" sz="1000" b="1" dirty="0">
              <a:solidFill>
                <a:schemeClr val="tx1"/>
              </a:solidFill>
              <a:effectLst/>
              <a:latin typeface="+mn-lt"/>
            </a:endParaRPr>
          </a:p>
          <a:p>
            <a:pPr rtl="0"/>
            <a:r>
              <a:rPr lang="en-US" sz="1000" b="1" i="0" u="none" strike="noStrike" kern="1200" dirty="0">
                <a:solidFill>
                  <a:schemeClr val="tx1"/>
                </a:solidFill>
                <a:effectLst/>
                <a:latin typeface="+mn-lt"/>
                <a:ea typeface="+mn-ea"/>
                <a:cs typeface="+mn-cs"/>
              </a:rPr>
              <a:t>5. Communicating online is awkward</a:t>
            </a:r>
            <a:endParaRPr lang="en-US" sz="1000" b="1" dirty="0">
              <a:solidFill>
                <a:schemeClr val="tx1"/>
              </a:solidFill>
              <a:effectLst/>
              <a:latin typeface="+mn-lt"/>
            </a:endParaRPr>
          </a:p>
          <a:p>
            <a:pPr rtl="0"/>
            <a:r>
              <a:rPr lang="en-US" sz="1000" b="1" i="0" u="none" strike="noStrike" kern="1200" dirty="0">
                <a:solidFill>
                  <a:schemeClr val="tx1"/>
                </a:solidFill>
                <a:effectLst/>
                <a:latin typeface="+mn-lt"/>
                <a:ea typeface="+mn-ea"/>
                <a:cs typeface="+mn-cs"/>
              </a:rPr>
              <a:t>6. We don’t know how to train our online tutors</a:t>
            </a:r>
            <a:endParaRPr lang="en-US" sz="1000" b="1" dirty="0">
              <a:solidFill>
                <a:schemeClr val="tx1"/>
              </a:solidFill>
              <a:effectLst/>
              <a:latin typeface="+mn-lt"/>
            </a:endParaRPr>
          </a:p>
          <a:p>
            <a:br>
              <a:rPr lang="en-US" dirty="0">
                <a:solidFill>
                  <a:schemeClr val="tx1"/>
                </a:solidFill>
              </a:rPr>
            </a:br>
            <a:endParaRPr lang="en-US"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11</a:t>
            </a:fld>
            <a:endParaRPr lang="en-US"/>
          </a:p>
        </p:txBody>
      </p:sp>
    </p:spTree>
    <p:extLst>
      <p:ext uri="{BB962C8B-B14F-4D97-AF65-F5344CB8AC3E}">
        <p14:creationId xmlns:p14="http://schemas.microsoft.com/office/powerpoint/2010/main" val="1743547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00" b="1" i="0" u="none" strike="noStrike" kern="1200" dirty="0">
                <a:solidFill>
                  <a:schemeClr val="tx1"/>
                </a:solidFill>
                <a:effectLst/>
                <a:latin typeface="+mn-lt"/>
                <a:ea typeface="+mn-ea"/>
                <a:cs typeface="+mn-cs"/>
              </a:rPr>
              <a:t>Objection 1: We don’t have the time or the money</a:t>
            </a:r>
            <a:endParaRPr lang="en-US" sz="1000" b="1"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000" dirty="0">
                <a:solidFill>
                  <a:schemeClr val="tx1"/>
                </a:solidFill>
              </a:rPr>
            </a:br>
            <a:r>
              <a:rPr lang="en-US" sz="1000" dirty="0">
                <a:solidFill>
                  <a:schemeClr val="tx1"/>
                </a:solidFill>
              </a:rPr>
              <a:t>Our first objection addresses the resources</a:t>
            </a:r>
            <a:r>
              <a:rPr lang="en-US" sz="1000" baseline="0" dirty="0">
                <a:solidFill>
                  <a:schemeClr val="tx1"/>
                </a:solidFill>
              </a:rPr>
              <a:t> available to begin or expand an online tutoring program. Now, obviously, t</a:t>
            </a:r>
            <a:r>
              <a:rPr lang="en-US" sz="1000" dirty="0">
                <a:solidFill>
                  <a:schemeClr val="tx1"/>
                </a:solidFill>
              </a:rPr>
              <a:t>here</a:t>
            </a:r>
            <a:r>
              <a:rPr lang="en-US" sz="1000" baseline="0" dirty="0">
                <a:solidFill>
                  <a:schemeClr val="tx1"/>
                </a:solidFill>
              </a:rPr>
              <a:t> are costs associated with any new program, both in time and money, and some of these costs will depend on your specific institution. However, as we’ve worked to develop our program over the past few years we’ve found that most of the costs are up-front and that a surprising number of resources are available for free. </a:t>
            </a:r>
            <a:endParaRPr lang="en-US" sz="1000"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12</a:t>
            </a:fld>
            <a:endParaRPr lang="en-US"/>
          </a:p>
        </p:txBody>
      </p:sp>
    </p:spTree>
    <p:extLst>
      <p:ext uri="{BB962C8B-B14F-4D97-AF65-F5344CB8AC3E}">
        <p14:creationId xmlns:p14="http://schemas.microsoft.com/office/powerpoint/2010/main" val="2210252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In</a:t>
            </a:r>
            <a:r>
              <a:rPr lang="en-US" sz="1000" baseline="0" dirty="0">
                <a:solidFill>
                  <a:schemeClr val="tx1"/>
                </a:solidFill>
              </a:rPr>
              <a:t> terms of monetary costs, we have generally found that our online tutoring program is cheaper than we expected. Now, we are assuming that you already have </a:t>
            </a:r>
            <a:r>
              <a:rPr lang="en-US" sz="1000" b="1" baseline="0" dirty="0">
                <a:solidFill>
                  <a:schemeClr val="tx1"/>
                </a:solidFill>
              </a:rPr>
              <a:t>tutors</a:t>
            </a:r>
            <a:r>
              <a:rPr lang="en-US" sz="1000" baseline="0" dirty="0">
                <a:solidFill>
                  <a:schemeClr val="tx1"/>
                </a:solidFill>
              </a:rPr>
              <a:t> and </a:t>
            </a:r>
            <a:r>
              <a:rPr lang="en-US" sz="1000" b="1" baseline="0" dirty="0">
                <a:solidFill>
                  <a:schemeClr val="tx1"/>
                </a:solidFill>
              </a:rPr>
              <a:t>coordinators </a:t>
            </a:r>
            <a:r>
              <a:rPr lang="en-US" sz="1000" b="0" baseline="0" dirty="0">
                <a:solidFill>
                  <a:schemeClr val="tx1"/>
                </a:solidFill>
              </a:rPr>
              <a:t>at your institution who are able/willing to take on some of the work of running an online tutoring program. If you don’t, then obviously these personnel costs will be significant. Even so, you will still need to pay your tutors for additional hours.</a:t>
            </a:r>
          </a:p>
          <a:p>
            <a:endParaRPr lang="en-US" sz="1000" b="0" baseline="0" dirty="0">
              <a:solidFill>
                <a:schemeClr val="tx1"/>
              </a:solidFill>
            </a:endParaRPr>
          </a:p>
          <a:p>
            <a:r>
              <a:rPr lang="en-US" sz="1000" b="0" baseline="0" dirty="0">
                <a:solidFill>
                  <a:schemeClr val="tx1"/>
                </a:solidFill>
              </a:rPr>
              <a:t>However, in terms of the actual technology used to tutor online, the costs are, once again, primarily up-front.</a:t>
            </a:r>
          </a:p>
          <a:p>
            <a:endParaRPr lang="en-US" sz="1000" b="0" baseline="0" dirty="0">
              <a:solidFill>
                <a:schemeClr val="tx1"/>
              </a:solidFill>
            </a:endParaRPr>
          </a:p>
          <a:p>
            <a:r>
              <a:rPr lang="en-US" sz="1000" b="1" baseline="0" dirty="0">
                <a:solidFill>
                  <a:schemeClr val="tx1"/>
                </a:solidFill>
              </a:rPr>
              <a:t>Equipment</a:t>
            </a:r>
            <a:r>
              <a:rPr lang="en-US" sz="1000" b="0" baseline="0" dirty="0">
                <a:solidFill>
                  <a:schemeClr val="tx1"/>
                </a:solidFill>
              </a:rPr>
              <a:t>: in order to create video tutorials or to hold synchronous tutoring sessions, your must have access to a microphone, a webcam, and a stable internet connection. We use the built-in webcam on our university-issued laptops, which gets the job done just fine (most computers come with a built-in webcam).  Microphones might be worth spending a bit more money on, because a good-quality one can cut down on background noise significantly.  However, we have also used the built-in microphone on our laptops and suspect that headphones or earbuds with a microphone would help control background noise as well. The stable internet connection is necessary for uploading and editing videos, as well as ensuring a seamless synchronous session experience.</a:t>
            </a:r>
          </a:p>
          <a:p>
            <a:endParaRPr lang="en-US" sz="1000" b="0" baseline="0" dirty="0">
              <a:solidFill>
                <a:schemeClr val="tx1"/>
              </a:solidFill>
            </a:endParaRPr>
          </a:p>
          <a:p>
            <a:r>
              <a:rPr lang="en-US" sz="1000" b="1" baseline="0" dirty="0">
                <a:solidFill>
                  <a:schemeClr val="tx1"/>
                </a:solidFill>
              </a:rPr>
              <a:t>Software</a:t>
            </a:r>
            <a:r>
              <a:rPr lang="en-US" sz="1000" b="0" baseline="0" dirty="0">
                <a:solidFill>
                  <a:schemeClr val="tx1"/>
                </a:solidFill>
              </a:rPr>
              <a:t>: we use software for video conferences, screencast videos, and online whiteboards. There are free, basic versions of all this software available for download online (we’ll get to our specific recommendations later in the presentation). You can also make use of your university’s subscriptions: we’re a Google campus, so we use Google Forms, Docs, and Meet. In general, we’d only recommend paying for software that is of exceptional quality and that you know you will use – try out the free versions first.</a:t>
            </a:r>
          </a:p>
          <a:p>
            <a:endParaRPr lang="en-US" sz="1000" b="0" baseline="0" dirty="0">
              <a:solidFill>
                <a:schemeClr val="tx1"/>
              </a:solidFill>
            </a:endParaRPr>
          </a:p>
          <a:p>
            <a:r>
              <a:rPr lang="en-US" sz="1000" b="0" baseline="0" dirty="0">
                <a:solidFill>
                  <a:schemeClr val="tx1"/>
                </a:solidFill>
              </a:rPr>
              <a:t>Equipment and software costs are up-front, and the only ongoing monetary cost of our program (apart from tutor/coordinator compensation) is access to </a:t>
            </a:r>
            <a:r>
              <a:rPr lang="en-US" sz="1000" b="1" baseline="0" dirty="0">
                <a:solidFill>
                  <a:schemeClr val="tx1"/>
                </a:solidFill>
              </a:rPr>
              <a:t>online course materials </a:t>
            </a:r>
            <a:r>
              <a:rPr lang="en-US" sz="1000" b="0" baseline="0" dirty="0">
                <a:solidFill>
                  <a:schemeClr val="tx1"/>
                </a:solidFill>
              </a:rPr>
              <a:t>– specifically textbooks and homework for online courses. Some online textbooks do offer tutor access and some can be set up to be accessed via a generic login. In general, it is helpful for tutors to have complete access to course materials, although the screen-sharing function can sometimes be a way to work around this barrier.</a:t>
            </a:r>
            <a:endParaRPr lang="en-US" sz="1000" b="1"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13</a:t>
            </a:fld>
            <a:endParaRPr lang="en-US"/>
          </a:p>
        </p:txBody>
      </p:sp>
    </p:spTree>
    <p:extLst>
      <p:ext uri="{BB962C8B-B14F-4D97-AF65-F5344CB8AC3E}">
        <p14:creationId xmlns:p14="http://schemas.microsoft.com/office/powerpoint/2010/main" val="3872602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We’ll begin by looking at the costs in time. Setting up</a:t>
            </a:r>
            <a:r>
              <a:rPr lang="en-US" sz="1000" baseline="0" dirty="0">
                <a:solidFill>
                  <a:schemeClr val="tx1"/>
                </a:solidFill>
              </a:rPr>
              <a:t> an online tutoring program (like any program) does take a significant amount of time. We’re going to get into the “how” in a later part of this presentation.  For now, though, the </a:t>
            </a:r>
            <a:r>
              <a:rPr lang="en-US" sz="1000" b="1" baseline="0" dirty="0">
                <a:solidFill>
                  <a:schemeClr val="tx1"/>
                </a:solidFill>
              </a:rPr>
              <a:t>up-front costs </a:t>
            </a:r>
            <a:r>
              <a:rPr lang="en-US" sz="1000" baseline="0" dirty="0">
                <a:solidFill>
                  <a:schemeClr val="tx1"/>
                </a:solidFill>
              </a:rPr>
              <a:t>were finding time to: </a:t>
            </a:r>
          </a:p>
          <a:p>
            <a:endParaRPr lang="en-US" sz="1000" baseline="0" dirty="0">
              <a:solidFill>
                <a:schemeClr val="tx1"/>
              </a:solidFill>
            </a:endParaRPr>
          </a:p>
          <a:p>
            <a:r>
              <a:rPr lang="en-US" sz="1000" b="1" baseline="0" dirty="0">
                <a:solidFill>
                  <a:schemeClr val="tx1"/>
                </a:solidFill>
              </a:rPr>
              <a:t>Create processes </a:t>
            </a:r>
            <a:r>
              <a:rPr lang="en-US" sz="1000" b="0" baseline="0" dirty="0">
                <a:solidFill>
                  <a:schemeClr val="tx1"/>
                </a:solidFill>
              </a:rPr>
              <a:t>for setting up online tutoring appointments. As we’ll discuss later, tutors need more information up-front when working with online students, and technological and schedule compatibility are more likely to be issues that affect the session. Creating an efficient process for gathering information and ensuring compatibility up-front is a necessary step, but it does take time.</a:t>
            </a:r>
            <a:endParaRPr lang="en-US" sz="1000" b="1" baseline="0" dirty="0">
              <a:solidFill>
                <a:schemeClr val="tx1"/>
              </a:solidFill>
            </a:endParaRPr>
          </a:p>
          <a:p>
            <a:r>
              <a:rPr lang="en-US" sz="1000" b="1" baseline="0" dirty="0">
                <a:solidFill>
                  <a:schemeClr val="tx1"/>
                </a:solidFill>
              </a:rPr>
              <a:t>Revise training: </a:t>
            </a:r>
            <a:r>
              <a:rPr lang="en-US" sz="1000" b="0" baseline="0" dirty="0">
                <a:solidFill>
                  <a:schemeClr val="tx1"/>
                </a:solidFill>
              </a:rPr>
              <a:t>we’ll have more on this later, but recruiting and training tutors to work online is slightly different from training tutors to work in-person.</a:t>
            </a:r>
            <a:endParaRPr lang="en-US" sz="1000" b="1" baseline="0" dirty="0">
              <a:solidFill>
                <a:schemeClr val="tx1"/>
              </a:solidFill>
            </a:endParaRPr>
          </a:p>
          <a:p>
            <a:r>
              <a:rPr lang="en-US" sz="1000" b="1" baseline="0" dirty="0">
                <a:solidFill>
                  <a:schemeClr val="tx1"/>
                </a:solidFill>
              </a:rPr>
              <a:t>Accessibility:</a:t>
            </a:r>
            <a:r>
              <a:rPr lang="en-US" sz="1000" b="0" baseline="0" dirty="0">
                <a:solidFill>
                  <a:schemeClr val="tx1"/>
                </a:solidFill>
              </a:rPr>
              <a:t> ensuring accessibility of the resources is an important part of online tutoring (especially because the accessibility needs of online students might not be as easy to identify as they are in-person). Finding accessible technology and improving accessibility (e.g. closed captions) takes time.</a:t>
            </a:r>
            <a:endParaRPr lang="en-US" sz="1000" b="1"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rPr>
              <a:t>Create content: </a:t>
            </a:r>
            <a:r>
              <a:rPr lang="en-US" sz="1000" b="0" baseline="0" dirty="0">
                <a:solidFill>
                  <a:schemeClr val="tx1"/>
                </a:solidFill>
              </a:rPr>
              <a:t>our asynchronous video tutorials need to exist before we can direct students to them. </a:t>
            </a:r>
            <a:endParaRPr lang="en-US" sz="1000" b="1" baseline="0" dirty="0">
              <a:solidFill>
                <a:schemeClr val="tx1"/>
              </a:solidFill>
            </a:endParaRPr>
          </a:p>
          <a:p>
            <a:r>
              <a:rPr lang="en-US" sz="1000" b="1" baseline="0" dirty="0">
                <a:solidFill>
                  <a:schemeClr val="tx1"/>
                </a:solidFill>
              </a:rPr>
              <a:t>Faculty buy-in</a:t>
            </a:r>
            <a:r>
              <a:rPr lang="en-US" sz="1000" baseline="0" dirty="0">
                <a:solidFill>
                  <a:schemeClr val="tx1"/>
                </a:solidFill>
              </a:rPr>
              <a:t>: we’re not going to touch as much on this in our presentation, but, just like a regular tutoring program, online tutoring needs faculty support in order to be successful. Alerting faculty to your new program/processes and ensuring that you have their buy-in is a necessary priority.</a:t>
            </a:r>
          </a:p>
          <a:p>
            <a:endParaRPr lang="en-US" sz="1000" baseline="0" dirty="0">
              <a:solidFill>
                <a:schemeClr val="tx1"/>
              </a:solidFill>
            </a:endParaRPr>
          </a:p>
          <a:p>
            <a:r>
              <a:rPr lang="en-US" sz="1000" baseline="0" dirty="0">
                <a:solidFill>
                  <a:schemeClr val="tx1"/>
                </a:solidFill>
              </a:rPr>
              <a:t>So those are the up-front time commitments of an online tutoring program. The good news is that, once things are set up, the ongoing time costs are minimal. Here is what we spend the most time on once our programs are set up:</a:t>
            </a:r>
          </a:p>
          <a:p>
            <a:endParaRPr lang="en-US" sz="1000" baseline="0" dirty="0">
              <a:solidFill>
                <a:schemeClr val="tx1"/>
              </a:solidFill>
            </a:endParaRPr>
          </a:p>
          <a:p>
            <a:r>
              <a:rPr lang="en-US" sz="1000" b="1" baseline="0" dirty="0">
                <a:solidFill>
                  <a:schemeClr val="tx1"/>
                </a:solidFill>
              </a:rPr>
              <a:t>Scheduling</a:t>
            </a:r>
            <a:r>
              <a:rPr lang="en-US" sz="1000" b="0" baseline="0" dirty="0">
                <a:solidFill>
                  <a:schemeClr val="tx1"/>
                </a:solidFill>
              </a:rPr>
              <a:t>: because most online tutoring is appointment-based (more on this later), it takes some extra time to coordinate schedules and set up appointments.</a:t>
            </a:r>
            <a:endParaRPr lang="en-US" sz="1000" b="1" baseline="0" dirty="0">
              <a:solidFill>
                <a:schemeClr val="tx1"/>
              </a:solidFill>
            </a:endParaRPr>
          </a:p>
          <a:p>
            <a:r>
              <a:rPr lang="en-US" sz="1000" b="1" baseline="0" dirty="0">
                <a:solidFill>
                  <a:schemeClr val="tx1"/>
                </a:solidFill>
              </a:rPr>
              <a:t>Ongoing training:</a:t>
            </a:r>
            <a:r>
              <a:rPr lang="en-US" sz="1000" b="0" baseline="0" dirty="0">
                <a:solidFill>
                  <a:schemeClr val="tx1"/>
                </a:solidFill>
              </a:rPr>
              <a:t> like any kind of training, online tutor training should be an ongoing process, and so will require some extra time commitments.</a:t>
            </a:r>
          </a:p>
          <a:p>
            <a:r>
              <a:rPr lang="en-US" sz="1000" b="1" baseline="0" dirty="0">
                <a:solidFill>
                  <a:schemeClr val="tx1"/>
                </a:solidFill>
              </a:rPr>
              <a:t>Creating content:</a:t>
            </a:r>
            <a:r>
              <a:rPr lang="en-US" sz="1000" b="0" baseline="0" dirty="0">
                <a:solidFill>
                  <a:schemeClr val="tx1"/>
                </a:solidFill>
              </a:rPr>
              <a:t> while an initial library of content tutorials can cover the most frequently requested topics, we frequently update the content of our tutorials to reflect student demand.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rPr>
              <a:t>Accessibility:</a:t>
            </a:r>
            <a:r>
              <a:rPr lang="en-US" sz="1000" b="0" baseline="0" dirty="0">
                <a:solidFill>
                  <a:schemeClr val="tx1"/>
                </a:solidFill>
              </a:rPr>
              <a:t> continuing to ensure accessibility of the resources is an ongoing time cost. </a:t>
            </a:r>
            <a:endParaRPr lang="en-US" sz="1000" b="1" baseline="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14</a:t>
            </a:fld>
            <a:endParaRPr lang="en-US"/>
          </a:p>
        </p:txBody>
      </p:sp>
    </p:spTree>
    <p:extLst>
      <p:ext uri="{BB962C8B-B14F-4D97-AF65-F5344CB8AC3E}">
        <p14:creationId xmlns:p14="http://schemas.microsoft.com/office/powerpoint/2010/main" val="36043552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Overall, then, </a:t>
            </a:r>
            <a:r>
              <a:rPr lang="en-US" sz="1000" b="1" dirty="0">
                <a:solidFill>
                  <a:schemeClr val="tx1"/>
                </a:solidFill>
              </a:rPr>
              <a:t>the cost,</a:t>
            </a:r>
            <a:r>
              <a:rPr lang="en-US" sz="1000" b="1" baseline="0" dirty="0">
                <a:solidFill>
                  <a:schemeClr val="tx1"/>
                </a:solidFill>
              </a:rPr>
              <a:t> in both time and money, of creating an online tutoring program is mostly up-front</a:t>
            </a:r>
            <a:r>
              <a:rPr lang="en-US" sz="1000" baseline="0" dirty="0">
                <a:solidFill>
                  <a:schemeClr val="tx1"/>
                </a:solidFill>
              </a:rPr>
              <a:t>. Assuming that you have the staff and basic technology already in place, the monetary cost of such a program is minimal while the time cost is more significant – at least to get the program off the ground.</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15</a:t>
            </a:fld>
            <a:endParaRPr lang="en-US"/>
          </a:p>
        </p:txBody>
      </p:sp>
    </p:spTree>
    <p:extLst>
      <p:ext uri="{BB962C8B-B14F-4D97-AF65-F5344CB8AC3E}">
        <p14:creationId xmlns:p14="http://schemas.microsoft.com/office/powerpoint/2010/main" val="1040379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00" b="1" i="0" u="none" strike="noStrike" kern="1200" dirty="0">
                <a:solidFill>
                  <a:schemeClr val="tx1"/>
                </a:solidFill>
                <a:effectLst/>
                <a:latin typeface="+mn-lt"/>
                <a:ea typeface="+mn-ea"/>
                <a:cs typeface="+mn-cs"/>
              </a:rPr>
              <a:t>Objection 2: Meeting the needs of online students is too difficult</a:t>
            </a:r>
            <a:endParaRPr lang="en-US" sz="1000" b="1"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000" dirty="0">
                <a:solidFill>
                  <a:schemeClr val="tx1"/>
                </a:solidFill>
              </a:rPr>
            </a:br>
            <a:r>
              <a:rPr lang="en-US" sz="1000" b="0" i="0" u="none" strike="noStrike" kern="1200" dirty="0">
                <a:solidFill>
                  <a:schemeClr val="tx1"/>
                </a:solidFill>
                <a:effectLst/>
                <a:latin typeface="+mn-lt"/>
                <a:ea typeface="+mn-ea"/>
                <a:cs typeface="+mn-cs"/>
              </a:rPr>
              <a:t>We’ve talked about the basics</a:t>
            </a:r>
            <a:r>
              <a:rPr lang="en-US" sz="1000" b="0" i="0" u="none" strike="noStrike" kern="1200" baseline="0" dirty="0">
                <a:solidFill>
                  <a:schemeClr val="tx1"/>
                </a:solidFill>
                <a:effectLst/>
                <a:latin typeface="+mn-lt"/>
                <a:ea typeface="+mn-ea"/>
                <a:cs typeface="+mn-cs"/>
              </a:rPr>
              <a:t> of setting up an online tutoring program, and now we will discuss how to make it effective. We’ll begin by addressing some important differences between online and on-campus students.</a:t>
            </a:r>
            <a:endParaRPr lang="en-US" sz="1000" b="0" dirty="0">
              <a:solidFill>
                <a:schemeClr val="tx1"/>
              </a:solidFill>
              <a:effectLst/>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16</a:t>
            </a:fld>
            <a:endParaRPr lang="en-US"/>
          </a:p>
        </p:txBody>
      </p:sp>
    </p:spTree>
    <p:extLst>
      <p:ext uri="{BB962C8B-B14F-4D97-AF65-F5344CB8AC3E}">
        <p14:creationId xmlns:p14="http://schemas.microsoft.com/office/powerpoint/2010/main" val="32843149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The most basic</a:t>
            </a:r>
            <a:r>
              <a:rPr lang="en-US" sz="1000" baseline="0" dirty="0">
                <a:solidFill>
                  <a:schemeClr val="tx1"/>
                </a:solidFill>
              </a:rPr>
              <a:t> way in which online students are different from on-campus students is that online students have </a:t>
            </a:r>
            <a:r>
              <a:rPr lang="en-US" sz="1000" b="1" baseline="0" dirty="0">
                <a:solidFill>
                  <a:schemeClr val="tx1"/>
                </a:solidFill>
              </a:rPr>
              <a:t>different schedules</a:t>
            </a:r>
            <a:r>
              <a:rPr lang="en-US" sz="1000" baseline="0" dirty="0">
                <a:solidFill>
                  <a:schemeClr val="tx1"/>
                </a:solidFill>
              </a:rPr>
              <a:t>. In general, students seek online education because of the flexibility it affords them.  Many online students are working full-time jobs and/or caring for small children. </a:t>
            </a:r>
          </a:p>
          <a:p>
            <a:endParaRPr lang="en-US" sz="1000" baseline="0" dirty="0">
              <a:solidFill>
                <a:schemeClr val="tx1"/>
              </a:solidFill>
            </a:endParaRPr>
          </a:p>
          <a:p>
            <a:r>
              <a:rPr lang="en-US" sz="1000" baseline="0" dirty="0">
                <a:solidFill>
                  <a:schemeClr val="tx1"/>
                </a:solidFill>
              </a:rPr>
              <a:t>So while on-campus students usually have pockets of time between classes that can be used for tutoring, online students typically do not have this option – at least not between 9 and 5. Furthermore, because online students can be anywhere in the world, time zone differences must be taken into consideration when setting up appointments.   </a:t>
            </a:r>
            <a:endParaRPr lang="en-US" sz="1000" dirty="0">
              <a:solidFill>
                <a:schemeClr val="tx1"/>
              </a:solidFill>
            </a:endParaRPr>
          </a:p>
          <a:p>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17</a:t>
            </a:fld>
            <a:endParaRPr lang="en-US"/>
          </a:p>
        </p:txBody>
      </p:sp>
    </p:spTree>
    <p:extLst>
      <p:ext uri="{BB962C8B-B14F-4D97-AF65-F5344CB8AC3E}">
        <p14:creationId xmlns:p14="http://schemas.microsoft.com/office/powerpoint/2010/main" val="270821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In</a:t>
            </a:r>
            <a:r>
              <a:rPr lang="en-US" sz="1000" baseline="0" dirty="0">
                <a:solidFill>
                  <a:schemeClr val="tx1"/>
                </a:solidFill>
              </a:rPr>
              <a:t> order to be effective, an online tutoring program must match the </a:t>
            </a:r>
            <a:r>
              <a:rPr lang="en-US" sz="1000" b="1" baseline="0" dirty="0">
                <a:solidFill>
                  <a:schemeClr val="tx1"/>
                </a:solidFill>
              </a:rPr>
              <a:t>flexibility</a:t>
            </a:r>
            <a:r>
              <a:rPr lang="en-US" sz="1000" baseline="0" dirty="0">
                <a:solidFill>
                  <a:schemeClr val="tx1"/>
                </a:solidFill>
              </a:rPr>
              <a:t> and </a:t>
            </a:r>
            <a:r>
              <a:rPr lang="en-US" sz="1000" b="1" baseline="0" dirty="0">
                <a:solidFill>
                  <a:schemeClr val="tx1"/>
                </a:solidFill>
              </a:rPr>
              <a:t>adaptability</a:t>
            </a:r>
            <a:r>
              <a:rPr lang="en-US" sz="1000" baseline="0" dirty="0">
                <a:solidFill>
                  <a:schemeClr val="tx1"/>
                </a:solidFill>
              </a:rPr>
              <a:t> that has drawn students to online degree programs in the first place.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In our experience, this often involves a personalized </a:t>
            </a:r>
            <a:r>
              <a:rPr lang="en-US" sz="1000" b="1" baseline="0" dirty="0">
                <a:solidFill>
                  <a:schemeClr val="tx1"/>
                </a:solidFill>
              </a:rPr>
              <a:t>blend of synchronous and asynchronous methods</a:t>
            </a:r>
            <a:r>
              <a:rPr lang="en-US" sz="1000" b="0" baseline="0" dirty="0">
                <a:solidFill>
                  <a:schemeClr val="tx1"/>
                </a:solidFill>
              </a:rPr>
              <a:t>.</a:t>
            </a:r>
            <a:r>
              <a:rPr lang="en-US" sz="1000" baseline="0" dirty="0">
                <a:solidFill>
                  <a:schemeClr val="tx1"/>
                </a:solidFill>
              </a:rPr>
              <a:t> </a:t>
            </a:r>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18</a:t>
            </a:fld>
            <a:endParaRPr lang="en-US"/>
          </a:p>
        </p:txBody>
      </p:sp>
    </p:spTree>
    <p:extLst>
      <p:ext uri="{BB962C8B-B14F-4D97-AF65-F5344CB8AC3E}">
        <p14:creationId xmlns:p14="http://schemas.microsoft.com/office/powerpoint/2010/main" val="48959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latin typeface="+mn-lt"/>
              </a:rPr>
              <a:t>As</a:t>
            </a:r>
            <a:r>
              <a:rPr lang="en-US" sz="1000" baseline="0" dirty="0">
                <a:solidFill>
                  <a:schemeClr val="tx1"/>
                </a:solidFill>
                <a:latin typeface="+mn-lt"/>
              </a:rPr>
              <a:t> you build your online tutoring program, it’s important to build accessibility, flexibility, and adaptability into your process. In our experience, these four steps are essential to building an online tutoring system that works with the needs of online students: </a:t>
            </a:r>
          </a:p>
          <a:p>
            <a:endParaRPr lang="en-US" sz="100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mn-lt"/>
                <a:ea typeface="+mn-ea"/>
                <a:cs typeface="+mn-cs"/>
              </a:rPr>
              <a:t>1. Gather relevant information up front</a:t>
            </a:r>
            <a:r>
              <a:rPr kumimoji="0" lang="en-US" sz="1000" b="0" i="0" u="none" strike="noStrike" kern="1200" cap="none" spc="0" normalizeH="0" baseline="0" noProof="0" dirty="0">
                <a:ln>
                  <a:noFill/>
                </a:ln>
                <a:solidFill>
                  <a:schemeClr val="tx1"/>
                </a:solidFill>
                <a:effectLst/>
                <a:uLnTx/>
                <a:uFillTx/>
                <a:latin typeface="+mn-lt"/>
                <a:ea typeface="+mn-ea"/>
                <a:cs typeface="+mn-cs"/>
              </a:rPr>
              <a:t>. Because of scheduling differences and availability, emailing back and forth with online students is often a time-consuming process on both ends. To minimize frustration and delays, build an appointment system that allows you to gather as much information as you can at the beginning of the process (we’ll have more on specific tools you can use to do this later on in the presentation).</a:t>
            </a:r>
            <a:endParaRPr kumimoji="0" lang="en-US" sz="1000" b="1" i="0" u="none" strike="noStrike" kern="1200" cap="none" spc="0" normalizeH="0" baseline="0" noProof="0" dirty="0">
              <a:ln>
                <a:noFill/>
              </a:ln>
              <a:solidFill>
                <a:schemeClr val="tx1"/>
              </a:solidFill>
              <a:effectLst/>
              <a:uLnTx/>
              <a:uFillTx/>
              <a:latin typeface="+mn-lt"/>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mn-lt"/>
                <a:ea typeface="+mn-ea"/>
                <a:cs typeface="+mn-cs"/>
              </a:rPr>
              <a:t>2. Allow flexible scheduling</a:t>
            </a:r>
            <a:r>
              <a:rPr kumimoji="0" lang="en-US" sz="1000" b="0" i="0" u="none" strike="noStrike" kern="1200" cap="none" spc="0" normalizeH="0" baseline="0" noProof="0" dirty="0">
                <a:ln>
                  <a:noFill/>
                </a:ln>
                <a:solidFill>
                  <a:schemeClr val="tx1"/>
                </a:solidFill>
                <a:effectLst/>
                <a:uLnTx/>
                <a:uFillTx/>
                <a:latin typeface="+mn-lt"/>
                <a:ea typeface="+mn-ea"/>
                <a:cs typeface="+mn-cs"/>
              </a:rPr>
              <a:t>. What this means will depend on your program and the hours of your tutors. Sometimes it is appropriate to allow students to choose synchronous or asynchronous methods (our writing center does this). In other cases, it will mean you should be aware that meeting during standard business hours is often not an option for online students.</a:t>
            </a:r>
            <a:endParaRPr kumimoji="0" lang="en-US" sz="1000" b="1" i="0" u="none" strike="noStrike" kern="1200" cap="none" spc="0" normalizeH="0" baseline="0" noProof="0" dirty="0">
              <a:ln>
                <a:noFill/>
              </a:ln>
              <a:solidFill>
                <a:schemeClr val="tx1"/>
              </a:solidFill>
              <a:effectLst/>
              <a:uLnTx/>
              <a:uFillTx/>
              <a:latin typeface="+mn-lt"/>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1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mn-lt"/>
                <a:ea typeface="+mn-ea"/>
                <a:cs typeface="+mn-cs"/>
              </a:rPr>
              <a:t>3. Provide adaptable and accessible formats</a:t>
            </a:r>
            <a:r>
              <a:rPr kumimoji="0" lang="en-US" sz="1000" b="0" i="0" u="none" strike="noStrike" kern="1200" cap="none" spc="0" normalizeH="0" baseline="0" noProof="0" dirty="0">
                <a:ln>
                  <a:noFill/>
                </a:ln>
                <a:solidFill>
                  <a:schemeClr val="tx1"/>
                </a:solidFill>
                <a:effectLst/>
                <a:uLnTx/>
                <a:uFillTx/>
                <a:latin typeface="+mn-lt"/>
                <a:ea typeface="+mn-ea"/>
                <a:cs typeface="+mn-cs"/>
              </a:rPr>
              <a:t>. It’s a good idea to find your favorite format for content like video chats or </a:t>
            </a:r>
            <a:r>
              <a:rPr kumimoji="0" lang="en-US" sz="1000" b="0" i="0" u="none" strike="noStrike" kern="1200" cap="none" spc="0" normalizeH="0" baseline="0" noProof="0" dirty="0" err="1">
                <a:ln>
                  <a:noFill/>
                </a:ln>
                <a:solidFill>
                  <a:schemeClr val="tx1"/>
                </a:solidFill>
                <a:effectLst/>
                <a:uLnTx/>
                <a:uFillTx/>
                <a:latin typeface="+mn-lt"/>
                <a:ea typeface="+mn-ea"/>
                <a:cs typeface="+mn-cs"/>
              </a:rPr>
              <a:t>screencasting</a:t>
            </a:r>
            <a:r>
              <a:rPr kumimoji="0" lang="en-US" sz="1000" b="0" i="0" u="none" strike="noStrike" kern="1200" cap="none" spc="0" normalizeH="0" baseline="0" noProof="0" dirty="0">
                <a:ln>
                  <a:noFill/>
                </a:ln>
                <a:solidFill>
                  <a:schemeClr val="tx1"/>
                </a:solidFill>
                <a:effectLst/>
                <a:uLnTx/>
                <a:uFillTx/>
                <a:latin typeface="+mn-lt"/>
                <a:ea typeface="+mn-ea"/>
                <a:cs typeface="+mn-cs"/>
              </a:rPr>
              <a:t> so that you can give a clear set of instructions to any student. However, flexibility is key here as well. Depending on what the student is looking for, it might be more appropriate to simply email them links to a reference cite (the APA blog is a favorite of our writing center) or to a third-party YouTube tutorial. In general, simplicity and accessibility should be your priorities.</a:t>
            </a:r>
            <a:endParaRPr kumimoji="0" lang="en-US" sz="1000" b="1" i="0" u="none" strike="noStrike" kern="1200" cap="none" spc="0" normalizeH="0" baseline="0" noProof="0" dirty="0">
              <a:ln>
                <a:noFill/>
              </a:ln>
              <a:solidFill>
                <a:schemeClr val="tx1"/>
              </a:solidFill>
              <a:effectLst/>
              <a:uLnTx/>
              <a:uFillTx/>
              <a:latin typeface="+mn-lt"/>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1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mn-lt"/>
                <a:ea typeface="+mn-ea"/>
                <a:cs typeface="+mn-cs"/>
              </a:rPr>
              <a:t>4. Prepare in advance of tutoring sessions</a:t>
            </a:r>
            <a:r>
              <a:rPr kumimoji="0" lang="en-US" sz="1000" b="0" i="0" u="none" strike="noStrike" kern="1200" cap="none" spc="0" normalizeH="0" baseline="0" noProof="0" dirty="0">
                <a:ln>
                  <a:noFill/>
                </a:ln>
                <a:solidFill>
                  <a:schemeClr val="tx1"/>
                </a:solidFill>
                <a:effectLst/>
                <a:uLnTx/>
                <a:uFillTx/>
                <a:latin typeface="+mn-lt"/>
                <a:ea typeface="+mn-ea"/>
                <a:cs typeface="+mn-cs"/>
              </a:rPr>
              <a:t>. Because technical issues can take up so much time in online tutoring sessions, it’s important to have a sense of where the session will go before you dive in. This goes back to gathering information up front – include space on your intake form for students to indicate questions they would like answers or concepts they are having difficulty with. This will allow the tutor to have resources on hand to address those issues and decide on an appropriate format for the session.</a:t>
            </a:r>
            <a:endParaRPr kumimoji="0" lang="en-US" sz="1000" b="1" i="0" u="none" strike="noStrike" kern="1200" cap="none" spc="0" normalizeH="0" baseline="0" noProof="0" dirty="0">
              <a:ln>
                <a:noFill/>
              </a:ln>
              <a:solidFill>
                <a:schemeClr val="tx1"/>
              </a:solidFill>
              <a:effectLst/>
              <a:uLnTx/>
              <a:uFillTx/>
              <a:latin typeface="+mn-lt"/>
              <a:ea typeface="+mn-ea"/>
              <a:cs typeface="+mn-cs"/>
            </a:endParaRPr>
          </a:p>
          <a:p>
            <a:endParaRPr lang="en-US" sz="1000" dirty="0">
              <a:solidFill>
                <a:schemeClr val="tx1"/>
              </a:solidFill>
              <a:latin typeface="+mn-lt"/>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19</a:t>
            </a:fld>
            <a:endParaRPr lang="en-US"/>
          </a:p>
        </p:txBody>
      </p:sp>
    </p:spTree>
    <p:extLst>
      <p:ext uri="{BB962C8B-B14F-4D97-AF65-F5344CB8AC3E}">
        <p14:creationId xmlns:p14="http://schemas.microsoft.com/office/powerpoint/2010/main" val="3614273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000" dirty="0">
                <a:solidFill>
                  <a:schemeClr val="tx1"/>
                </a:solidFill>
              </a:rPr>
              <a:t>The</a:t>
            </a:r>
            <a:r>
              <a:rPr lang="en-US" sz="1000" baseline="0" dirty="0">
                <a:solidFill>
                  <a:schemeClr val="tx1"/>
                </a:solidFill>
              </a:rPr>
              <a:t> University of Minnesota Crookston is</a:t>
            </a:r>
            <a:r>
              <a:rPr lang="en-US" sz="1000" dirty="0">
                <a:solidFill>
                  <a:schemeClr val="tx1"/>
                </a:solidFill>
              </a:rPr>
              <a:t> located in</a:t>
            </a:r>
            <a:r>
              <a:rPr lang="en-US" sz="1000" baseline="0" dirty="0">
                <a:solidFill>
                  <a:schemeClr val="tx1"/>
                </a:solidFill>
              </a:rPr>
              <a:t> a very rural part of northwestern Minnesota. We are one of five universities in the University of Minnesota system, so while our location is remote, we are lucky to have access to many shared system resources.</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2</a:t>
            </a:fld>
            <a:endParaRPr lang="en-US"/>
          </a:p>
        </p:txBody>
      </p:sp>
    </p:spTree>
    <p:extLst>
      <p:ext uri="{BB962C8B-B14F-4D97-AF65-F5344CB8AC3E}">
        <p14:creationId xmlns:p14="http://schemas.microsoft.com/office/powerpoint/2010/main" val="3799368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00" b="1" i="0" u="none" strike="noStrike" kern="1200" dirty="0">
                <a:solidFill>
                  <a:schemeClr val="tx1"/>
                </a:solidFill>
                <a:effectLst/>
                <a:latin typeface="+mn-lt"/>
                <a:ea typeface="+mn-ea"/>
                <a:cs typeface="+mn-cs"/>
              </a:rPr>
              <a:t>Objection 3: Online tutoring is not effective</a:t>
            </a:r>
            <a:endParaRPr lang="en-US" sz="1000" b="1" dirty="0">
              <a:solidFill>
                <a:schemeClr val="tx1"/>
              </a:solidFill>
              <a:effectLst/>
            </a:endParaRPr>
          </a:p>
          <a:p>
            <a:endParaRPr lang="en-US" sz="1000" dirty="0">
              <a:solidFill>
                <a:schemeClr val="tx1"/>
              </a:solidFill>
            </a:endParaRPr>
          </a:p>
          <a:p>
            <a:r>
              <a:rPr lang="en-US" sz="1000" dirty="0">
                <a:solidFill>
                  <a:schemeClr val="tx1"/>
                </a:solidFill>
              </a:rPr>
              <a:t>Our next objection is one that we’ve already</a:t>
            </a:r>
            <a:r>
              <a:rPr lang="en-US" sz="1000" baseline="0" dirty="0">
                <a:solidFill>
                  <a:schemeClr val="tx1"/>
                </a:solidFill>
              </a:rPr>
              <a:t> brought up in this presentation – the idea that because online tutoring is less effective than regular tutoring, it is not effective at all. </a:t>
            </a:r>
            <a:br>
              <a:rPr lang="en-US" sz="1000" dirty="0">
                <a:solidFill>
                  <a:schemeClr val="tx1"/>
                </a:solidFill>
              </a:rPr>
            </a:br>
            <a:endParaRPr lang="en-US" sz="1000" dirty="0">
              <a:solidFill>
                <a:schemeClr val="tx1"/>
              </a:solidFill>
            </a:endParaRPr>
          </a:p>
          <a:p>
            <a:br>
              <a:rPr lang="en-US" sz="1000" dirty="0">
                <a:solidFill>
                  <a:schemeClr val="tx1"/>
                </a:solidFill>
              </a:rPr>
            </a:b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20</a:t>
            </a:fld>
            <a:endParaRPr lang="en-US"/>
          </a:p>
        </p:txBody>
      </p:sp>
    </p:spTree>
    <p:extLst>
      <p:ext uri="{BB962C8B-B14F-4D97-AF65-F5344CB8AC3E}">
        <p14:creationId xmlns:p14="http://schemas.microsoft.com/office/powerpoint/2010/main" val="2643998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a:solidFill>
                  <a:schemeClr val="tx1"/>
                </a:solidFill>
              </a:rPr>
              <a:t>Online tutoring has a bad rap in certain circles.  Some common objections we hear are that:</a:t>
            </a:r>
          </a:p>
          <a:p>
            <a:endParaRPr lang="en-US" sz="1000" baseline="0" dirty="0">
              <a:solidFill>
                <a:schemeClr val="tx1"/>
              </a:solidFill>
            </a:endParaRPr>
          </a:p>
          <a:p>
            <a:r>
              <a:rPr lang="en-US" sz="1000" b="1" baseline="0" dirty="0">
                <a:solidFill>
                  <a:schemeClr val="tx1"/>
                </a:solidFill>
              </a:rPr>
              <a:t>“Online tutoring can’t engage students in the learning process” </a:t>
            </a:r>
            <a:r>
              <a:rPr lang="en-US" sz="1000" baseline="0" dirty="0">
                <a:solidFill>
                  <a:schemeClr val="tx1"/>
                </a:solidFill>
              </a:rPr>
              <a:t>– this is a common objection for those who see asynchronous tutoring as the only online method or who aren’t sure what tools to use to make synchronous tutoring go smoother.</a:t>
            </a:r>
          </a:p>
          <a:p>
            <a:endParaRPr lang="en-US" sz="1000" baseline="0" dirty="0">
              <a:solidFill>
                <a:schemeClr val="tx1"/>
              </a:solidFill>
            </a:endParaRPr>
          </a:p>
          <a:p>
            <a:r>
              <a:rPr lang="en-US" sz="1000" b="1" baseline="0" dirty="0">
                <a:solidFill>
                  <a:schemeClr val="tx1"/>
                </a:solidFill>
              </a:rPr>
              <a:t>“Asynchronous tutoring encourages cheating and plagiarism” </a:t>
            </a:r>
            <a:r>
              <a:rPr lang="en-US" sz="1000" baseline="0" dirty="0">
                <a:solidFill>
                  <a:schemeClr val="tx1"/>
                </a:solidFill>
              </a:rPr>
              <a:t>– this one applies mostly to writing assignments and can be partially blamed on all the sketchy “essay help” companies out there.</a:t>
            </a:r>
          </a:p>
          <a:p>
            <a:endParaRPr lang="en-US" sz="1000" baseline="0" dirty="0">
              <a:solidFill>
                <a:schemeClr val="tx1"/>
              </a:solidFill>
            </a:endParaRPr>
          </a:p>
          <a:p>
            <a:r>
              <a:rPr lang="en-US" sz="1000" b="1" baseline="0" dirty="0">
                <a:solidFill>
                  <a:schemeClr val="tx1"/>
                </a:solidFill>
              </a:rPr>
              <a:t>“Online students just want automated homework help”</a:t>
            </a:r>
            <a:r>
              <a:rPr lang="en-US" sz="1000" baseline="0" dirty="0">
                <a:solidFill>
                  <a:schemeClr val="tx1"/>
                </a:solidFill>
              </a:rPr>
              <a:t> – this tends to be based on assumptions rather than reality. Online students want an efficient process, yes, but in our experience they really benefit from a personalized touch.</a:t>
            </a:r>
          </a:p>
          <a:p>
            <a:endParaRPr lang="en-US" sz="1000" baseline="0" dirty="0">
              <a:solidFill>
                <a:schemeClr val="tx1"/>
              </a:solidFill>
            </a:endParaRPr>
          </a:p>
          <a:p>
            <a:r>
              <a:rPr lang="en-US" sz="1000" baseline="0" dirty="0">
                <a:solidFill>
                  <a:schemeClr val="tx1"/>
                </a:solidFill>
              </a:rPr>
              <a:t>In our program, we’ve developed some strategies to avoid these pitfalls and keep our online tutoring operating on the same basic best practices as our on-campus tutoring.</a:t>
            </a:r>
          </a:p>
        </p:txBody>
      </p:sp>
      <p:sp>
        <p:nvSpPr>
          <p:cNvPr id="4" name="Slide Number Placeholder 3"/>
          <p:cNvSpPr>
            <a:spLocks noGrp="1"/>
          </p:cNvSpPr>
          <p:nvPr>
            <p:ph type="sldNum" sz="quarter" idx="10"/>
          </p:nvPr>
        </p:nvSpPr>
        <p:spPr/>
        <p:txBody>
          <a:bodyPr/>
          <a:lstStyle/>
          <a:p>
            <a:fld id="{25234F06-3765-4042-AD33-C5B279FDA0DC}" type="slidenum">
              <a:rPr lang="en-US" smtClean="0"/>
              <a:t>21</a:t>
            </a:fld>
            <a:endParaRPr lang="en-US"/>
          </a:p>
        </p:txBody>
      </p:sp>
    </p:spTree>
    <p:extLst>
      <p:ext uri="{BB962C8B-B14F-4D97-AF65-F5344CB8AC3E}">
        <p14:creationId xmlns:p14="http://schemas.microsoft.com/office/powerpoint/2010/main" val="621071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One key way</a:t>
            </a:r>
            <a:r>
              <a:rPr lang="en-US" sz="1000" baseline="0" dirty="0">
                <a:solidFill>
                  <a:schemeClr val="tx1"/>
                </a:solidFill>
              </a:rPr>
              <a:t> that we’ve been able to do this is by not outsourcing our online tutoring. </a:t>
            </a:r>
            <a:r>
              <a:rPr lang="en-US" sz="1000" b="1" baseline="0" dirty="0">
                <a:solidFill>
                  <a:schemeClr val="tx1"/>
                </a:solidFill>
              </a:rPr>
              <a:t>An in-house program can be built around the nondirective and student-led approach of traditional tutoring. </a:t>
            </a:r>
            <a:r>
              <a:rPr lang="en-US" sz="1000" b="0" baseline="0" dirty="0">
                <a:solidFill>
                  <a:schemeClr val="tx1"/>
                </a:solidFill>
              </a:rPr>
              <a:t>Third party companies tend to sacrifice these principles for the sake of time and efficiency. (And, to be fair, they do not have the same investment in the individual student or knowledge of course particularities that in-house tutors do).</a:t>
            </a:r>
            <a:endParaRPr lang="en-US" sz="1000" b="1"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22</a:t>
            </a:fld>
            <a:endParaRPr lang="en-US"/>
          </a:p>
        </p:txBody>
      </p:sp>
    </p:spTree>
    <p:extLst>
      <p:ext uri="{BB962C8B-B14F-4D97-AF65-F5344CB8AC3E}">
        <p14:creationId xmlns:p14="http://schemas.microsoft.com/office/powerpoint/2010/main" val="19580250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So, in our online tutoring</a:t>
            </a:r>
            <a:r>
              <a:rPr lang="en-US" sz="1000" baseline="0" dirty="0">
                <a:solidFill>
                  <a:schemeClr val="tx1"/>
                </a:solidFill>
              </a:rPr>
              <a:t> program, we strive to emphasize the following components: </a:t>
            </a:r>
            <a:r>
              <a:rPr lang="en-US" sz="1000" b="1" baseline="0" dirty="0">
                <a:solidFill>
                  <a:schemeClr val="tx1"/>
                </a:solidFill>
              </a:rPr>
              <a:t>individual attention, regular meetings, a social connection, and nondirective practices</a:t>
            </a:r>
            <a:r>
              <a:rPr lang="en-US" sz="1000" baseline="0" dirty="0">
                <a:solidFill>
                  <a:schemeClr val="tx1"/>
                </a:solidFill>
              </a:rPr>
              <a:t>.</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23</a:t>
            </a:fld>
            <a:endParaRPr lang="en-US"/>
          </a:p>
        </p:txBody>
      </p:sp>
    </p:spTree>
    <p:extLst>
      <p:ext uri="{BB962C8B-B14F-4D97-AF65-F5344CB8AC3E}">
        <p14:creationId xmlns:p14="http://schemas.microsoft.com/office/powerpoint/2010/main" val="2120466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We’ll start by talking about how</a:t>
            </a:r>
            <a:r>
              <a:rPr lang="en-US" sz="1000" baseline="0" dirty="0">
                <a:solidFill>
                  <a:schemeClr val="tx1"/>
                </a:solidFill>
              </a:rPr>
              <a:t> we ensure </a:t>
            </a:r>
            <a:r>
              <a:rPr lang="en-US" sz="1000" b="1" baseline="0" dirty="0">
                <a:solidFill>
                  <a:schemeClr val="tx1"/>
                </a:solidFill>
              </a:rPr>
              <a:t>individualized attention </a:t>
            </a:r>
            <a:r>
              <a:rPr lang="en-US" sz="1000" baseline="0" dirty="0">
                <a:solidFill>
                  <a:schemeClr val="tx1"/>
                </a:solidFill>
              </a:rPr>
              <a:t>for our online population.</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34F06-3765-4042-AD33-C5B279FDA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836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latin typeface="+mn-lt"/>
              </a:rPr>
              <a:t>If</a:t>
            </a:r>
            <a:r>
              <a:rPr lang="en-US" sz="1000" baseline="0" dirty="0">
                <a:solidFill>
                  <a:schemeClr val="tx1"/>
                </a:solidFill>
                <a:latin typeface="+mn-lt"/>
              </a:rPr>
              <a:t> possible (and applicable), it is best to use </a:t>
            </a:r>
            <a:r>
              <a:rPr lang="en-US" sz="1000" b="1" baseline="0" dirty="0">
                <a:solidFill>
                  <a:schemeClr val="tx1"/>
                </a:solidFill>
                <a:latin typeface="+mn-lt"/>
              </a:rPr>
              <a:t>synchronous</a:t>
            </a:r>
            <a:r>
              <a:rPr lang="en-US" sz="1000" baseline="0" dirty="0">
                <a:solidFill>
                  <a:schemeClr val="tx1"/>
                </a:solidFill>
                <a:latin typeface="+mn-lt"/>
              </a:rPr>
              <a:t> strategies.  Synchronous online tutoring preserves the back-and-forth, student-led aspects of traditional tutoring.</a:t>
            </a:r>
          </a:p>
          <a:p>
            <a:endParaRPr lang="en-US" sz="1000" baseline="0" dirty="0">
              <a:solidFill>
                <a:schemeClr val="tx1"/>
              </a:solidFill>
              <a:latin typeface="+mn-lt"/>
            </a:endParaRPr>
          </a:p>
          <a:p>
            <a:r>
              <a:rPr lang="en-US" sz="1000" baseline="0" dirty="0">
                <a:solidFill>
                  <a:schemeClr val="tx1"/>
                </a:solidFill>
                <a:latin typeface="+mn-lt"/>
              </a:rPr>
              <a:t>However, </a:t>
            </a:r>
            <a:r>
              <a:rPr lang="en-US" sz="1000" b="1" baseline="0" dirty="0">
                <a:solidFill>
                  <a:schemeClr val="tx1"/>
                </a:solidFill>
                <a:latin typeface="+mn-lt"/>
              </a:rPr>
              <a:t>asynchronous </a:t>
            </a:r>
            <a:r>
              <a:rPr lang="en-US" sz="1000" baseline="0" dirty="0">
                <a:solidFill>
                  <a:schemeClr val="tx1"/>
                </a:solidFill>
                <a:latin typeface="+mn-lt"/>
              </a:rPr>
              <a:t>sessions can also be personalized. We’d recommend…</a:t>
            </a:r>
          </a:p>
          <a:p>
            <a:endParaRPr lang="en-US" sz="1000" baseline="0" dirty="0">
              <a:solidFill>
                <a:schemeClr val="tx1"/>
              </a:solidFill>
              <a:latin typeface="+mn-lt"/>
            </a:endParaRPr>
          </a:p>
          <a:p>
            <a:r>
              <a:rPr lang="en-US" sz="1000" b="1" dirty="0">
                <a:solidFill>
                  <a:schemeClr val="tx1"/>
                </a:solidFill>
                <a:latin typeface="+mn-lt"/>
              </a:rPr>
              <a:t>Using personalized emails</a:t>
            </a:r>
            <a:r>
              <a:rPr lang="en-US" sz="1000" b="0" dirty="0">
                <a:solidFill>
                  <a:schemeClr val="tx1"/>
                </a:solidFill>
                <a:latin typeface="+mn-lt"/>
              </a:rPr>
              <a:t> – this sounds very basic, but</a:t>
            </a:r>
            <a:r>
              <a:rPr lang="en-US" sz="1000" b="0" baseline="0" dirty="0">
                <a:solidFill>
                  <a:schemeClr val="tx1"/>
                </a:solidFill>
                <a:latin typeface="+mn-lt"/>
              </a:rPr>
              <a:t> by not automating responses, you ensure that students have the opportunity to create a conversation via email. It’s helpful, too, if this conversation is all with the same person who can respond with nuance to the student’s questions and concerns.</a:t>
            </a:r>
          </a:p>
          <a:p>
            <a:endParaRPr lang="en-US" sz="1000" b="0" baseline="0" dirty="0">
              <a:solidFill>
                <a:schemeClr val="tx1"/>
              </a:solidFill>
              <a:latin typeface="+mn-lt"/>
            </a:endParaRPr>
          </a:p>
          <a:p>
            <a:r>
              <a:rPr lang="en-US" sz="1000" b="1" dirty="0">
                <a:solidFill>
                  <a:schemeClr val="tx1"/>
                </a:solidFill>
                <a:latin typeface="+mn-lt"/>
              </a:rPr>
              <a:t>Recommending specific resources </a:t>
            </a:r>
            <a:r>
              <a:rPr lang="en-US" sz="1000" b="0" dirty="0">
                <a:solidFill>
                  <a:schemeClr val="tx1"/>
                </a:solidFill>
                <a:latin typeface="+mn-lt"/>
              </a:rPr>
              <a:t>–</a:t>
            </a:r>
            <a:r>
              <a:rPr lang="en-US" sz="1000" b="0" baseline="0" dirty="0">
                <a:solidFill>
                  <a:schemeClr val="tx1"/>
                </a:solidFill>
                <a:latin typeface="+mn-lt"/>
              </a:rPr>
              <a:t> this is related to personalizing emails, but slightly more specific.  If you are sending students links or resources, make sure those resources contain the information they are looking for and send them to specific page with that information when possible.  For example: rather than telling an online student to look at “the Purdue OWL,” our writing consultants will send a link to the specific page on the OWL guide, possibly with further instructions on where to look on that page to find the information the student needs.</a:t>
            </a:r>
            <a:endParaRPr lang="en-US" sz="1000" b="1" baseline="0" dirty="0">
              <a:solidFill>
                <a:schemeClr val="tx1"/>
              </a:solidFill>
              <a:latin typeface="+mn-lt"/>
            </a:endParaRPr>
          </a:p>
          <a:p>
            <a:endParaRPr lang="en-US" sz="1000" b="1" baseline="0" dirty="0">
              <a:solidFill>
                <a:schemeClr val="tx1"/>
              </a:solidFill>
              <a:latin typeface="+mn-lt"/>
            </a:endParaRPr>
          </a:p>
          <a:p>
            <a:r>
              <a:rPr lang="en-US" sz="1000" b="1" baseline="0" dirty="0">
                <a:solidFill>
                  <a:schemeClr val="tx1"/>
                </a:solidFill>
                <a:latin typeface="+mn-lt"/>
              </a:rPr>
              <a:t>E</a:t>
            </a:r>
            <a:r>
              <a:rPr lang="en-US" sz="1000" b="1" dirty="0">
                <a:solidFill>
                  <a:schemeClr val="tx1"/>
                </a:solidFill>
                <a:latin typeface="+mn-lt"/>
              </a:rPr>
              <a:t>ncouraging questions </a:t>
            </a:r>
            <a:r>
              <a:rPr lang="en-US" sz="1000" b="0" dirty="0">
                <a:solidFill>
                  <a:schemeClr val="tx1"/>
                </a:solidFill>
                <a:latin typeface="+mn-lt"/>
              </a:rPr>
              <a:t>– encouraging</a:t>
            </a:r>
            <a:r>
              <a:rPr lang="en-US" sz="1000" b="0" baseline="0" dirty="0">
                <a:solidFill>
                  <a:schemeClr val="tx1"/>
                </a:solidFill>
                <a:latin typeface="+mn-lt"/>
              </a:rPr>
              <a:t> a back-and-forth response can be helpful to ensure the students have the opportunity to clarify information or ask follow-up questions.  If it gets to be too much, though, it might be time to set up a synchronous session.</a:t>
            </a:r>
            <a:endParaRPr lang="en-US" sz="1000" b="1" dirty="0">
              <a:solidFill>
                <a:schemeClr val="tx1"/>
              </a:solidFill>
              <a:latin typeface="+mn-lt"/>
            </a:endParaRPr>
          </a:p>
          <a:p>
            <a:endParaRPr lang="en-US" sz="1000" dirty="0">
              <a:solidFill>
                <a:schemeClr val="tx1"/>
              </a:solidFill>
              <a:latin typeface="+mn-lt"/>
            </a:endParaRPr>
          </a:p>
          <a:p>
            <a:endParaRPr lang="en-US" sz="1000" dirty="0">
              <a:solidFill>
                <a:schemeClr val="tx1"/>
              </a:solidFill>
              <a:latin typeface="+mn-lt"/>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25</a:t>
            </a:fld>
            <a:endParaRPr lang="en-US"/>
          </a:p>
        </p:txBody>
      </p:sp>
    </p:spTree>
    <p:extLst>
      <p:ext uri="{BB962C8B-B14F-4D97-AF65-F5344CB8AC3E}">
        <p14:creationId xmlns:p14="http://schemas.microsoft.com/office/powerpoint/2010/main" val="1886487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Just</a:t>
            </a:r>
            <a:r>
              <a:rPr lang="en-US" sz="1000" baseline="0" dirty="0">
                <a:solidFill>
                  <a:schemeClr val="tx1"/>
                </a:solidFill>
              </a:rPr>
              <a:t> like traditional subject tutoring, online </a:t>
            </a:r>
            <a:r>
              <a:rPr lang="en-US" sz="1000" b="1" baseline="0" dirty="0">
                <a:solidFill>
                  <a:schemeClr val="tx1"/>
                </a:solidFill>
              </a:rPr>
              <a:t>subject tutoring works best when a tutee meets on a regular basis with the same tutor.</a:t>
            </a:r>
            <a:endParaRPr lang="en-US" sz="1000"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34F06-3765-4042-AD33-C5B279FDA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7418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tx1"/>
                </a:solidFill>
              </a:rPr>
              <a:t>This regularity of</a:t>
            </a:r>
            <a:r>
              <a:rPr lang="en-US" sz="1000" b="1" baseline="0" dirty="0">
                <a:solidFill>
                  <a:schemeClr val="tx1"/>
                </a:solidFill>
              </a:rPr>
              <a:t> scheduling is one of the main differences between the practice of in-house tutoring and the assistance offered by private, “homework help” companies.</a:t>
            </a:r>
            <a:endParaRPr lang="en-US" sz="1000" b="1"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27</a:t>
            </a:fld>
            <a:endParaRPr lang="en-US"/>
          </a:p>
        </p:txBody>
      </p:sp>
    </p:spTree>
    <p:extLst>
      <p:ext uri="{BB962C8B-B14F-4D97-AF65-F5344CB8AC3E}">
        <p14:creationId xmlns:p14="http://schemas.microsoft.com/office/powerpoint/2010/main" val="1681519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solidFill>
                  <a:schemeClr val="tx1"/>
                </a:solidFill>
                <a:effectLst/>
              </a:rPr>
              <a:t>Regular,</a:t>
            </a:r>
            <a:r>
              <a:rPr lang="en-US" sz="1000" b="0" baseline="0" dirty="0">
                <a:solidFill>
                  <a:schemeClr val="tx1"/>
                </a:solidFill>
                <a:effectLst/>
              </a:rPr>
              <a:t> scheduled tutoring </a:t>
            </a:r>
            <a:r>
              <a:rPr lang="en-US" sz="1000" b="1" baseline="0" dirty="0">
                <a:solidFill>
                  <a:schemeClr val="tx1"/>
                </a:solidFill>
                <a:effectLst/>
              </a:rPr>
              <a:t>allows the tutor to better help the student</a:t>
            </a:r>
            <a:r>
              <a:rPr lang="en-US" sz="1000" b="0" baseline="0" dirty="0">
                <a:solidFill>
                  <a:schemeClr val="tx1"/>
                </a:solidFill>
                <a:effectLst/>
              </a:rPr>
              <a:t>. They can…</a:t>
            </a:r>
          </a:p>
          <a:p>
            <a:endParaRPr lang="en-US" sz="1000" b="0" baseline="0" dirty="0">
              <a:solidFill>
                <a:schemeClr val="tx1"/>
              </a:solidFill>
              <a:effectLst/>
            </a:endParaRPr>
          </a:p>
          <a:p>
            <a:r>
              <a:rPr lang="en-US" sz="1000" b="1" baseline="0" dirty="0">
                <a:solidFill>
                  <a:schemeClr val="tx1"/>
                </a:solidFill>
                <a:effectLst/>
              </a:rPr>
              <a:t>Tailor the content to an instructor/course</a:t>
            </a:r>
            <a:r>
              <a:rPr lang="en-US" sz="1000" b="0" baseline="0" dirty="0">
                <a:solidFill>
                  <a:schemeClr val="tx1"/>
                </a:solidFill>
                <a:effectLst/>
              </a:rPr>
              <a:t> – regular tutoring makes use of the tutor’s institutional knowledge and allows them to gain familiarity with an instructor’s assignments, content, and grading style.</a:t>
            </a:r>
          </a:p>
          <a:p>
            <a:endParaRPr lang="en-US" sz="1000" b="0" baseline="0" dirty="0">
              <a:solidFill>
                <a:schemeClr val="tx1"/>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baseline="0" dirty="0">
                <a:solidFill>
                  <a:schemeClr val="tx1"/>
                </a:solidFill>
                <a:effectLst/>
              </a:rPr>
              <a:t>Build rapport with the tutee</a:t>
            </a:r>
            <a:r>
              <a:rPr lang="en-US" sz="1000" b="0" baseline="0" dirty="0">
                <a:solidFill>
                  <a:schemeClr val="tx1"/>
                </a:solidFill>
                <a:effectLst/>
              </a:rPr>
              <a:t> – rapport is particularly important with online students because of the lack of physical proximity. Often, online tutors need to work harder to build this rapport. Once both tutor and tutee are familiar with each other and with the technology, sessions tend to run much more smoothly. </a:t>
            </a:r>
            <a:r>
              <a:rPr lang="en-US" sz="1000" b="0" i="0" u="none" strike="noStrike" kern="1200" baseline="0" dirty="0">
                <a:solidFill>
                  <a:schemeClr val="tx1"/>
                </a:solidFill>
                <a:effectLst/>
                <a:latin typeface="+mn-lt"/>
                <a:ea typeface="+mn-ea"/>
                <a:cs typeface="+mn-cs"/>
              </a:rPr>
              <a:t>Furthermore, building rapport helps the tutee</a:t>
            </a:r>
            <a:r>
              <a:rPr lang="en-US" sz="1000" b="0" i="0" u="none" strike="noStrike" kern="1200" dirty="0">
                <a:solidFill>
                  <a:schemeClr val="tx1"/>
                </a:solidFill>
                <a:effectLst/>
                <a:latin typeface="+mn-lt"/>
                <a:ea typeface="+mn-ea"/>
                <a:cs typeface="+mn-cs"/>
              </a:rPr>
              <a:t> develop problem-solving skills and strategies to become a successful, independent learner.</a:t>
            </a:r>
            <a:endParaRPr lang="en-US" sz="1000" b="0" baseline="0" dirty="0">
              <a:solidFill>
                <a:schemeClr val="tx1"/>
              </a:solidFill>
              <a:effectLst/>
            </a:endParaRPr>
          </a:p>
          <a:p>
            <a:endParaRPr lang="en-US" sz="1000" b="0" baseline="0" dirty="0">
              <a:solidFill>
                <a:schemeClr val="tx1"/>
              </a:solidFill>
              <a:effectLst/>
            </a:endParaRPr>
          </a:p>
          <a:p>
            <a:r>
              <a:rPr lang="en-US" sz="1000" b="1" baseline="0" dirty="0">
                <a:solidFill>
                  <a:schemeClr val="tx1"/>
                </a:solidFill>
                <a:effectLst/>
              </a:rPr>
              <a:t>Assess the tutee’s understanding and progress</a:t>
            </a:r>
            <a:r>
              <a:rPr lang="en-US" sz="1000" b="0" baseline="0" dirty="0">
                <a:solidFill>
                  <a:schemeClr val="tx1"/>
                </a:solidFill>
                <a:effectLst/>
              </a:rPr>
              <a:t> – holding regular sessions allows the tutor to track the tutees progress and build long-term study strategies and skills.</a:t>
            </a:r>
            <a:endParaRPr lang="en-US" sz="1000" b="0" i="1" u="none" strike="noStrike" kern="1200" baseline="0" dirty="0">
              <a:solidFill>
                <a:schemeClr val="tx1"/>
              </a:solidFill>
              <a:effectLst/>
              <a:latin typeface="+mn-lt"/>
              <a:ea typeface="+mn-ea"/>
              <a:cs typeface="+mn-cs"/>
            </a:endParaRPr>
          </a:p>
          <a:p>
            <a:endParaRPr lang="en-US" sz="1000" b="0" i="1" u="none" strike="noStrike" kern="1200" baseline="0" dirty="0">
              <a:solidFill>
                <a:schemeClr val="tx1"/>
              </a:solidFill>
              <a:effectLst/>
              <a:latin typeface="+mn-lt"/>
              <a:ea typeface="+mn-ea"/>
              <a:cs typeface="+mn-cs"/>
            </a:endParaRPr>
          </a:p>
          <a:p>
            <a:r>
              <a:rPr lang="en-US" sz="1000" b="1" i="0" u="none" strike="noStrike" kern="1200" baseline="0" dirty="0">
                <a:solidFill>
                  <a:schemeClr val="tx1"/>
                </a:solidFill>
                <a:effectLst/>
                <a:latin typeface="+mn-lt"/>
                <a:ea typeface="+mn-ea"/>
                <a:cs typeface="+mn-cs"/>
              </a:rPr>
              <a:t>Adjust accordingly – </a:t>
            </a:r>
            <a:r>
              <a:rPr lang="en-US" sz="1000" b="0" i="0" u="none" strike="noStrike" kern="1200" baseline="0" dirty="0">
                <a:solidFill>
                  <a:schemeClr val="tx1"/>
                </a:solidFill>
                <a:effectLst/>
                <a:latin typeface="+mn-lt"/>
                <a:ea typeface="+mn-ea"/>
                <a:cs typeface="+mn-cs"/>
              </a:rPr>
              <a:t>Of course, the most important part of all of this </a:t>
            </a:r>
            <a:r>
              <a:rPr lang="en-US" sz="1000" b="0" i="0" u="none" strike="noStrike" kern="1200" dirty="0">
                <a:solidFill>
                  <a:schemeClr val="tx1"/>
                </a:solidFill>
                <a:effectLst/>
                <a:latin typeface="+mn-lt"/>
                <a:ea typeface="+mn-ea"/>
                <a:cs typeface="+mn-cs"/>
              </a:rPr>
              <a:t>the tutor can track tutee’s skills as sessions progress and make adjustments accordingly (</a:t>
            </a:r>
            <a:r>
              <a:rPr lang="en-US" sz="1000" b="0" i="0" u="none" strike="noStrike" kern="1200" dirty="0" err="1">
                <a:solidFill>
                  <a:schemeClr val="tx1"/>
                </a:solidFill>
                <a:effectLst/>
                <a:latin typeface="+mn-lt"/>
                <a:ea typeface="+mn-ea"/>
                <a:cs typeface="+mn-cs"/>
              </a:rPr>
              <a:t>VanLehn</a:t>
            </a:r>
            <a:r>
              <a:rPr lang="en-US" sz="1000" b="0" i="0" u="none" strike="noStrike" kern="1200" dirty="0">
                <a:solidFill>
                  <a:schemeClr val="tx1"/>
                </a:solidFill>
                <a:effectLst/>
                <a:latin typeface="+mn-lt"/>
                <a:ea typeface="+mn-ea"/>
                <a:cs typeface="+mn-cs"/>
              </a:rPr>
              <a:t>, 2011).</a:t>
            </a:r>
            <a:r>
              <a:rPr lang="en-US" sz="1000" b="0" i="0" u="none" strike="noStrike" kern="1200" baseline="0" dirty="0">
                <a:solidFill>
                  <a:schemeClr val="tx1"/>
                </a:solidFill>
                <a:effectLst/>
                <a:latin typeface="+mn-lt"/>
                <a:ea typeface="+mn-ea"/>
                <a:cs typeface="+mn-cs"/>
              </a:rPr>
              <a:t> Regular sessions therefore help weed out inefficiencies and ineffective strategies. </a:t>
            </a:r>
            <a:endParaRPr lang="en-US" sz="1000" b="0" i="0" u="none" strike="noStrike" kern="1200" dirty="0">
              <a:solidFill>
                <a:schemeClr val="tx1"/>
              </a:solidFill>
              <a:effectLst/>
              <a:latin typeface="+mn-lt"/>
              <a:ea typeface="+mn-ea"/>
              <a:cs typeface="+mn-cs"/>
            </a:endParaRPr>
          </a:p>
          <a:p>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28</a:t>
            </a:fld>
            <a:endParaRPr lang="en-US"/>
          </a:p>
        </p:txBody>
      </p:sp>
    </p:spTree>
    <p:extLst>
      <p:ext uri="{BB962C8B-B14F-4D97-AF65-F5344CB8AC3E}">
        <p14:creationId xmlns:p14="http://schemas.microsoft.com/office/powerpoint/2010/main" val="21311325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solidFill>
                  <a:schemeClr val="tx1"/>
                </a:solidFill>
                <a:effectLst/>
              </a:rPr>
              <a:t>From</a:t>
            </a:r>
            <a:r>
              <a:rPr lang="en-US" sz="1000" b="0" baseline="0" dirty="0">
                <a:solidFill>
                  <a:schemeClr val="tx1"/>
                </a:solidFill>
                <a:effectLst/>
              </a:rPr>
              <a:t> the tutee’s perspective, regular tutoring may take more time, but it also allows them to…</a:t>
            </a:r>
          </a:p>
          <a:p>
            <a:endParaRPr lang="en-US" sz="1000" b="0" baseline="0" dirty="0">
              <a:solidFill>
                <a:schemeClr val="tx1"/>
              </a:solidFill>
              <a:effectLst/>
            </a:endParaRPr>
          </a:p>
          <a:p>
            <a:r>
              <a:rPr lang="en-US" sz="1000" b="1" baseline="0" dirty="0">
                <a:solidFill>
                  <a:schemeClr val="tx1"/>
                </a:solidFill>
                <a:effectLst/>
              </a:rPr>
              <a:t>Build rapport with the tutor</a:t>
            </a:r>
            <a:r>
              <a:rPr lang="en-US" sz="1000" b="0" baseline="0" dirty="0">
                <a:solidFill>
                  <a:schemeClr val="tx1"/>
                </a:solidFill>
                <a:effectLst/>
              </a:rPr>
              <a:t> – instead of the tutor being an anonymous source dispensing knowledge, regular tutoring allows the tutee to get to know the tutor as a person and to  become more comfortable asking questions.</a:t>
            </a:r>
          </a:p>
          <a:p>
            <a:endParaRPr lang="en-US" sz="1000" b="0" baseline="0" dirty="0">
              <a:solidFill>
                <a:schemeClr val="tx1"/>
              </a:solidFill>
              <a:effectLst/>
            </a:endParaRPr>
          </a:p>
          <a:p>
            <a:r>
              <a:rPr lang="en-US" sz="1000" b="1" baseline="0" dirty="0">
                <a:solidFill>
                  <a:schemeClr val="tx1"/>
                </a:solidFill>
                <a:effectLst/>
              </a:rPr>
              <a:t>Ask questions</a:t>
            </a:r>
            <a:r>
              <a:rPr lang="en-US" sz="1000" b="0" baseline="0" dirty="0">
                <a:solidFill>
                  <a:schemeClr val="tx1"/>
                </a:solidFill>
                <a:effectLst/>
              </a:rPr>
              <a:t> – getting immediate feedback is one of the challenges of distance learning. Having a set time and place to discuss questions in “real time” can be very helpful for online students.</a:t>
            </a:r>
          </a:p>
          <a:p>
            <a:endParaRPr lang="en-US" sz="1000" b="0" baseline="0" dirty="0">
              <a:solidFill>
                <a:schemeClr val="tx1"/>
              </a:solidFill>
              <a:effectLst/>
            </a:endParaRPr>
          </a:p>
          <a:p>
            <a:r>
              <a:rPr lang="en-US" sz="1000" b="1" baseline="0" dirty="0">
                <a:solidFill>
                  <a:schemeClr val="tx1"/>
                </a:solidFill>
                <a:effectLst/>
              </a:rPr>
              <a:t>Connect to a larger learning community </a:t>
            </a:r>
            <a:r>
              <a:rPr lang="en-US" sz="1000" b="0" baseline="0" dirty="0">
                <a:solidFill>
                  <a:schemeClr val="tx1"/>
                </a:solidFill>
                <a:effectLst/>
              </a:rPr>
              <a:t>– meeting regularly with someone from their institution helps online students feel more closely connected to a community. Which is so important that it is our next point…</a:t>
            </a:r>
            <a:endParaRPr lang="en-US" sz="1000" b="1" baseline="0" dirty="0">
              <a:solidFill>
                <a:schemeClr val="tx1"/>
              </a:solidFill>
              <a:effectLst/>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29</a:t>
            </a:fld>
            <a:endParaRPr lang="en-US"/>
          </a:p>
        </p:txBody>
      </p:sp>
    </p:spTree>
    <p:extLst>
      <p:ext uri="{BB962C8B-B14F-4D97-AF65-F5344CB8AC3E}">
        <p14:creationId xmlns:p14="http://schemas.microsoft.com/office/powerpoint/2010/main" val="2035693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defRPr/>
            </a:pPr>
            <a:r>
              <a:rPr lang="en-US" sz="1000" dirty="0">
                <a:solidFill>
                  <a:schemeClr val="tx1"/>
                </a:solidFill>
              </a:rPr>
              <a:t>We have a total enrollment of</a:t>
            </a:r>
            <a:r>
              <a:rPr lang="en-US" sz="1000" baseline="0" dirty="0">
                <a:solidFill>
                  <a:schemeClr val="tx1"/>
                </a:solidFill>
              </a:rPr>
              <a:t> about 1800 students with over half of them online. About 10% of our students are involved in tutoring (as either tutors or tutees). Most of these are our on-campus students. In recent years, as our online programs have expanded, we’ve been developing our online tutoring program and trying to expand opportunities for online students to participate in tutoring. </a:t>
            </a:r>
            <a:endParaRPr lang="en-US" sz="1000" dirty="0">
              <a:solidFill>
                <a:schemeClr val="tx1"/>
              </a:solidFill>
            </a:endParaRPr>
          </a:p>
          <a:p>
            <a:pPr marL="0" indent="0">
              <a:buFont typeface="Arial" panose="020B0604020202020204" pitchFamily="34" charset="0"/>
              <a:buNone/>
            </a:pPr>
            <a:endParaRPr lang="en-US"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3</a:t>
            </a:fld>
            <a:endParaRPr lang="en-US"/>
          </a:p>
        </p:txBody>
      </p:sp>
    </p:spTree>
    <p:extLst>
      <p:ext uri="{BB962C8B-B14F-4D97-AF65-F5344CB8AC3E}">
        <p14:creationId xmlns:p14="http://schemas.microsoft.com/office/powerpoint/2010/main" val="17588773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One of the</a:t>
            </a:r>
            <a:r>
              <a:rPr lang="en-US" sz="1000" baseline="0" dirty="0">
                <a:solidFill>
                  <a:schemeClr val="tx1"/>
                </a:solidFill>
              </a:rPr>
              <a:t> reasons that an in-house tutoring program is so important is that it </a:t>
            </a:r>
            <a:r>
              <a:rPr lang="en-US" sz="1000" b="0" baseline="0" dirty="0">
                <a:solidFill>
                  <a:schemeClr val="tx1"/>
                </a:solidFill>
              </a:rPr>
              <a:t>allows online tutees to maintain a </a:t>
            </a:r>
            <a:r>
              <a:rPr lang="en-US" sz="1000" b="1" baseline="0" dirty="0">
                <a:solidFill>
                  <a:schemeClr val="tx1"/>
                </a:solidFill>
              </a:rPr>
              <a:t>social connection to their institution.</a:t>
            </a:r>
            <a:r>
              <a:rPr lang="en-US" sz="1000" baseline="0" dirty="0">
                <a:solidFill>
                  <a:schemeClr val="tx1"/>
                </a:solidFill>
              </a:rPr>
              <a:t> </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34F06-3765-4042-AD33-C5B279FDA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8520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Multiple</a:t>
            </a:r>
            <a:r>
              <a:rPr lang="en-US" sz="1000" baseline="0" dirty="0">
                <a:solidFill>
                  <a:schemeClr val="tx1"/>
                </a:solidFill>
              </a:rPr>
              <a:t> studies have found that </a:t>
            </a:r>
            <a:r>
              <a:rPr lang="en-US" sz="1000" b="1" baseline="0" dirty="0">
                <a:solidFill>
                  <a:schemeClr val="tx1"/>
                </a:solidFill>
              </a:rPr>
              <a:t>“engagement” is a key to retention and success for online learners </a:t>
            </a:r>
            <a:r>
              <a:rPr lang="en-US" sz="1000" baseline="0" dirty="0">
                <a:solidFill>
                  <a:schemeClr val="tx1"/>
                </a:solidFill>
              </a:rPr>
              <a:t>(Pilcher, 2016; </a:t>
            </a:r>
            <a:r>
              <a:rPr lang="en-US" sz="1000" baseline="0" dirty="0" err="1">
                <a:solidFill>
                  <a:schemeClr val="tx1"/>
                </a:solidFill>
              </a:rPr>
              <a:t>Rovai</a:t>
            </a:r>
            <a:r>
              <a:rPr lang="en-US" sz="1000" baseline="0" dirty="0">
                <a:solidFill>
                  <a:schemeClr val="tx1"/>
                </a:solidFill>
              </a:rPr>
              <a:t> &amp; </a:t>
            </a:r>
            <a:r>
              <a:rPr lang="en-US" sz="1000" baseline="0" dirty="0" err="1">
                <a:solidFill>
                  <a:schemeClr val="tx1"/>
                </a:solidFill>
              </a:rPr>
              <a:t>Wighting</a:t>
            </a:r>
            <a:r>
              <a:rPr lang="en-US" sz="1000" baseline="0" dirty="0">
                <a:solidFill>
                  <a:schemeClr val="tx1"/>
                </a:solidFill>
              </a:rPr>
              <a:t> 2005). </a:t>
            </a:r>
          </a:p>
          <a:p>
            <a:endParaRPr lang="en-US" sz="1000" baseline="0" dirty="0">
              <a:solidFill>
                <a:schemeClr val="tx1"/>
              </a:solidFill>
            </a:endParaRPr>
          </a:p>
          <a:p>
            <a:r>
              <a:rPr lang="en-US" sz="1000" baseline="0" dirty="0">
                <a:solidFill>
                  <a:schemeClr val="tx1"/>
                </a:solidFill>
              </a:rPr>
              <a:t>While most of such studies have placed the burden for “engagement” on online instructors, we think that online tutoring programs can play a crucial role in maintaining that connection as well.  In our experience, an in-house tutoring program can also serve as a “lifeline” to online students, connecting them with a larger intellectual community.  This is particularly true when the tutoring process is ongoing and synchronous.</a:t>
            </a:r>
            <a:endParaRPr lang="en-US" sz="1000" dirty="0">
              <a:solidFill>
                <a:schemeClr val="tx1"/>
              </a:solidFill>
            </a:endParaRPr>
          </a:p>
          <a:p>
            <a:endParaRPr lang="en-US" sz="1000" baseline="0" dirty="0">
              <a:solidFill>
                <a:schemeClr val="tx1"/>
              </a:solidFill>
            </a:endParaRPr>
          </a:p>
          <a:p>
            <a:endParaRPr lang="en-US" sz="1000" baseline="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31</a:t>
            </a:fld>
            <a:endParaRPr lang="en-US"/>
          </a:p>
        </p:txBody>
      </p:sp>
    </p:spTree>
    <p:extLst>
      <p:ext uri="{BB962C8B-B14F-4D97-AF65-F5344CB8AC3E}">
        <p14:creationId xmlns:p14="http://schemas.microsoft.com/office/powerpoint/2010/main" val="28284891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Finally,</a:t>
            </a:r>
            <a:r>
              <a:rPr lang="en-US" sz="1000" baseline="0" dirty="0">
                <a:solidFill>
                  <a:schemeClr val="tx1"/>
                </a:solidFill>
              </a:rPr>
              <a:t> and this is obvious in theory but not always in practice, online tutoring should maintain the same </a:t>
            </a:r>
            <a:r>
              <a:rPr lang="en-US" sz="1000" b="1" baseline="0" dirty="0">
                <a:solidFill>
                  <a:schemeClr val="tx1"/>
                </a:solidFill>
              </a:rPr>
              <a:t>student-led and nondirective </a:t>
            </a:r>
            <a:r>
              <a:rPr lang="en-US" sz="1000" b="0" baseline="0" dirty="0">
                <a:solidFill>
                  <a:schemeClr val="tx1"/>
                </a:solidFill>
              </a:rPr>
              <a:t>approach</a:t>
            </a:r>
            <a:r>
              <a:rPr lang="en-US" sz="1000" baseline="0" dirty="0">
                <a:solidFill>
                  <a:schemeClr val="tx1"/>
                </a:solidFill>
              </a:rPr>
              <a:t> as traditional tutoring.</a:t>
            </a:r>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234F06-3765-4042-AD33-C5B279FDA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5776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For</a:t>
            </a:r>
            <a:r>
              <a:rPr lang="en-US" sz="1000" baseline="0" dirty="0">
                <a:solidFill>
                  <a:schemeClr val="tx1"/>
                </a:solidFill>
              </a:rPr>
              <a:t> obvious reasons, it’s easier to maintain a nondirective approach with </a:t>
            </a:r>
            <a:r>
              <a:rPr lang="en-US" sz="1000" b="1" baseline="0" dirty="0">
                <a:solidFill>
                  <a:schemeClr val="tx1"/>
                </a:solidFill>
              </a:rPr>
              <a:t>synchronous tutoring</a:t>
            </a:r>
            <a:r>
              <a:rPr lang="en-US" sz="1000" baseline="0" dirty="0">
                <a:solidFill>
                  <a:schemeClr val="tx1"/>
                </a:solidFill>
              </a:rPr>
              <a:t>, which allows for a real-time conversation between the tutor and tutee. </a:t>
            </a:r>
          </a:p>
          <a:p>
            <a:endParaRPr lang="en-US" sz="1000" baseline="0" dirty="0">
              <a:solidFill>
                <a:schemeClr val="tx1"/>
              </a:solidFill>
            </a:endParaRPr>
          </a:p>
          <a:p>
            <a:r>
              <a:rPr lang="en-US" sz="1000" baseline="0" dirty="0">
                <a:solidFill>
                  <a:schemeClr val="tx1"/>
                </a:solidFill>
              </a:rPr>
              <a:t>However, inefficiencies can hamper this process. To avoid frustration, it’s best to </a:t>
            </a:r>
            <a:r>
              <a:rPr lang="en-US" sz="1000" b="1" baseline="0" dirty="0">
                <a:solidFill>
                  <a:schemeClr val="tx1"/>
                </a:solidFill>
              </a:rPr>
              <a:t>prepare for online sessions in advance </a:t>
            </a:r>
            <a:r>
              <a:rPr lang="en-US" sz="1000" baseline="0" dirty="0">
                <a:solidFill>
                  <a:schemeClr val="tx1"/>
                </a:solidFill>
              </a:rPr>
              <a:t>(by soliciting questions from the student beforehand, for example) and be </a:t>
            </a:r>
            <a:r>
              <a:rPr lang="en-US" sz="1000" b="1" baseline="0" dirty="0">
                <a:solidFill>
                  <a:schemeClr val="tx1"/>
                </a:solidFill>
              </a:rPr>
              <a:t>adept at technological troubleshooting</a:t>
            </a:r>
            <a:r>
              <a:rPr lang="en-US" sz="1000" baseline="0" dirty="0">
                <a:solidFill>
                  <a:schemeClr val="tx1"/>
                </a:solidFill>
              </a:rPr>
              <a:t>.</a:t>
            </a:r>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33</a:t>
            </a:fld>
            <a:endParaRPr lang="en-US"/>
          </a:p>
        </p:txBody>
      </p:sp>
    </p:spTree>
    <p:extLst>
      <p:ext uri="{BB962C8B-B14F-4D97-AF65-F5344CB8AC3E}">
        <p14:creationId xmlns:p14="http://schemas.microsoft.com/office/powerpoint/2010/main" val="1637422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In </a:t>
            </a:r>
            <a:r>
              <a:rPr lang="en-US" sz="1000" b="1" dirty="0">
                <a:solidFill>
                  <a:schemeClr val="tx1"/>
                </a:solidFill>
              </a:rPr>
              <a:t>asynchronous tutoring</a:t>
            </a:r>
            <a:r>
              <a:rPr lang="en-US" sz="1000" dirty="0">
                <a:solidFill>
                  <a:schemeClr val="tx1"/>
                </a:solidFill>
              </a:rPr>
              <a:t>,</a:t>
            </a:r>
            <a:r>
              <a:rPr lang="en-US" sz="1000" baseline="0" dirty="0">
                <a:solidFill>
                  <a:schemeClr val="tx1"/>
                </a:solidFill>
              </a:rPr>
              <a:t> preserving a nondirective approach can be trickier.</a:t>
            </a:r>
          </a:p>
          <a:p>
            <a:endParaRPr lang="en-US" sz="1000" baseline="0" dirty="0">
              <a:solidFill>
                <a:schemeClr val="tx1"/>
              </a:solidFill>
            </a:endParaRPr>
          </a:p>
          <a:p>
            <a:r>
              <a:rPr lang="en-US" sz="1000" baseline="0" dirty="0">
                <a:solidFill>
                  <a:schemeClr val="tx1"/>
                </a:solidFill>
              </a:rPr>
              <a:t>When addressing students’ questions, your answers should be </a:t>
            </a:r>
            <a:r>
              <a:rPr lang="en-US" sz="1000" b="1" baseline="0" dirty="0">
                <a:solidFill>
                  <a:schemeClr val="tx1"/>
                </a:solidFill>
              </a:rPr>
              <a:t>personalized</a:t>
            </a:r>
            <a:r>
              <a:rPr lang="en-US" sz="1000" baseline="0" dirty="0">
                <a:solidFill>
                  <a:schemeClr val="tx1"/>
                </a:solidFill>
              </a:rPr>
              <a:t> – which might include sending them direct links to specific resources or video tutorials. </a:t>
            </a:r>
          </a:p>
          <a:p>
            <a:endParaRPr lang="en-US" sz="1000" baseline="0" dirty="0">
              <a:solidFill>
                <a:schemeClr val="tx1"/>
              </a:solidFill>
            </a:endParaRPr>
          </a:p>
          <a:p>
            <a:r>
              <a:rPr lang="en-US" sz="1000" baseline="0" dirty="0">
                <a:solidFill>
                  <a:schemeClr val="tx1"/>
                </a:solidFill>
              </a:rPr>
              <a:t>At the same time, any feedback should </a:t>
            </a:r>
            <a:r>
              <a:rPr lang="en-US" sz="1000" b="1" baseline="0" dirty="0">
                <a:solidFill>
                  <a:schemeClr val="tx1"/>
                </a:solidFill>
              </a:rPr>
              <a:t>preserve the autonomy </a:t>
            </a:r>
            <a:r>
              <a:rPr lang="en-US" sz="1000" baseline="0" dirty="0">
                <a:solidFill>
                  <a:schemeClr val="tx1"/>
                </a:solidFill>
              </a:rPr>
              <a:t>of the student’s work. This is particularly true in online writing tutoring and a reason why many writing center professionals are skeptical of written comments or the “Track Changes” function. We prefer to use video instead, which preserves the oral nature of traditional tutoring and has the advantage of not actually making any actual changes to the students’ work. In addition, it limits the time a tutor can spend with a draft and makes it clear that our writing center is not a proofreading service.</a:t>
            </a:r>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34</a:t>
            </a:fld>
            <a:endParaRPr lang="en-US"/>
          </a:p>
        </p:txBody>
      </p:sp>
    </p:spTree>
    <p:extLst>
      <p:ext uri="{BB962C8B-B14F-4D97-AF65-F5344CB8AC3E}">
        <p14:creationId xmlns:p14="http://schemas.microsoft.com/office/powerpoint/2010/main" val="2548522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Here is a sample</a:t>
            </a:r>
            <a:r>
              <a:rPr lang="en-US" sz="1000" baseline="0" dirty="0">
                <a:solidFill>
                  <a:schemeClr val="tx1"/>
                </a:solidFill>
              </a:rPr>
              <a:t> excerpt from a personalized video response to a student requesting assistance with a personal statement. It uses screencast software (in this case, </a:t>
            </a:r>
            <a:r>
              <a:rPr lang="en-US" sz="1000" baseline="0" dirty="0" err="1">
                <a:solidFill>
                  <a:schemeClr val="tx1"/>
                </a:solidFill>
              </a:rPr>
              <a:t>Kaltura</a:t>
            </a:r>
            <a:r>
              <a:rPr lang="en-US" sz="1000" baseline="0" dirty="0">
                <a:solidFill>
                  <a:schemeClr val="tx1"/>
                </a:solidFill>
              </a:rPr>
              <a:t>, although it was originally recorded on the free version of Screencast-O-</a:t>
            </a:r>
            <a:r>
              <a:rPr lang="en-US" sz="1000" baseline="0" dirty="0" err="1">
                <a:solidFill>
                  <a:schemeClr val="tx1"/>
                </a:solidFill>
              </a:rPr>
              <a:t>Matic</a:t>
            </a:r>
            <a:r>
              <a:rPr lang="en-US" sz="1000" baseline="0" dirty="0">
                <a:solidFill>
                  <a:schemeClr val="tx1"/>
                </a:solidFill>
              </a:rPr>
              <a:t>) and Word’s highlighting function.  </a:t>
            </a:r>
          </a:p>
          <a:p>
            <a:endParaRPr lang="en-US" sz="1000" baseline="0" dirty="0">
              <a:solidFill>
                <a:schemeClr val="tx1"/>
              </a:solidFill>
            </a:endParaRPr>
          </a:p>
          <a:p>
            <a:r>
              <a:rPr lang="en-US" sz="1000" dirty="0">
                <a:solidFill>
                  <a:schemeClr val="tx1"/>
                </a:solidFill>
              </a:rPr>
              <a:t>Notice</a:t>
            </a:r>
            <a:r>
              <a:rPr lang="en-US" sz="1000" baseline="0" dirty="0">
                <a:solidFill>
                  <a:schemeClr val="tx1"/>
                </a:solidFill>
              </a:rPr>
              <a:t> how nothing is actually changed in the student’s draft. The suggestions that are made are perhaps a bit more directive than they would be in an in-person session, but nevertheless leave the content of the changes up to the student.</a:t>
            </a:r>
          </a:p>
        </p:txBody>
      </p:sp>
      <p:sp>
        <p:nvSpPr>
          <p:cNvPr id="4" name="Slide Number Placeholder 3"/>
          <p:cNvSpPr>
            <a:spLocks noGrp="1"/>
          </p:cNvSpPr>
          <p:nvPr>
            <p:ph type="sldNum" sz="quarter" idx="10"/>
          </p:nvPr>
        </p:nvSpPr>
        <p:spPr/>
        <p:txBody>
          <a:bodyPr/>
          <a:lstStyle/>
          <a:p>
            <a:fld id="{25234F06-3765-4042-AD33-C5B279FDA0DC}" type="slidenum">
              <a:rPr lang="en-US" smtClean="0"/>
              <a:t>35</a:t>
            </a:fld>
            <a:endParaRPr lang="en-US"/>
          </a:p>
        </p:txBody>
      </p:sp>
    </p:spTree>
    <p:extLst>
      <p:ext uri="{BB962C8B-B14F-4D97-AF65-F5344CB8AC3E}">
        <p14:creationId xmlns:p14="http://schemas.microsoft.com/office/powerpoint/2010/main" val="364535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00" b="1" i="0" u="none" strike="noStrike" kern="1200" dirty="0">
                <a:solidFill>
                  <a:schemeClr val="tx1"/>
                </a:solidFill>
                <a:effectLst/>
                <a:latin typeface="+mn-lt"/>
                <a:ea typeface="+mn-ea"/>
                <a:cs typeface="+mn-cs"/>
              </a:rPr>
              <a:t>Objection 4: We don’t know what tools to use</a:t>
            </a:r>
            <a:endParaRPr lang="en-US" sz="1000" b="1" dirty="0">
              <a:solidFill>
                <a:schemeClr val="tx1"/>
              </a:solidFill>
              <a:effectLst/>
            </a:endParaRPr>
          </a:p>
          <a:p>
            <a:pPr rtl="0"/>
            <a:endParaRPr lang="en-US" sz="1000" b="0" i="0" u="none" strike="noStrike" kern="1200" dirty="0">
              <a:solidFill>
                <a:schemeClr val="tx1"/>
              </a:solidFill>
              <a:effectLst/>
              <a:latin typeface="+mn-lt"/>
              <a:ea typeface="+mn-ea"/>
              <a:cs typeface="+mn-cs"/>
            </a:endParaRPr>
          </a:p>
          <a:p>
            <a:pPr rtl="0"/>
            <a:r>
              <a:rPr lang="en-US" sz="1000" b="0" i="0" u="none" strike="noStrike" kern="1200" dirty="0">
                <a:solidFill>
                  <a:schemeClr val="tx1"/>
                </a:solidFill>
                <a:effectLst/>
                <a:latin typeface="+mn-lt"/>
                <a:ea typeface="+mn-ea"/>
                <a:cs typeface="+mn-cs"/>
              </a:rPr>
              <a:t>Now</a:t>
            </a:r>
            <a:r>
              <a:rPr lang="en-US" sz="1000" b="0" i="0" u="none" strike="noStrike" kern="1200" baseline="0" dirty="0">
                <a:solidFill>
                  <a:schemeClr val="tx1"/>
                </a:solidFill>
                <a:effectLst/>
                <a:latin typeface="+mn-lt"/>
                <a:ea typeface="+mn-ea"/>
                <a:cs typeface="+mn-cs"/>
              </a:rPr>
              <a:t> that you have an idea of some of the principles and resources behind our online tutoring program, we’re going to spend the next few sections of this presentation getting into the gritty details of the actual tools and strategies that we use.</a:t>
            </a:r>
            <a:endParaRPr lang="en-US" sz="1000" b="0" dirty="0">
              <a:solidFill>
                <a:schemeClr val="tx1"/>
              </a:solidFill>
              <a:effectLst/>
            </a:endParaRPr>
          </a:p>
          <a:p>
            <a:br>
              <a:rPr lang="en-US" sz="1000" dirty="0">
                <a:solidFill>
                  <a:schemeClr val="tx1"/>
                </a:solidFill>
              </a:rPr>
            </a:br>
            <a:endParaRPr lang="en-US" sz="1000" dirty="0">
              <a:solidFill>
                <a:schemeClr val="tx1"/>
              </a:solidFill>
            </a:endParaRPr>
          </a:p>
          <a:p>
            <a:br>
              <a:rPr lang="en-US" sz="1000" dirty="0">
                <a:solidFill>
                  <a:schemeClr val="tx1"/>
                </a:solidFill>
              </a:rPr>
            </a:b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36</a:t>
            </a:fld>
            <a:endParaRPr lang="en-US"/>
          </a:p>
        </p:txBody>
      </p:sp>
    </p:spTree>
    <p:extLst>
      <p:ext uri="{BB962C8B-B14F-4D97-AF65-F5344CB8AC3E}">
        <p14:creationId xmlns:p14="http://schemas.microsoft.com/office/powerpoint/2010/main" val="1180481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We’ve broken this section up into tools</a:t>
            </a:r>
            <a:r>
              <a:rPr lang="en-US" sz="1000" baseline="0" dirty="0">
                <a:solidFill>
                  <a:schemeClr val="tx1"/>
                </a:solidFill>
              </a:rPr>
              <a:t> and tips for each part of the process for synchronous and asynchronous tutoring. </a:t>
            </a:r>
          </a:p>
          <a:p>
            <a:endParaRPr lang="en-US" sz="1000" baseline="0" dirty="0">
              <a:solidFill>
                <a:schemeClr val="tx1"/>
              </a:solidFill>
            </a:endParaRPr>
          </a:p>
          <a:p>
            <a:r>
              <a:rPr lang="en-US" sz="1000" baseline="0" dirty="0">
                <a:solidFill>
                  <a:schemeClr val="tx1"/>
                </a:solidFill>
              </a:rPr>
              <a:t>But before we get started, we’d like share some </a:t>
            </a:r>
            <a:r>
              <a:rPr lang="en-US" sz="1000" b="1" baseline="0" dirty="0">
                <a:solidFill>
                  <a:schemeClr val="tx1"/>
                </a:solidFill>
              </a:rPr>
              <a:t>general tips </a:t>
            </a:r>
            <a:r>
              <a:rPr lang="en-US" sz="1000" baseline="0" dirty="0">
                <a:solidFill>
                  <a:schemeClr val="tx1"/>
                </a:solidFill>
              </a:rPr>
              <a:t>that apply to all types of online tutoring.</a:t>
            </a:r>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37</a:t>
            </a:fld>
            <a:endParaRPr lang="en-US"/>
          </a:p>
        </p:txBody>
      </p:sp>
    </p:spTree>
    <p:extLst>
      <p:ext uri="{BB962C8B-B14F-4D97-AF65-F5344CB8AC3E}">
        <p14:creationId xmlns:p14="http://schemas.microsoft.com/office/powerpoint/2010/main" val="15969104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tx1"/>
                </a:solidFill>
                <a:effectLst/>
                <a:latin typeface="+mn-lt"/>
                <a:ea typeface="+mn-ea"/>
                <a:cs typeface="+mn-cs"/>
              </a:rPr>
              <a:t>Obviously,</a:t>
            </a:r>
            <a:r>
              <a:rPr lang="en-US" sz="1000" b="0" i="0" u="none" strike="noStrike" kern="1200" baseline="0" dirty="0">
                <a:solidFill>
                  <a:schemeClr val="tx1"/>
                </a:solidFill>
                <a:effectLst/>
                <a:latin typeface="+mn-lt"/>
                <a:ea typeface="+mn-ea"/>
                <a:cs typeface="+mn-cs"/>
              </a:rPr>
              <a:t> when working online it is important to h</a:t>
            </a:r>
            <a:r>
              <a:rPr lang="en-US" sz="1000" b="0" i="0" u="none" strike="noStrike" kern="1200" dirty="0">
                <a:solidFill>
                  <a:schemeClr val="tx1"/>
                </a:solidFill>
                <a:effectLst/>
                <a:latin typeface="+mn-lt"/>
                <a:ea typeface="+mn-ea"/>
                <a:cs typeface="+mn-cs"/>
              </a:rPr>
              <a:t>ave a </a:t>
            </a:r>
            <a:r>
              <a:rPr lang="en-US" sz="1000" b="1" i="0" u="none" strike="noStrike" kern="1200" dirty="0">
                <a:solidFill>
                  <a:schemeClr val="tx1"/>
                </a:solidFill>
                <a:effectLst/>
                <a:latin typeface="+mn-lt"/>
                <a:ea typeface="+mn-ea"/>
                <a:cs typeface="+mn-cs"/>
              </a:rPr>
              <a:t>stable, high-quality internet connection</a:t>
            </a:r>
            <a:r>
              <a:rPr lang="en-US" sz="1000" b="0" i="0" u="none" strike="noStrike" kern="1200" dirty="0">
                <a:solidFill>
                  <a:schemeClr val="tx1"/>
                </a:solidFill>
                <a:effectLst/>
                <a:latin typeface="+mn-lt"/>
                <a:ea typeface="+mn-ea"/>
                <a:cs typeface="+mn-cs"/>
              </a:rPr>
              <a:t>. </a:t>
            </a:r>
            <a:r>
              <a:rPr lang="en-US" altLang="en-US" sz="1000" dirty="0">
                <a:solidFill>
                  <a:schemeClr val="tx1"/>
                </a:solidFill>
              </a:rPr>
              <a:t>Ours is about 120 Mbps per second (for both download and upload). </a:t>
            </a:r>
            <a:r>
              <a:rPr lang="en-US" sz="1000" b="0" i="0" u="none" strike="noStrike" kern="1200" dirty="0">
                <a:solidFill>
                  <a:schemeClr val="tx1"/>
                </a:solidFill>
                <a:effectLst/>
                <a:latin typeface="+mn-lt"/>
                <a:ea typeface="+mn-ea"/>
                <a:cs typeface="+mn-cs"/>
              </a:rPr>
              <a:t>B</a:t>
            </a:r>
            <a:r>
              <a:rPr lang="en-US" altLang="en-US" sz="1000" dirty="0">
                <a:solidFill>
                  <a:schemeClr val="tx1"/>
                </a:solidFill>
              </a:rPr>
              <a:t>etter yet, hardwire in through Ethernet. </a:t>
            </a:r>
            <a:r>
              <a:rPr lang="en-US" altLang="en-US" sz="1000" baseline="0" dirty="0">
                <a:solidFill>
                  <a:schemeClr val="tx1"/>
                </a:solidFill>
              </a:rPr>
              <a:t>A fast connection is particularly important when you are downloading or uploading videos. A stable connection is needed for synchronous videoconferencing to work.</a:t>
            </a:r>
            <a:endParaRPr lang="en-US" alt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38</a:t>
            </a:fld>
            <a:endParaRPr lang="en-US"/>
          </a:p>
        </p:txBody>
      </p:sp>
    </p:spTree>
    <p:extLst>
      <p:ext uri="{BB962C8B-B14F-4D97-AF65-F5344CB8AC3E}">
        <p14:creationId xmlns:p14="http://schemas.microsoft.com/office/powerpoint/2010/main" val="4357207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dirty="0">
                <a:solidFill>
                  <a:schemeClr val="tx1"/>
                </a:solidFill>
              </a:rPr>
              <a:t>In addition</a:t>
            </a:r>
            <a:r>
              <a:rPr lang="en-US" altLang="en-US" sz="1000" baseline="0" dirty="0">
                <a:solidFill>
                  <a:schemeClr val="tx1"/>
                </a:solidFill>
              </a:rPr>
              <a:t> to an internet connection, the tutoring that we do requires </a:t>
            </a:r>
            <a:r>
              <a:rPr lang="en-US" altLang="en-US" sz="1000" b="1" baseline="0" dirty="0">
                <a:solidFill>
                  <a:schemeClr val="tx1"/>
                </a:solidFill>
              </a:rPr>
              <a:t>a reliable microphone and webcam</a:t>
            </a:r>
            <a:r>
              <a:rPr lang="en-US" altLang="en-US" sz="1000" baseline="0" dirty="0">
                <a:solidFill>
                  <a:schemeClr val="tx1"/>
                </a:solidFill>
              </a:rPr>
              <a:t>. Of these two, the microphone is more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0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baseline="0" dirty="0">
                <a:solidFill>
                  <a:schemeClr val="tx1"/>
                </a:solidFill>
              </a:rPr>
              <a:t>For video conferences, you can use a built-in computer mic, a headphone mic, or an external mic. For recording, i</a:t>
            </a:r>
            <a:r>
              <a:rPr lang="en-US" altLang="en-US" sz="1000" dirty="0">
                <a:solidFill>
                  <a:schemeClr val="tx1"/>
                </a:solidFill>
              </a:rPr>
              <a:t>t’s best if you use an external microphone for better quality (and to cut down on background noise), but this is not absolutely necessary. We use a Blue Yeti USB Microphone ($100).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0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dirty="0">
                <a:solidFill>
                  <a:schemeClr val="tx1"/>
                </a:solidFill>
              </a:rPr>
              <a:t>Webcams are pretty universal.</a:t>
            </a:r>
            <a:r>
              <a:rPr lang="en-US" altLang="en-US" sz="1000" baseline="0" dirty="0">
                <a:solidFill>
                  <a:schemeClr val="tx1"/>
                </a:solidFill>
              </a:rPr>
              <a:t> We use the built-in cameras on our laptops (and sometimes don’t use any camera at all).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rPr>
              <a:t>If you have free access to more sophisticated cameras and microphones, by all means use them!</a:t>
            </a:r>
          </a:p>
        </p:txBody>
      </p:sp>
      <p:sp>
        <p:nvSpPr>
          <p:cNvPr id="4" name="Slide Number Placeholder 3"/>
          <p:cNvSpPr>
            <a:spLocks noGrp="1"/>
          </p:cNvSpPr>
          <p:nvPr>
            <p:ph type="sldNum" sz="quarter" idx="10"/>
          </p:nvPr>
        </p:nvSpPr>
        <p:spPr/>
        <p:txBody>
          <a:bodyPr/>
          <a:lstStyle/>
          <a:p>
            <a:fld id="{25234F06-3765-4042-AD33-C5B279FDA0DC}" type="slidenum">
              <a:rPr lang="en-US" smtClean="0"/>
              <a:t>39</a:t>
            </a:fld>
            <a:endParaRPr lang="en-US"/>
          </a:p>
        </p:txBody>
      </p:sp>
    </p:spTree>
    <p:extLst>
      <p:ext uri="{BB962C8B-B14F-4D97-AF65-F5344CB8AC3E}">
        <p14:creationId xmlns:p14="http://schemas.microsoft.com/office/powerpoint/2010/main" val="939678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a:solidFill>
                  <a:schemeClr val="tx1"/>
                </a:solidFill>
              </a:rPr>
              <a:t>Our tutoring programs and writing center are all housed in a single “Academic Success Center.” Our on-campus tutoring program is appointment-based and face-to-face, and our on-campus writing center offers both appointments and walk-ins.  </a:t>
            </a:r>
          </a:p>
          <a:p>
            <a:endParaRPr lang="en-US" sz="1000" baseline="0" dirty="0">
              <a:solidFill>
                <a:schemeClr val="tx1"/>
              </a:solidFill>
            </a:endParaRPr>
          </a:p>
          <a:p>
            <a:r>
              <a:rPr lang="en-US" sz="1000" baseline="0" dirty="0">
                <a:solidFill>
                  <a:schemeClr val="tx1"/>
                </a:solidFill>
              </a:rPr>
              <a:t>Our online tutoring program, however, comes in several different flavors.  </a:t>
            </a:r>
          </a:p>
          <a:p>
            <a:endParaRPr lang="en-US" sz="1000" baseline="0" dirty="0">
              <a:solidFill>
                <a:schemeClr val="tx1"/>
              </a:solidFill>
            </a:endParaRPr>
          </a:p>
          <a:p>
            <a:r>
              <a:rPr lang="en-US" sz="1000" baseline="0" dirty="0">
                <a:solidFill>
                  <a:schemeClr val="tx1"/>
                </a:solidFill>
              </a:rPr>
              <a:t>Online subject tutoring most often takes the form of </a:t>
            </a:r>
            <a:r>
              <a:rPr lang="en-US" sz="1000" b="1" baseline="0" dirty="0">
                <a:solidFill>
                  <a:schemeClr val="tx1"/>
                </a:solidFill>
              </a:rPr>
              <a:t>synchronous</a:t>
            </a:r>
            <a:r>
              <a:rPr lang="en-US" sz="1000" baseline="0" dirty="0">
                <a:solidFill>
                  <a:schemeClr val="tx1"/>
                </a:solidFill>
              </a:rPr>
              <a:t> video or teleconferences; however we’ve also created short online </a:t>
            </a:r>
            <a:r>
              <a:rPr lang="en-US" sz="1000" b="1" baseline="0" dirty="0">
                <a:solidFill>
                  <a:schemeClr val="tx1"/>
                </a:solidFill>
              </a:rPr>
              <a:t>video tutorials </a:t>
            </a:r>
            <a:r>
              <a:rPr lang="en-US" sz="1000" baseline="0" dirty="0">
                <a:solidFill>
                  <a:schemeClr val="tx1"/>
                </a:solidFill>
              </a:rPr>
              <a:t>of common math/science concepts and sometimes direct online students to those. </a:t>
            </a:r>
          </a:p>
          <a:p>
            <a:endParaRPr lang="en-US" sz="1000" baseline="0" dirty="0">
              <a:solidFill>
                <a:schemeClr val="tx1"/>
              </a:solidFill>
            </a:endParaRPr>
          </a:p>
          <a:p>
            <a:r>
              <a:rPr lang="en-US" sz="1000" baseline="0" dirty="0">
                <a:solidFill>
                  <a:schemeClr val="tx1"/>
                </a:solidFill>
              </a:rPr>
              <a:t>In our writing center, most online services are </a:t>
            </a:r>
            <a:r>
              <a:rPr lang="en-US" sz="1000" b="1" baseline="0" dirty="0">
                <a:solidFill>
                  <a:schemeClr val="tx1"/>
                </a:solidFill>
              </a:rPr>
              <a:t>asynchronous</a:t>
            </a:r>
            <a:r>
              <a:rPr lang="en-US" sz="1000" baseline="0" dirty="0">
                <a:solidFill>
                  <a:schemeClr val="tx1"/>
                </a:solidFill>
              </a:rPr>
              <a:t>; we offer personalized video feedback using </a:t>
            </a:r>
            <a:r>
              <a:rPr lang="en-US" sz="1000" b="1" baseline="0" dirty="0">
                <a:solidFill>
                  <a:schemeClr val="tx1"/>
                </a:solidFill>
              </a:rPr>
              <a:t>screencast videos </a:t>
            </a:r>
            <a:r>
              <a:rPr lang="en-US" sz="1000" baseline="0" dirty="0">
                <a:solidFill>
                  <a:schemeClr val="tx1"/>
                </a:solidFill>
              </a:rPr>
              <a:t>and sometimes direct students to online resources via </a:t>
            </a:r>
            <a:r>
              <a:rPr lang="en-US" sz="1000" b="1" baseline="0" dirty="0">
                <a:solidFill>
                  <a:schemeClr val="tx1"/>
                </a:solidFill>
              </a:rPr>
              <a:t>email</a:t>
            </a:r>
            <a:r>
              <a:rPr lang="en-US" sz="1000" baseline="0" dirty="0">
                <a:solidFill>
                  <a:schemeClr val="tx1"/>
                </a:solidFill>
              </a:rPr>
              <a:t>.  We are in the process of creating a series of </a:t>
            </a:r>
            <a:r>
              <a:rPr lang="en-US" sz="1000" b="1" baseline="0" dirty="0">
                <a:solidFill>
                  <a:schemeClr val="tx1"/>
                </a:solidFill>
              </a:rPr>
              <a:t>video tutorials </a:t>
            </a:r>
            <a:r>
              <a:rPr lang="en-US" sz="1000" baseline="0" dirty="0">
                <a:solidFill>
                  <a:schemeClr val="tx1"/>
                </a:solidFill>
              </a:rPr>
              <a:t>on common writing questions (such as APA format/citation).</a:t>
            </a:r>
          </a:p>
        </p:txBody>
      </p:sp>
      <p:sp>
        <p:nvSpPr>
          <p:cNvPr id="4" name="Slide Number Placeholder 3"/>
          <p:cNvSpPr>
            <a:spLocks noGrp="1"/>
          </p:cNvSpPr>
          <p:nvPr>
            <p:ph type="sldNum" sz="quarter" idx="10"/>
          </p:nvPr>
        </p:nvSpPr>
        <p:spPr/>
        <p:txBody>
          <a:bodyPr/>
          <a:lstStyle/>
          <a:p>
            <a:fld id="{25234F06-3765-4042-AD33-C5B279FDA0DC}" type="slidenum">
              <a:rPr lang="en-US" smtClean="0"/>
              <a:t>4</a:t>
            </a:fld>
            <a:endParaRPr lang="en-US"/>
          </a:p>
        </p:txBody>
      </p:sp>
    </p:spTree>
    <p:extLst>
      <p:ext uri="{BB962C8B-B14F-4D97-AF65-F5344CB8AC3E}">
        <p14:creationId xmlns:p14="http://schemas.microsoft.com/office/powerpoint/2010/main" val="8445272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dirty="0">
                <a:solidFill>
                  <a:schemeClr val="tx1"/>
                </a:solidFill>
                <a:effectLst/>
                <a:latin typeface="+mn-lt"/>
                <a:ea typeface="+mn-ea"/>
                <a:cs typeface="+mn-cs"/>
              </a:rPr>
              <a:t>Background noise is more distracting</a:t>
            </a:r>
            <a:r>
              <a:rPr lang="en-US" sz="1000" b="0" i="0" u="none" strike="noStrike" kern="1200" baseline="0" dirty="0">
                <a:solidFill>
                  <a:schemeClr val="tx1"/>
                </a:solidFill>
                <a:effectLst/>
                <a:latin typeface="+mn-lt"/>
                <a:ea typeface="+mn-ea"/>
                <a:cs typeface="+mn-cs"/>
              </a:rPr>
              <a:t> in an online environment, so make sure you and your peer tutors have a </a:t>
            </a:r>
            <a:r>
              <a:rPr lang="en-US" sz="1000" b="1" i="0" u="none" strike="noStrike" kern="1200" baseline="0" dirty="0">
                <a:solidFill>
                  <a:schemeClr val="tx1"/>
                </a:solidFill>
                <a:effectLst/>
                <a:latin typeface="+mn-lt"/>
                <a:ea typeface="+mn-ea"/>
                <a:cs typeface="+mn-cs"/>
              </a:rPr>
              <a:t>quiet, distraction-free </a:t>
            </a:r>
            <a:r>
              <a:rPr lang="en-US" sz="1000" b="0" i="0" u="none" strike="noStrike" kern="1200" baseline="0" dirty="0">
                <a:solidFill>
                  <a:schemeClr val="tx1"/>
                </a:solidFill>
                <a:effectLst/>
                <a:latin typeface="+mn-lt"/>
                <a:ea typeface="+mn-ea"/>
                <a:cs typeface="+mn-cs"/>
              </a:rPr>
              <a:t>place to do online sessions. We sometimes use our offices or test-taking rooms to record or videoconference with students.</a:t>
            </a:r>
          </a:p>
          <a:p>
            <a:endParaRPr lang="en-US" sz="1000" b="0" i="0" u="none" strike="noStrike" kern="1200" baseline="0" dirty="0">
              <a:solidFill>
                <a:schemeClr val="tx1"/>
              </a:solidFill>
              <a:effectLst/>
              <a:latin typeface="+mn-lt"/>
              <a:ea typeface="+mn-ea"/>
              <a:cs typeface="+mn-cs"/>
            </a:endParaRPr>
          </a:p>
          <a:p>
            <a:r>
              <a:rPr lang="en-US" sz="1000" b="0" i="0" u="none" strike="noStrike" kern="1200" baseline="0" dirty="0">
                <a:solidFill>
                  <a:schemeClr val="tx1"/>
                </a:solidFill>
                <a:effectLst/>
                <a:latin typeface="+mn-lt"/>
                <a:ea typeface="+mn-ea"/>
                <a:cs typeface="+mn-cs"/>
              </a:rPr>
              <a:t>If you’re using video, it’s also a good idea to be sure that the backdrop (the wall behind you) is not too busy or distracting.  </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40</a:t>
            </a:fld>
            <a:endParaRPr lang="en-US"/>
          </a:p>
        </p:txBody>
      </p:sp>
    </p:spTree>
    <p:extLst>
      <p:ext uri="{BB962C8B-B14F-4D97-AF65-F5344CB8AC3E}">
        <p14:creationId xmlns:p14="http://schemas.microsoft.com/office/powerpoint/2010/main" val="8674604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dirty="0">
                <a:solidFill>
                  <a:schemeClr val="tx1"/>
                </a:solidFill>
                <a:effectLst/>
                <a:latin typeface="+mn-lt"/>
                <a:ea typeface="+mn-ea"/>
                <a:cs typeface="+mn-cs"/>
              </a:rPr>
              <a:t>When recording a video or setting up a video</a:t>
            </a:r>
            <a:r>
              <a:rPr lang="en-US" sz="1000" b="0" i="0" u="none" strike="noStrike" kern="1200" baseline="0" dirty="0">
                <a:solidFill>
                  <a:schemeClr val="tx1"/>
                </a:solidFill>
                <a:effectLst/>
                <a:latin typeface="+mn-lt"/>
                <a:ea typeface="+mn-ea"/>
                <a:cs typeface="+mn-cs"/>
              </a:rPr>
              <a:t> conference, spend a few minutes to find a</a:t>
            </a:r>
            <a:r>
              <a:rPr lang="en-US" sz="1000" b="0" i="0" u="none" strike="noStrike" kern="1200" dirty="0">
                <a:solidFill>
                  <a:schemeClr val="tx1"/>
                </a:solidFill>
                <a:effectLst/>
                <a:latin typeface="+mn-lt"/>
                <a:ea typeface="+mn-ea"/>
                <a:cs typeface="+mn-cs"/>
              </a:rPr>
              <a:t> </a:t>
            </a:r>
            <a:r>
              <a:rPr lang="en-US" sz="1000" b="1" i="0" u="none" strike="noStrike" kern="1200" dirty="0">
                <a:solidFill>
                  <a:schemeClr val="tx1"/>
                </a:solidFill>
                <a:effectLst/>
                <a:latin typeface="+mn-lt"/>
                <a:ea typeface="+mn-ea"/>
                <a:cs typeface="+mn-cs"/>
              </a:rPr>
              <a:t>flattering posture</a:t>
            </a:r>
            <a:r>
              <a:rPr lang="en-US" sz="1000" b="1" i="0" u="none" strike="noStrike" kern="1200" baseline="0" dirty="0">
                <a:solidFill>
                  <a:schemeClr val="tx1"/>
                </a:solidFill>
                <a:effectLst/>
                <a:latin typeface="+mn-lt"/>
                <a:ea typeface="+mn-ea"/>
                <a:cs typeface="+mn-cs"/>
              </a:rPr>
              <a:t> and </a:t>
            </a:r>
            <a:r>
              <a:rPr lang="en-US" sz="1000" b="1" i="0" u="none" strike="noStrike" kern="1200" dirty="0">
                <a:solidFill>
                  <a:schemeClr val="tx1"/>
                </a:solidFill>
                <a:effectLst/>
                <a:latin typeface="+mn-lt"/>
                <a:ea typeface="+mn-ea"/>
                <a:cs typeface="+mn-cs"/>
              </a:rPr>
              <a:t>camera angle</a:t>
            </a:r>
            <a:r>
              <a:rPr lang="en-US" sz="1000" b="0" i="0" u="none" strike="noStrike" kern="1200" dirty="0">
                <a:solidFill>
                  <a:schemeClr val="tx1"/>
                </a:solidFill>
                <a:effectLst/>
                <a:latin typeface="+mn-lt"/>
                <a:ea typeface="+mn-ea"/>
                <a:cs typeface="+mn-cs"/>
              </a:rPr>
              <a:t>. It will make you feel more comfortable on video</a:t>
            </a:r>
            <a:r>
              <a:rPr lang="en-US" sz="1000" b="0" i="0" u="none" strike="noStrike" kern="1200" baseline="0" dirty="0">
                <a:solidFill>
                  <a:schemeClr val="tx1"/>
                </a:solidFill>
                <a:effectLst/>
                <a:latin typeface="+mn-lt"/>
                <a:ea typeface="+mn-ea"/>
                <a:cs typeface="+mn-cs"/>
              </a:rPr>
              <a:t> and help you look more professional. If you have peer tutors, encourage them to do this as well. </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41</a:t>
            </a:fld>
            <a:endParaRPr lang="en-US"/>
          </a:p>
        </p:txBody>
      </p:sp>
    </p:spTree>
    <p:extLst>
      <p:ext uri="{BB962C8B-B14F-4D97-AF65-F5344CB8AC3E}">
        <p14:creationId xmlns:p14="http://schemas.microsoft.com/office/powerpoint/2010/main" val="40920064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dirty="0">
                <a:solidFill>
                  <a:schemeClr val="tx1"/>
                </a:solidFill>
                <a:effectLst/>
                <a:latin typeface="+mn-lt"/>
                <a:ea typeface="+mn-ea"/>
                <a:cs typeface="+mn-cs"/>
              </a:rPr>
              <a:t>Our next set</a:t>
            </a:r>
            <a:r>
              <a:rPr lang="en-US" sz="1000" b="0" i="0" u="none" strike="noStrike" kern="1200" baseline="0" dirty="0">
                <a:solidFill>
                  <a:schemeClr val="tx1"/>
                </a:solidFill>
                <a:effectLst/>
                <a:latin typeface="+mn-lt"/>
                <a:ea typeface="+mn-ea"/>
                <a:cs typeface="+mn-cs"/>
              </a:rPr>
              <a:t> of tools and tips concerns </a:t>
            </a:r>
            <a:r>
              <a:rPr lang="en-US" sz="1000" b="1" i="0" u="none" strike="noStrike" kern="1200" baseline="0" dirty="0">
                <a:solidFill>
                  <a:schemeClr val="tx1"/>
                </a:solidFill>
                <a:effectLst/>
                <a:latin typeface="+mn-lt"/>
                <a:ea typeface="+mn-ea"/>
                <a:cs typeface="+mn-cs"/>
              </a:rPr>
              <a:t>setting up online tutoring appointments</a:t>
            </a:r>
            <a:r>
              <a:rPr lang="en-US" sz="1000" b="0" i="0" u="none" strike="noStrike" kern="1200" baseline="0" dirty="0">
                <a:solidFill>
                  <a:schemeClr val="tx1"/>
                </a:solidFill>
                <a:effectLst/>
                <a:latin typeface="+mn-lt"/>
                <a:ea typeface="+mn-ea"/>
                <a:cs typeface="+mn-cs"/>
              </a:rPr>
              <a:t>. </a:t>
            </a:r>
          </a:p>
          <a:p>
            <a:endParaRPr lang="en-US" sz="1000" b="0" i="0" u="none" strike="noStrike" kern="1200" baseline="0" dirty="0">
              <a:solidFill>
                <a:schemeClr val="tx1"/>
              </a:solidFill>
              <a:effectLst/>
              <a:latin typeface="+mn-lt"/>
              <a:ea typeface="+mn-ea"/>
              <a:cs typeface="+mn-cs"/>
            </a:endParaRPr>
          </a:p>
          <a:p>
            <a:r>
              <a:rPr lang="en-US" sz="1000" b="0" i="0" u="none" strike="noStrike" kern="1200" baseline="0" dirty="0">
                <a:solidFill>
                  <a:schemeClr val="tx1"/>
                </a:solidFill>
                <a:effectLst/>
                <a:latin typeface="+mn-lt"/>
                <a:ea typeface="+mn-ea"/>
                <a:cs typeface="+mn-cs"/>
              </a:rPr>
              <a:t>Our goal is to p</a:t>
            </a:r>
            <a:r>
              <a:rPr lang="en-US" sz="1000" b="0" i="0" u="none" strike="noStrike" kern="1200" dirty="0">
                <a:solidFill>
                  <a:schemeClr val="tx1"/>
                </a:solidFill>
                <a:effectLst/>
                <a:latin typeface="+mn-lt"/>
                <a:ea typeface="+mn-ea"/>
                <a:cs typeface="+mn-cs"/>
              </a:rPr>
              <a:t>rovide a streamlined, simple, and accessible way for online students to request tutoring assistance</a:t>
            </a:r>
            <a:r>
              <a:rPr lang="en-US" sz="1000" b="0" i="0" u="none" strike="noStrike" kern="1200" baseline="0" dirty="0">
                <a:solidFill>
                  <a:schemeClr val="tx1"/>
                </a:solidFill>
                <a:effectLst/>
                <a:latin typeface="+mn-lt"/>
                <a:ea typeface="+mn-ea"/>
                <a:cs typeface="+mn-cs"/>
              </a:rPr>
              <a:t> with as few clicks as possible.</a:t>
            </a:r>
            <a:r>
              <a:rPr lang="en-US" sz="1000" b="0" i="0" u="none" strike="noStrike" kern="1200" dirty="0">
                <a:solidFill>
                  <a:schemeClr val="tx1"/>
                </a:solidFill>
                <a:effectLst/>
                <a:latin typeface="+mn-lt"/>
                <a:ea typeface="+mn-ea"/>
                <a:cs typeface="+mn-cs"/>
              </a:rPr>
              <a:t> Ideally, the system will be</a:t>
            </a:r>
            <a:r>
              <a:rPr lang="en-US" sz="1000" b="0" i="0" u="none" strike="noStrike" kern="1200" baseline="0" dirty="0">
                <a:solidFill>
                  <a:schemeClr val="tx1"/>
                </a:solidFill>
                <a:effectLst/>
                <a:latin typeface="+mn-lt"/>
                <a:ea typeface="+mn-ea"/>
                <a:cs typeface="+mn-cs"/>
              </a:rPr>
              <a:t> accessible from a single, dedicated link that can be embedded in online courses.</a:t>
            </a:r>
            <a:endParaRPr lang="en-US" sz="10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42</a:t>
            </a:fld>
            <a:endParaRPr lang="en-US"/>
          </a:p>
        </p:txBody>
      </p:sp>
    </p:spTree>
    <p:extLst>
      <p:ext uri="{BB962C8B-B14F-4D97-AF65-F5344CB8AC3E}">
        <p14:creationId xmlns:p14="http://schemas.microsoft.com/office/powerpoint/2010/main" val="9421421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To</a:t>
            </a:r>
            <a:r>
              <a:rPr lang="en-US" sz="1000" baseline="0" dirty="0">
                <a:solidFill>
                  <a:schemeClr val="tx1"/>
                </a:solidFill>
              </a:rPr>
              <a:t> begin with, we’ll share some of the </a:t>
            </a:r>
            <a:r>
              <a:rPr lang="en-US" sz="1000" b="1" baseline="0" dirty="0">
                <a:solidFill>
                  <a:schemeClr val="tx1"/>
                </a:solidFill>
              </a:rPr>
              <a:t>tools</a:t>
            </a:r>
            <a:r>
              <a:rPr lang="en-US" sz="1000" baseline="0" dirty="0">
                <a:solidFill>
                  <a:schemeClr val="tx1"/>
                </a:solidFill>
              </a:rPr>
              <a:t> we use for handling tutor requests and setting up appointments.</a:t>
            </a:r>
            <a:endParaRPr lang="en-US" sz="1000" dirty="0">
              <a:solidFill>
                <a:schemeClr val="tx1"/>
              </a:solidFill>
            </a:endParaRPr>
          </a:p>
          <a:p>
            <a:r>
              <a:rPr lang="en-US" sz="1000" b="0" i="0" u="none" strike="noStrike" kern="1200" dirty="0">
                <a:solidFill>
                  <a:schemeClr val="tx1"/>
                </a:solidFill>
                <a:effectLst/>
                <a:latin typeface="+mn-lt"/>
                <a:ea typeface="+mn-ea"/>
                <a:cs typeface="+mn-cs"/>
              </a:rPr>
              <a:t> </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43</a:t>
            </a:fld>
            <a:endParaRPr lang="en-US"/>
          </a:p>
        </p:txBody>
      </p:sp>
    </p:spTree>
    <p:extLst>
      <p:ext uri="{BB962C8B-B14F-4D97-AF65-F5344CB8AC3E}">
        <p14:creationId xmlns:p14="http://schemas.microsoft.com/office/powerpoint/2010/main" val="40138459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aseline="0" dirty="0">
                <a:solidFill>
                  <a:schemeClr val="tx1"/>
                </a:solidFill>
              </a:rPr>
              <a:t>You can set up online appointments through </a:t>
            </a:r>
            <a:r>
              <a:rPr lang="en-US" sz="1000" b="1" baseline="0" dirty="0">
                <a:solidFill>
                  <a:schemeClr val="tx1"/>
                </a:solidFill>
              </a:rPr>
              <a:t>whatever scheduling system you already use</a:t>
            </a:r>
            <a:r>
              <a:rPr lang="en-US" sz="1000" baseline="0" dirty="0">
                <a:solidFill>
                  <a:schemeClr val="tx1"/>
                </a:solidFill>
              </a:rPr>
              <a:t>. We have our own in-house system, but </a:t>
            </a:r>
            <a:r>
              <a:rPr lang="en-US" sz="1000" baseline="0" dirty="0" err="1">
                <a:solidFill>
                  <a:schemeClr val="tx1"/>
                </a:solidFill>
              </a:rPr>
              <a:t>TutorTrac</a:t>
            </a:r>
            <a:r>
              <a:rPr lang="en-US" sz="1000" baseline="0" dirty="0">
                <a:solidFill>
                  <a:schemeClr val="tx1"/>
                </a:solidFill>
              </a:rPr>
              <a:t> and/or </a:t>
            </a:r>
            <a:r>
              <a:rPr lang="en-US" sz="1000" baseline="0" dirty="0" err="1">
                <a:solidFill>
                  <a:schemeClr val="tx1"/>
                </a:solidFill>
              </a:rPr>
              <a:t>WCOnline</a:t>
            </a:r>
            <a:r>
              <a:rPr lang="en-US" sz="1000" baseline="0" dirty="0">
                <a:solidFill>
                  <a:schemeClr val="tx1"/>
                </a:solidFill>
              </a:rPr>
              <a:t> would both work.</a:t>
            </a:r>
          </a:p>
          <a:p>
            <a:endParaRPr lang="en-US" sz="1000" baseline="0" dirty="0">
              <a:solidFill>
                <a:schemeClr val="tx1"/>
              </a:solidFill>
            </a:endParaRPr>
          </a:p>
          <a:p>
            <a:r>
              <a:rPr lang="en-US" sz="1000" baseline="0" dirty="0">
                <a:solidFill>
                  <a:schemeClr val="tx1"/>
                </a:solidFill>
              </a:rPr>
              <a:t>If you are a Google campus, </a:t>
            </a:r>
            <a:r>
              <a:rPr lang="en-US" sz="1000" b="1" baseline="0" dirty="0">
                <a:solidFill>
                  <a:schemeClr val="tx1"/>
                </a:solidFill>
              </a:rPr>
              <a:t>Google Forms or Google Calendar </a:t>
            </a:r>
            <a:r>
              <a:rPr lang="en-US" sz="1000" baseline="0" dirty="0">
                <a:solidFill>
                  <a:schemeClr val="tx1"/>
                </a:solidFill>
              </a:rPr>
              <a:t>can both be adapted to set up appointments. We use Google Forms for online writing center requests because it allows us to gather lots of information (including drafts/prompts) up front.</a:t>
            </a:r>
          </a:p>
          <a:p>
            <a:endParaRPr lang="en-US" sz="1000" baseline="0" dirty="0">
              <a:solidFill>
                <a:schemeClr val="tx1"/>
              </a:solidFill>
            </a:endParaRPr>
          </a:p>
          <a:p>
            <a:r>
              <a:rPr lang="en-US" sz="1000" baseline="0" dirty="0">
                <a:solidFill>
                  <a:schemeClr val="tx1"/>
                </a:solidFill>
              </a:rPr>
              <a:t>To gather even more information, you could use survey software like </a:t>
            </a:r>
            <a:r>
              <a:rPr lang="en-US" sz="1000" b="1" baseline="0" dirty="0" err="1">
                <a:solidFill>
                  <a:schemeClr val="tx1"/>
                </a:solidFill>
              </a:rPr>
              <a:t>Qualtrics</a:t>
            </a:r>
            <a:r>
              <a:rPr lang="en-US" sz="1000" baseline="0" dirty="0">
                <a:solidFill>
                  <a:schemeClr val="tx1"/>
                </a:solidFill>
              </a:rPr>
              <a:t>.</a:t>
            </a:r>
          </a:p>
          <a:p>
            <a:endParaRPr lang="en-US" sz="1000" baseline="0" dirty="0">
              <a:solidFill>
                <a:schemeClr val="tx1"/>
              </a:solidFill>
            </a:endParaRPr>
          </a:p>
          <a:p>
            <a:r>
              <a:rPr lang="en-US" sz="1000" baseline="0" dirty="0">
                <a:solidFill>
                  <a:schemeClr val="tx1"/>
                </a:solidFill>
              </a:rPr>
              <a:t>Overall, we recommend using whatever is most convenient/accessible to you and your students.</a:t>
            </a:r>
          </a:p>
        </p:txBody>
      </p:sp>
      <p:sp>
        <p:nvSpPr>
          <p:cNvPr id="4" name="Slide Number Placeholder 3"/>
          <p:cNvSpPr>
            <a:spLocks noGrp="1"/>
          </p:cNvSpPr>
          <p:nvPr>
            <p:ph type="sldNum" sz="quarter" idx="10"/>
          </p:nvPr>
        </p:nvSpPr>
        <p:spPr/>
        <p:txBody>
          <a:bodyPr/>
          <a:lstStyle/>
          <a:p>
            <a:fld id="{25234F06-3765-4042-AD33-C5B279FDA0DC}" type="slidenum">
              <a:rPr lang="en-US" smtClean="0"/>
              <a:t>44</a:t>
            </a:fld>
            <a:endParaRPr lang="en-US"/>
          </a:p>
        </p:txBody>
      </p:sp>
    </p:spTree>
    <p:extLst>
      <p:ext uri="{BB962C8B-B14F-4D97-AF65-F5344CB8AC3E}">
        <p14:creationId xmlns:p14="http://schemas.microsoft.com/office/powerpoint/2010/main" val="35555119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Those are the tools</a:t>
            </a:r>
            <a:r>
              <a:rPr lang="en-US" sz="1000" baseline="0" dirty="0">
                <a:solidFill>
                  <a:schemeClr val="tx1"/>
                </a:solidFill>
              </a:rPr>
              <a:t> we use for taking in tutor requests and setting up appointments, next up we have some </a:t>
            </a:r>
            <a:r>
              <a:rPr lang="en-US" sz="1000" b="1" baseline="0" dirty="0">
                <a:solidFill>
                  <a:schemeClr val="tx1"/>
                </a:solidFill>
              </a:rPr>
              <a:t>tips </a:t>
            </a:r>
            <a:r>
              <a:rPr lang="en-US" sz="1000" baseline="0" dirty="0">
                <a:solidFill>
                  <a:schemeClr val="tx1"/>
                </a:solidFill>
              </a:rPr>
              <a:t>on how to best set up tutoring sessions.</a:t>
            </a:r>
            <a:endParaRPr lang="en-US" sz="1000" dirty="0">
              <a:solidFill>
                <a:schemeClr val="tx1"/>
              </a:solidFill>
            </a:endParaRPr>
          </a:p>
          <a:p>
            <a:endParaRPr lang="en-US" sz="10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45</a:t>
            </a:fld>
            <a:endParaRPr lang="en-US"/>
          </a:p>
        </p:txBody>
      </p:sp>
    </p:spTree>
    <p:extLst>
      <p:ext uri="{BB962C8B-B14F-4D97-AF65-F5344CB8AC3E}">
        <p14:creationId xmlns:p14="http://schemas.microsoft.com/office/powerpoint/2010/main" val="23011236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dirty="0">
                <a:solidFill>
                  <a:schemeClr val="tx1"/>
                </a:solidFill>
                <a:effectLst/>
                <a:latin typeface="+mn-lt"/>
                <a:ea typeface="+mn-ea"/>
                <a:cs typeface="+mn-cs"/>
              </a:rPr>
              <a:t>As</a:t>
            </a:r>
            <a:r>
              <a:rPr lang="en-US" sz="1000" b="0" i="0" u="none" strike="noStrike" kern="1200" baseline="0" dirty="0">
                <a:solidFill>
                  <a:schemeClr val="tx1"/>
                </a:solidFill>
                <a:effectLst/>
                <a:latin typeface="+mn-lt"/>
                <a:ea typeface="+mn-ea"/>
                <a:cs typeface="+mn-cs"/>
              </a:rPr>
              <a:t> we previously mentioned, an important part of streamlining the process for online tutoring is </a:t>
            </a:r>
            <a:r>
              <a:rPr lang="en-US" sz="1000" b="1" i="0" u="none" strike="noStrike" kern="1200" baseline="0" dirty="0">
                <a:solidFill>
                  <a:schemeClr val="tx1"/>
                </a:solidFill>
                <a:effectLst/>
                <a:latin typeface="+mn-lt"/>
                <a:ea typeface="+mn-ea"/>
                <a:cs typeface="+mn-cs"/>
              </a:rPr>
              <a:t>getting all the information you need up front</a:t>
            </a:r>
            <a:r>
              <a:rPr lang="en-US" sz="1000" b="0" i="0" u="none" strike="noStrike" kern="1200" baseline="0" dirty="0">
                <a:solidFill>
                  <a:schemeClr val="tx1"/>
                </a:solidFill>
                <a:effectLst/>
                <a:latin typeface="+mn-lt"/>
                <a:ea typeface="+mn-ea"/>
                <a:cs typeface="+mn-cs"/>
              </a:rPr>
              <a:t>. </a:t>
            </a:r>
          </a:p>
          <a:p>
            <a:endParaRPr lang="en-US" sz="1000" b="0" i="0" u="none" strike="noStrike" kern="1200" baseline="0" dirty="0">
              <a:solidFill>
                <a:schemeClr val="tx1"/>
              </a:solidFill>
              <a:effectLst/>
              <a:latin typeface="+mn-lt"/>
              <a:ea typeface="+mn-ea"/>
              <a:cs typeface="+mn-cs"/>
            </a:endParaRPr>
          </a:p>
          <a:p>
            <a:r>
              <a:rPr lang="en-US" sz="1000" b="0" i="0" u="none" strike="noStrike" kern="1200" baseline="0" dirty="0">
                <a:solidFill>
                  <a:schemeClr val="tx1"/>
                </a:solidFill>
                <a:effectLst/>
                <a:latin typeface="+mn-lt"/>
                <a:ea typeface="+mn-ea"/>
                <a:cs typeface="+mn-cs"/>
              </a:rPr>
              <a:t>Logistically, this will include things like disability</a:t>
            </a:r>
            <a:r>
              <a:rPr lang="en-US" sz="1000" b="0" i="0" u="none" strike="noStrike" kern="1200" dirty="0">
                <a:solidFill>
                  <a:schemeClr val="tx1"/>
                </a:solidFill>
                <a:effectLst/>
                <a:latin typeface="+mn-lt"/>
                <a:ea typeface="+mn-ea"/>
                <a:cs typeface="+mn-cs"/>
              </a:rPr>
              <a:t> accommodations,</a:t>
            </a:r>
            <a:r>
              <a:rPr lang="en-US" sz="1000" b="0" i="0" u="none" strike="noStrike" kern="1200" baseline="0" dirty="0">
                <a:solidFill>
                  <a:schemeClr val="tx1"/>
                </a:solidFill>
                <a:effectLst/>
                <a:latin typeface="+mn-lt"/>
                <a:ea typeface="+mn-ea"/>
                <a:cs typeface="+mn-cs"/>
              </a:rPr>
              <a:t> contact preferences, and the student’s preferred name.</a:t>
            </a:r>
          </a:p>
          <a:p>
            <a:endParaRPr lang="en-US" sz="1000" b="0" i="0" u="none" strike="noStrike" kern="1200" baseline="0" dirty="0">
              <a:solidFill>
                <a:schemeClr val="tx1"/>
              </a:solidFill>
              <a:effectLst/>
              <a:latin typeface="+mn-lt"/>
              <a:ea typeface="+mn-ea"/>
              <a:cs typeface="+mn-cs"/>
            </a:endParaRPr>
          </a:p>
          <a:p>
            <a:r>
              <a:rPr lang="en-US" sz="1000" b="0" i="0" u="none" strike="noStrike" kern="1200" baseline="0" dirty="0">
                <a:solidFill>
                  <a:schemeClr val="tx1"/>
                </a:solidFill>
                <a:effectLst/>
                <a:latin typeface="+mn-lt"/>
                <a:ea typeface="+mn-ea"/>
                <a:cs typeface="+mn-cs"/>
              </a:rPr>
              <a:t>For synchronous tutoring, you’ll need to gather information on schedule availability, time zone, technology preferences, and an idea of the main topics/questions they want to cover.</a:t>
            </a:r>
          </a:p>
          <a:p>
            <a:pPr marL="0" indent="0">
              <a:buFontTx/>
              <a:buNone/>
            </a:pPr>
            <a:endParaRPr lang="en-US" sz="1000" b="0" i="0" u="none" strike="noStrike" kern="1200" baseline="0" dirty="0">
              <a:solidFill>
                <a:schemeClr val="tx1"/>
              </a:solidFill>
              <a:effectLst/>
              <a:latin typeface="+mn-lt"/>
              <a:ea typeface="+mn-ea"/>
              <a:cs typeface="+mn-cs"/>
            </a:endParaRPr>
          </a:p>
          <a:p>
            <a:pPr marL="0" indent="0">
              <a:buFontTx/>
              <a:buNone/>
            </a:pPr>
            <a:r>
              <a:rPr lang="en-US" sz="1000" b="0" i="0" u="none" strike="noStrike" kern="1200" baseline="0" dirty="0">
                <a:solidFill>
                  <a:schemeClr val="tx1"/>
                </a:solidFill>
                <a:effectLst/>
                <a:latin typeface="+mn-lt"/>
                <a:ea typeface="+mn-ea"/>
                <a:cs typeface="+mn-cs"/>
              </a:rPr>
              <a:t>For asynchronous tutoring, you’ll want assignment instructions, an idea of due dates or test dates, and a more detailed explanation of their concerns or questions. For writing, we also ask specifically for drafts up-front.</a:t>
            </a:r>
          </a:p>
        </p:txBody>
      </p:sp>
      <p:sp>
        <p:nvSpPr>
          <p:cNvPr id="4" name="Slide Number Placeholder 3"/>
          <p:cNvSpPr>
            <a:spLocks noGrp="1"/>
          </p:cNvSpPr>
          <p:nvPr>
            <p:ph type="sldNum" sz="quarter" idx="10"/>
          </p:nvPr>
        </p:nvSpPr>
        <p:spPr/>
        <p:txBody>
          <a:bodyPr/>
          <a:lstStyle/>
          <a:p>
            <a:fld id="{25234F06-3765-4042-AD33-C5B279FDA0DC}" type="slidenum">
              <a:rPr lang="en-US" smtClean="0"/>
              <a:t>46</a:t>
            </a:fld>
            <a:endParaRPr lang="en-US"/>
          </a:p>
        </p:txBody>
      </p:sp>
    </p:spTree>
    <p:extLst>
      <p:ext uri="{BB962C8B-B14F-4D97-AF65-F5344CB8AC3E}">
        <p14:creationId xmlns:p14="http://schemas.microsoft.com/office/powerpoint/2010/main" val="37584029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dirty="0">
                <a:solidFill>
                  <a:schemeClr val="tx1"/>
                </a:solidFill>
                <a:effectLst/>
                <a:latin typeface="+mn-lt"/>
                <a:ea typeface="+mn-ea"/>
                <a:cs typeface="+mn-cs"/>
              </a:rPr>
              <a:t>If possible, the tutor coordinator should provide personalized (not automated) responses.</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47</a:t>
            </a:fld>
            <a:endParaRPr lang="en-US"/>
          </a:p>
        </p:txBody>
      </p:sp>
    </p:spTree>
    <p:extLst>
      <p:ext uri="{BB962C8B-B14F-4D97-AF65-F5344CB8AC3E}">
        <p14:creationId xmlns:p14="http://schemas.microsoft.com/office/powerpoint/2010/main" val="1378426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tx1"/>
                </a:solidFill>
                <a:effectLst/>
                <a:latin typeface="+mn-lt"/>
                <a:ea typeface="+mn-ea"/>
                <a:cs typeface="+mn-cs"/>
              </a:rPr>
              <a:t>In</a:t>
            </a:r>
            <a:r>
              <a:rPr lang="en-US" sz="1000" b="0" i="0" u="none" strike="noStrike" kern="1200" baseline="0" dirty="0">
                <a:solidFill>
                  <a:schemeClr val="tx1"/>
                </a:solidFill>
                <a:effectLst/>
                <a:latin typeface="+mn-lt"/>
                <a:ea typeface="+mn-ea"/>
                <a:cs typeface="+mn-cs"/>
              </a:rPr>
              <a:t> our tutoring centers, the coordinators generally </a:t>
            </a:r>
            <a:r>
              <a:rPr lang="en-US" sz="1000" b="1" i="0" u="none" strike="noStrike" kern="1200" baseline="0" dirty="0">
                <a:solidFill>
                  <a:schemeClr val="tx1"/>
                </a:solidFill>
                <a:effectLst/>
                <a:latin typeface="+mn-lt"/>
                <a:ea typeface="+mn-ea"/>
                <a:cs typeface="+mn-cs"/>
              </a:rPr>
              <a:t>set up communication </a:t>
            </a:r>
            <a:r>
              <a:rPr lang="en-US" sz="1000" b="0" i="0" u="none" strike="noStrike" kern="1200" baseline="0" dirty="0">
                <a:solidFill>
                  <a:schemeClr val="tx1"/>
                </a:solidFill>
                <a:effectLst/>
                <a:latin typeface="+mn-lt"/>
                <a:ea typeface="+mn-ea"/>
                <a:cs typeface="+mn-cs"/>
              </a:rPr>
              <a:t>between the tutor and online tutee, either by scheduling an initial session, providing the tutor’s availability, or simply sending a shared email.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0" i="0" u="none" strike="noStrike"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baseline="0" dirty="0">
                <a:solidFill>
                  <a:schemeClr val="tx1"/>
                </a:solidFill>
                <a:effectLst/>
                <a:latin typeface="+mn-lt"/>
                <a:ea typeface="+mn-ea"/>
                <a:cs typeface="+mn-cs"/>
              </a:rPr>
              <a:t>Thus, the onus for scheduling future sessions is on the tutor/tutee and not the coordinator. We find that this helps to build a rapport between the tutor/tutee.</a:t>
            </a:r>
            <a:endParaRPr lang="en-US" sz="1000" b="0" i="0" u="none" strike="noStrike" kern="1200" dirty="0">
              <a:solidFill>
                <a:schemeClr val="tx1"/>
              </a:solidFill>
              <a:effectLst/>
              <a:latin typeface="+mn-lt"/>
              <a:ea typeface="+mn-ea"/>
              <a:cs typeface="+mn-cs"/>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48</a:t>
            </a:fld>
            <a:endParaRPr lang="en-US"/>
          </a:p>
        </p:txBody>
      </p:sp>
    </p:spTree>
    <p:extLst>
      <p:ext uri="{BB962C8B-B14F-4D97-AF65-F5344CB8AC3E}">
        <p14:creationId xmlns:p14="http://schemas.microsoft.com/office/powerpoint/2010/main" val="22542801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dirty="0">
                <a:solidFill>
                  <a:schemeClr val="tx1"/>
                </a:solidFill>
                <a:effectLst/>
                <a:latin typeface="+mn-lt"/>
                <a:ea typeface="+mn-ea"/>
                <a:cs typeface="+mn-cs"/>
              </a:rPr>
              <a:t>Next, we’ll be sharing some of the tools and tips we use for our </a:t>
            </a:r>
            <a:r>
              <a:rPr lang="en-US" sz="1000" b="1" i="0" u="none" strike="noStrike" kern="1200" dirty="0">
                <a:solidFill>
                  <a:schemeClr val="tx1"/>
                </a:solidFill>
                <a:effectLst/>
                <a:latin typeface="+mn-lt"/>
                <a:ea typeface="+mn-ea"/>
                <a:cs typeface="+mn-cs"/>
              </a:rPr>
              <a:t>synchronous tutoring</a:t>
            </a:r>
            <a:r>
              <a:rPr lang="en-US" sz="1000" b="0" i="0" u="none" strike="noStrike" kern="1200" dirty="0">
                <a:solidFill>
                  <a:schemeClr val="tx1"/>
                </a:solidFill>
                <a:effectLst/>
                <a:latin typeface="+mn-lt"/>
                <a:ea typeface="+mn-ea"/>
                <a:cs typeface="+mn-cs"/>
              </a:rPr>
              <a:t>. Synchronous tutoring can be a technological challenge and generally requires more set-up than regular in-person tutoring. However, technology has advanced significantly (and keeps advancing) and the tools keep getting better.</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49</a:t>
            </a:fld>
            <a:endParaRPr lang="en-US"/>
          </a:p>
        </p:txBody>
      </p:sp>
    </p:spTree>
    <p:extLst>
      <p:ext uri="{BB962C8B-B14F-4D97-AF65-F5344CB8AC3E}">
        <p14:creationId xmlns:p14="http://schemas.microsoft.com/office/powerpoint/2010/main" val="36633455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dirty="0">
                <a:solidFill>
                  <a:schemeClr val="tx1"/>
                </a:solidFill>
              </a:rPr>
              <a:t>As we’ve previously mentioned,</a:t>
            </a:r>
            <a:r>
              <a:rPr lang="en-US" altLang="en-US" sz="1000" baseline="0" dirty="0">
                <a:solidFill>
                  <a:schemeClr val="tx1"/>
                </a:solidFill>
              </a:rPr>
              <a:t> more than half of UMC students are online. This is a key part of our school’s identity. </a:t>
            </a:r>
            <a:r>
              <a:rPr lang="en-US" altLang="en-US" sz="1000" dirty="0">
                <a:solidFill>
                  <a:schemeClr val="tx1"/>
                </a:solidFill>
              </a:rPr>
              <a:t>Online and distance learning </a:t>
            </a:r>
            <a:r>
              <a:rPr lang="en-US" altLang="en-US" sz="1000" b="1" dirty="0">
                <a:solidFill>
                  <a:schemeClr val="tx1"/>
                </a:solidFill>
              </a:rPr>
              <a:t>increases student access</a:t>
            </a:r>
            <a:r>
              <a:rPr lang="en-US" altLang="en-US" sz="1000" dirty="0">
                <a:solidFill>
                  <a:schemeClr val="tx1"/>
                </a:solidFill>
              </a:rPr>
              <a:t>, the </a:t>
            </a:r>
            <a:r>
              <a:rPr lang="en-US" altLang="en-US" sz="1000" b="1" dirty="0">
                <a:solidFill>
                  <a:schemeClr val="tx1"/>
                </a:solidFill>
              </a:rPr>
              <a:t>rate of degree completion</a:t>
            </a:r>
            <a:r>
              <a:rPr lang="en-US" altLang="en-US" sz="1000" dirty="0">
                <a:solidFill>
                  <a:schemeClr val="tx1"/>
                </a:solidFill>
              </a:rPr>
              <a:t>, and </a:t>
            </a:r>
            <a:r>
              <a:rPr lang="en-US" altLang="en-US" sz="1000" b="1" dirty="0">
                <a:solidFill>
                  <a:schemeClr val="tx1"/>
                </a:solidFill>
              </a:rPr>
              <a:t>appeals to non-traditional students </a:t>
            </a:r>
            <a:r>
              <a:rPr lang="en-US" altLang="en-US" sz="1000" dirty="0">
                <a:solidFill>
                  <a:schemeClr val="tx1"/>
                </a:solidFill>
              </a:rPr>
              <a:t>(Allen &amp; Seaman, 2007)</a:t>
            </a:r>
          </a:p>
          <a:p>
            <a:endParaRPr lang="en-US" sz="1000" dirty="0">
              <a:solidFill>
                <a:schemeClr val="tx1"/>
              </a:solidFill>
            </a:endParaRP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5</a:t>
            </a:fld>
            <a:endParaRPr lang="en-US"/>
          </a:p>
        </p:txBody>
      </p:sp>
    </p:spTree>
    <p:extLst>
      <p:ext uri="{BB962C8B-B14F-4D97-AF65-F5344CB8AC3E}">
        <p14:creationId xmlns:p14="http://schemas.microsoft.com/office/powerpoint/2010/main" val="38855285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To</a:t>
            </a:r>
            <a:r>
              <a:rPr lang="en-US" sz="1000" baseline="0" dirty="0">
                <a:solidFill>
                  <a:schemeClr val="tx1"/>
                </a:solidFill>
              </a:rPr>
              <a:t> begin with, we’ll share some of the </a:t>
            </a:r>
            <a:r>
              <a:rPr lang="en-US" sz="1000" b="1" baseline="0" dirty="0">
                <a:solidFill>
                  <a:schemeClr val="tx1"/>
                </a:solidFill>
              </a:rPr>
              <a:t>tools</a:t>
            </a:r>
            <a:r>
              <a:rPr lang="en-US" sz="1000" baseline="0" dirty="0">
                <a:solidFill>
                  <a:schemeClr val="tx1"/>
                </a:solidFill>
              </a:rPr>
              <a:t> we use for our synchronous sessions.</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50</a:t>
            </a:fld>
            <a:endParaRPr lang="en-US"/>
          </a:p>
        </p:txBody>
      </p:sp>
    </p:spTree>
    <p:extLst>
      <p:ext uri="{BB962C8B-B14F-4D97-AF65-F5344CB8AC3E}">
        <p14:creationId xmlns:p14="http://schemas.microsoft.com/office/powerpoint/2010/main" val="38939121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000" b="0" i="0" u="none" strike="noStrike" kern="1200" dirty="0">
                <a:solidFill>
                  <a:schemeClr val="tx1"/>
                </a:solidFill>
                <a:effectLst/>
                <a:latin typeface="+mn-lt"/>
                <a:ea typeface="+mn-ea"/>
                <a:cs typeface="+mn-cs"/>
              </a:rPr>
              <a:t>For </a:t>
            </a:r>
            <a:r>
              <a:rPr lang="en-US" sz="1000" b="1" i="0" u="none" strike="noStrike" kern="1200" dirty="0">
                <a:solidFill>
                  <a:schemeClr val="tx1"/>
                </a:solidFill>
                <a:effectLst/>
                <a:latin typeface="+mn-lt"/>
                <a:ea typeface="+mn-ea"/>
                <a:cs typeface="+mn-cs"/>
              </a:rPr>
              <a:t>video conferences</a:t>
            </a:r>
            <a:r>
              <a:rPr lang="en-US" sz="1000" b="1" i="0" u="none" strike="noStrike" kern="1200" baseline="0" dirty="0">
                <a:solidFill>
                  <a:schemeClr val="tx1"/>
                </a:solidFill>
                <a:effectLst/>
                <a:latin typeface="+mn-lt"/>
                <a:ea typeface="+mn-ea"/>
                <a:cs typeface="+mn-cs"/>
              </a:rPr>
              <a:t> and screen-sharing</a:t>
            </a:r>
            <a:r>
              <a:rPr lang="en-US" sz="1000" b="0" i="0" u="none" strike="noStrike" kern="1200" baseline="0" dirty="0">
                <a:solidFill>
                  <a:schemeClr val="tx1"/>
                </a:solidFill>
                <a:effectLst/>
                <a:latin typeface="+mn-lt"/>
                <a:ea typeface="+mn-ea"/>
                <a:cs typeface="+mn-cs"/>
              </a:rPr>
              <a:t>, there are many options (see handout):</a:t>
            </a:r>
            <a:endParaRPr lang="en-US" sz="1000" b="0" i="0" u="none" strike="noStrike" kern="1200" dirty="0">
              <a:solidFill>
                <a:schemeClr val="tx1"/>
              </a:solidFill>
              <a:effectLst/>
              <a:latin typeface="+mn-lt"/>
              <a:ea typeface="+mn-ea"/>
              <a:cs typeface="+mn-cs"/>
            </a:endParaRPr>
          </a:p>
          <a:p>
            <a:pPr lvl="0" rtl="0" fontAlgn="base"/>
            <a:endParaRPr lang="en-US" sz="1000" b="0" i="0" u="none" strike="noStrike"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000" b="0" i="0" u="none" strike="noStrike" kern="1200" dirty="0">
                <a:solidFill>
                  <a:schemeClr val="tx1"/>
                </a:solidFill>
                <a:effectLst/>
                <a:latin typeface="+mn-lt"/>
                <a:ea typeface="+mn-ea"/>
                <a:cs typeface="+mn-cs"/>
              </a:rPr>
              <a:t>Google Hangouts/Meet –</a:t>
            </a:r>
            <a:r>
              <a:rPr lang="en-US" sz="1000" b="0" i="0" u="none" strike="noStrike" kern="1200" baseline="0" dirty="0">
                <a:solidFill>
                  <a:schemeClr val="tx1"/>
                </a:solidFill>
                <a:effectLst/>
                <a:latin typeface="+mn-lt"/>
                <a:ea typeface="+mn-ea"/>
                <a:cs typeface="+mn-cs"/>
              </a:rPr>
              <a:t> we’re a Google campus, so we use this one most often. It’s free, user-friendly, and can do </a:t>
            </a:r>
            <a:r>
              <a:rPr lang="en-US" sz="1000" b="0" i="0" u="none" strike="noStrike" kern="1200" dirty="0">
                <a:solidFill>
                  <a:schemeClr val="tx1"/>
                </a:solidFill>
                <a:effectLst/>
                <a:latin typeface="+mn-lt"/>
                <a:ea typeface="+mn-ea"/>
                <a:cs typeface="+mn-cs"/>
              </a:rPr>
              <a:t>simultaneous screen-sharing.  </a:t>
            </a:r>
          </a:p>
          <a:p>
            <a:pPr marL="171450" lvl="0" indent="-171450" rtl="0" fontAlgn="base">
              <a:buFont typeface="Arial" panose="020B0604020202020204" pitchFamily="34" charset="0"/>
              <a:buChar char="•"/>
            </a:pPr>
            <a:r>
              <a:rPr lang="en-US" sz="1000" b="0" i="0" u="none" strike="noStrike" kern="1200" dirty="0">
                <a:solidFill>
                  <a:schemeClr val="tx1"/>
                </a:solidFill>
                <a:effectLst/>
                <a:latin typeface="+mn-lt"/>
                <a:ea typeface="+mn-ea"/>
                <a:cs typeface="+mn-cs"/>
              </a:rPr>
              <a:t>Skype – has</a:t>
            </a:r>
            <a:r>
              <a:rPr lang="en-US" sz="1000" b="0" i="0" u="none" strike="noStrike" kern="1200" baseline="0" dirty="0">
                <a:solidFill>
                  <a:schemeClr val="tx1"/>
                </a:solidFill>
                <a:effectLst/>
                <a:latin typeface="+mn-lt"/>
                <a:ea typeface="+mn-ea"/>
                <a:cs typeface="+mn-cs"/>
              </a:rPr>
              <a:t> the advantage of being free and familiar to most online students. However, there are limits to its </a:t>
            </a:r>
            <a:r>
              <a:rPr lang="en-US" sz="1000" b="0" i="0" u="none" strike="noStrike" kern="1200" dirty="0">
                <a:solidFill>
                  <a:schemeClr val="tx1"/>
                </a:solidFill>
                <a:effectLst/>
                <a:latin typeface="+mn-lt"/>
                <a:ea typeface="+mn-ea"/>
                <a:cs typeface="+mn-cs"/>
              </a:rPr>
              <a:t>screen-sharing options.</a:t>
            </a:r>
          </a:p>
          <a:p>
            <a:pPr marL="171450" lvl="0" indent="-171450" rtl="0" fontAlgn="base">
              <a:buFont typeface="Arial" panose="020B0604020202020204" pitchFamily="34" charset="0"/>
              <a:buChar char="•"/>
            </a:pPr>
            <a:r>
              <a:rPr lang="en-US" sz="1000" b="0" i="0" u="none" strike="noStrike" kern="1200" dirty="0">
                <a:solidFill>
                  <a:schemeClr val="tx1"/>
                </a:solidFill>
                <a:effectLst/>
                <a:latin typeface="+mn-lt"/>
                <a:ea typeface="+mn-ea"/>
                <a:cs typeface="+mn-cs"/>
              </a:rPr>
              <a:t>Adobe Connect –</a:t>
            </a:r>
            <a:r>
              <a:rPr lang="en-US" sz="1000" b="0" i="0" u="none" strike="noStrike" kern="1200" baseline="0" dirty="0">
                <a:solidFill>
                  <a:schemeClr val="tx1"/>
                </a:solidFill>
                <a:effectLst/>
                <a:latin typeface="+mn-lt"/>
                <a:ea typeface="+mn-ea"/>
                <a:cs typeface="+mn-cs"/>
              </a:rPr>
              <a:t> has a built-in whiteboard, but it is not a free software.</a:t>
            </a:r>
            <a:endParaRPr lang="en-US" sz="1000" b="0" i="0" u="none" strike="noStrike"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000" b="0" i="0" u="none" strike="noStrike" kern="1200" dirty="0">
                <a:solidFill>
                  <a:schemeClr val="tx1"/>
                </a:solidFill>
                <a:effectLst/>
                <a:latin typeface="+mn-lt"/>
                <a:ea typeface="+mn-ea"/>
                <a:cs typeface="+mn-cs"/>
              </a:rPr>
              <a:t>WebEx –</a:t>
            </a:r>
            <a:r>
              <a:rPr lang="en-US" sz="1000" b="0" i="0" u="none" strike="noStrike" kern="1200" baseline="0" dirty="0">
                <a:solidFill>
                  <a:schemeClr val="tx1"/>
                </a:solidFill>
                <a:effectLst/>
                <a:latin typeface="+mn-lt"/>
                <a:ea typeface="+mn-ea"/>
                <a:cs typeface="+mn-cs"/>
              </a:rPr>
              <a:t> we’ve used this in the past because our university subscribes to it. It has</a:t>
            </a:r>
            <a:r>
              <a:rPr lang="en-US" sz="1000" b="0" i="0" u="none" strike="noStrike" kern="1200" dirty="0">
                <a:solidFill>
                  <a:schemeClr val="tx1"/>
                </a:solidFill>
                <a:effectLst/>
                <a:latin typeface="+mn-lt"/>
                <a:ea typeface="+mn-ea"/>
                <a:cs typeface="+mn-cs"/>
              </a:rPr>
              <a:t> screen-sharing limitations.</a:t>
            </a:r>
          </a:p>
          <a:p>
            <a:pPr marL="171450" lvl="0" indent="-171450" rtl="0" fontAlgn="base">
              <a:buFont typeface="Arial" panose="020B0604020202020204" pitchFamily="34" charset="0"/>
              <a:buChar char="•"/>
            </a:pPr>
            <a:r>
              <a:rPr lang="en-US" sz="1000" b="0" i="0" u="none" strike="noStrike" kern="1200" dirty="0">
                <a:solidFill>
                  <a:schemeClr val="tx1"/>
                </a:solidFill>
                <a:effectLst/>
                <a:latin typeface="+mn-lt"/>
                <a:ea typeface="+mn-ea"/>
                <a:cs typeface="+mn-cs"/>
              </a:rPr>
              <a:t>Zoom – user-friendly,</a:t>
            </a:r>
            <a:r>
              <a:rPr lang="en-US" sz="1000" b="0" i="0" u="none" strike="noStrike" kern="1200" baseline="0" dirty="0">
                <a:solidFill>
                  <a:schemeClr val="tx1"/>
                </a:solidFill>
                <a:effectLst/>
                <a:latin typeface="+mn-lt"/>
                <a:ea typeface="+mn-ea"/>
                <a:cs typeface="+mn-cs"/>
              </a:rPr>
              <a:t> has a built-in whiteboard, </a:t>
            </a:r>
            <a:r>
              <a:rPr lang="en-US" sz="1000" b="0" i="0" u="none" strike="noStrike" kern="1200" dirty="0">
                <a:solidFill>
                  <a:schemeClr val="tx1"/>
                </a:solidFill>
                <a:effectLst/>
                <a:latin typeface="+mn-lt"/>
                <a:ea typeface="+mn-ea"/>
                <a:cs typeface="+mn-cs"/>
              </a:rPr>
              <a:t>can</a:t>
            </a:r>
            <a:r>
              <a:rPr lang="en-US" sz="1000" b="0" i="0" u="none" strike="noStrike" kern="1200" baseline="0" dirty="0">
                <a:solidFill>
                  <a:schemeClr val="tx1"/>
                </a:solidFill>
                <a:effectLst/>
                <a:latin typeface="+mn-lt"/>
                <a:ea typeface="+mn-ea"/>
                <a:cs typeface="+mn-cs"/>
              </a:rPr>
              <a:t> do </a:t>
            </a:r>
            <a:r>
              <a:rPr lang="en-US" sz="1000" b="0" i="0" u="none" strike="noStrike" kern="1200" dirty="0">
                <a:solidFill>
                  <a:schemeClr val="tx1"/>
                </a:solidFill>
                <a:effectLst/>
                <a:latin typeface="+mn-lt"/>
                <a:ea typeface="+mn-ea"/>
                <a:cs typeface="+mn-cs"/>
              </a:rPr>
              <a:t>simultaneous</a:t>
            </a:r>
            <a:r>
              <a:rPr lang="en-US" sz="1000" b="0" i="0" u="none" strike="noStrike" kern="1200" baseline="0" dirty="0">
                <a:solidFill>
                  <a:schemeClr val="tx1"/>
                </a:solidFill>
                <a:effectLst/>
                <a:latin typeface="+mn-lt"/>
                <a:ea typeface="+mn-ea"/>
                <a:cs typeface="+mn-cs"/>
              </a:rPr>
              <a:t> screen-share, but not a free software.</a:t>
            </a:r>
            <a:endParaRPr lang="en-US" sz="1000" b="0" i="0" u="none" strike="noStrike"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000" b="0" dirty="0">
              <a:solidFill>
                <a:schemeClr val="tx1"/>
              </a:solidFill>
            </a:endParaRPr>
          </a:p>
          <a:p>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51</a:t>
            </a:fld>
            <a:endParaRPr lang="en-US"/>
          </a:p>
        </p:txBody>
      </p:sp>
    </p:spTree>
    <p:extLst>
      <p:ext uri="{BB962C8B-B14F-4D97-AF65-F5344CB8AC3E}">
        <p14:creationId xmlns:p14="http://schemas.microsoft.com/office/powerpoint/2010/main" val="21470478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000" b="0" i="0" u="none" strike="noStrike" kern="1200" dirty="0">
                <a:solidFill>
                  <a:schemeClr val="tx1"/>
                </a:solidFill>
                <a:effectLst/>
                <a:latin typeface="+mn-lt"/>
                <a:ea typeface="+mn-ea"/>
                <a:cs typeface="+mn-cs"/>
              </a:rPr>
              <a:t>For certain types of assignments or points in the writing process, it might make sense to use software</a:t>
            </a:r>
            <a:r>
              <a:rPr lang="en-US" sz="1000" b="0" i="0" u="none" strike="noStrike" kern="1200" baseline="0" dirty="0">
                <a:solidFill>
                  <a:schemeClr val="tx1"/>
                </a:solidFill>
                <a:effectLst/>
                <a:latin typeface="+mn-lt"/>
                <a:ea typeface="+mn-ea"/>
                <a:cs typeface="+mn-cs"/>
              </a:rPr>
              <a:t> that allows tutors and tutees to </a:t>
            </a:r>
            <a:r>
              <a:rPr lang="en-US" sz="1000" b="1" i="0" u="none" strike="noStrike" kern="1200" baseline="0" dirty="0">
                <a:solidFill>
                  <a:schemeClr val="tx1"/>
                </a:solidFill>
                <a:effectLst/>
                <a:latin typeface="+mn-lt"/>
                <a:ea typeface="+mn-ea"/>
                <a:cs typeface="+mn-cs"/>
              </a:rPr>
              <a:t>share documents </a:t>
            </a:r>
            <a:r>
              <a:rPr lang="en-US" sz="1000" b="0" i="0" u="none" strike="noStrike" kern="1200" baseline="0" dirty="0">
                <a:solidFill>
                  <a:schemeClr val="tx1"/>
                </a:solidFill>
                <a:effectLst/>
                <a:latin typeface="+mn-lt"/>
                <a:ea typeface="+mn-ea"/>
                <a:cs typeface="+mn-cs"/>
              </a:rPr>
              <a:t>instead of sending them as email attachments (since our writing center started offering video feedback, though, this is less often a part of our practice). (see handout)</a:t>
            </a:r>
          </a:p>
          <a:p>
            <a:pPr rtl="0" fontAlgn="base"/>
            <a:endParaRPr lang="en-US" sz="1000" b="0" i="0" u="none" strike="noStrike" kern="1200" dirty="0">
              <a:solidFill>
                <a:schemeClr val="tx1"/>
              </a:solidFill>
              <a:effectLst/>
              <a:latin typeface="+mn-lt"/>
              <a:ea typeface="+mn-ea"/>
              <a:cs typeface="+mn-cs"/>
            </a:endParaRPr>
          </a:p>
          <a:p>
            <a:pPr marL="0" indent="0" rtl="0" fontAlgn="base">
              <a:buFont typeface="Arial" panose="020B0604020202020204" pitchFamily="34" charset="0"/>
              <a:buNone/>
            </a:pPr>
            <a:r>
              <a:rPr lang="en-US" sz="1000" b="0" i="0" u="none" strike="noStrike" kern="1200" dirty="0">
                <a:solidFill>
                  <a:schemeClr val="tx1"/>
                </a:solidFill>
                <a:effectLst/>
                <a:latin typeface="+mn-lt"/>
                <a:ea typeface="+mn-ea"/>
                <a:cs typeface="+mn-cs"/>
              </a:rPr>
              <a:t>We often use Google</a:t>
            </a:r>
            <a:r>
              <a:rPr lang="en-US" sz="1000" b="0" i="0" u="none" strike="noStrike" kern="1200" baseline="0" dirty="0">
                <a:solidFill>
                  <a:schemeClr val="tx1"/>
                </a:solidFill>
                <a:effectLst/>
                <a:latin typeface="+mn-lt"/>
                <a:ea typeface="+mn-ea"/>
                <a:cs typeface="+mn-cs"/>
              </a:rPr>
              <a:t> Drive/Docs. Docs allows tutees to respond to comments or mark them as “resolved.” The tutor and tutee can also be in the document at the same time, which can be helpful for synchronous consultations.</a:t>
            </a:r>
          </a:p>
          <a:p>
            <a:pPr marL="0" indent="0" rtl="0" fontAlgn="base">
              <a:buFont typeface="Arial" panose="020B0604020202020204" pitchFamily="34" charset="0"/>
              <a:buNone/>
            </a:pPr>
            <a:endParaRPr lang="en-US" sz="1000" b="0" i="0" u="none" strike="noStrike" kern="1200" baseline="0" dirty="0">
              <a:solidFill>
                <a:schemeClr val="tx1"/>
              </a:solidFill>
              <a:effectLst/>
              <a:latin typeface="+mn-lt"/>
              <a:ea typeface="+mn-ea"/>
              <a:cs typeface="+mn-cs"/>
            </a:endParaRPr>
          </a:p>
          <a:p>
            <a:pPr marL="0" indent="0" rtl="0" fontAlgn="base">
              <a:buFont typeface="Arial" panose="020B0604020202020204" pitchFamily="34" charset="0"/>
              <a:buNone/>
            </a:pPr>
            <a:r>
              <a:rPr lang="en-US" sz="1000" b="0" i="0" u="none" strike="noStrike" kern="1200" baseline="0" dirty="0">
                <a:solidFill>
                  <a:schemeClr val="tx1"/>
                </a:solidFill>
                <a:effectLst/>
                <a:latin typeface="+mn-lt"/>
                <a:ea typeface="+mn-ea"/>
                <a:cs typeface="+mn-cs"/>
              </a:rPr>
              <a:t>Other applications (like Office 365 OneDrive or Dropbox) offer similar functionality.</a:t>
            </a:r>
          </a:p>
          <a:p>
            <a:pPr marL="0" indent="0" rtl="0" fontAlgn="base">
              <a:buFont typeface="Arial" panose="020B0604020202020204" pitchFamily="34" charset="0"/>
              <a:buNone/>
            </a:pPr>
            <a:endParaRPr lang="en-US" sz="1000" b="1" i="0" u="none" strike="noStrike" kern="1200" dirty="0">
              <a:solidFill>
                <a:schemeClr val="tx1"/>
              </a:solidFill>
              <a:effectLst/>
              <a:latin typeface="+mn-lt"/>
              <a:ea typeface="+mn-ea"/>
              <a:cs typeface="+mn-cs"/>
            </a:endParaRPr>
          </a:p>
          <a:p>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52</a:t>
            </a:fld>
            <a:endParaRPr lang="en-US"/>
          </a:p>
        </p:txBody>
      </p:sp>
    </p:spTree>
    <p:extLst>
      <p:ext uri="{BB962C8B-B14F-4D97-AF65-F5344CB8AC3E}">
        <p14:creationId xmlns:p14="http://schemas.microsoft.com/office/powerpoint/2010/main" val="111655523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000" b="0" i="0" u="none" strike="noStrike" kern="1200" dirty="0">
                <a:solidFill>
                  <a:schemeClr val="tx1"/>
                </a:solidFill>
                <a:effectLst/>
                <a:latin typeface="+mn-lt"/>
                <a:ea typeface="+mn-ea"/>
                <a:cs typeface="+mn-cs"/>
              </a:rPr>
              <a:t>For math</a:t>
            </a:r>
            <a:r>
              <a:rPr lang="en-US" sz="1000" b="0" i="0" u="none" strike="noStrike" kern="1200" baseline="0" dirty="0">
                <a:solidFill>
                  <a:schemeClr val="tx1"/>
                </a:solidFill>
                <a:effectLst/>
                <a:latin typeface="+mn-lt"/>
                <a:ea typeface="+mn-ea"/>
                <a:cs typeface="+mn-cs"/>
              </a:rPr>
              <a:t> tutoring, we use an </a:t>
            </a:r>
            <a:r>
              <a:rPr lang="en-US" sz="1000" b="1" i="0" u="none" strike="noStrike" kern="1200" baseline="0" dirty="0">
                <a:solidFill>
                  <a:schemeClr val="tx1"/>
                </a:solidFill>
                <a:effectLst/>
                <a:latin typeface="+mn-lt"/>
                <a:ea typeface="+mn-ea"/>
                <a:cs typeface="+mn-cs"/>
              </a:rPr>
              <a:t>on-screen whiteboard and/or touch screen tablet </a:t>
            </a:r>
            <a:r>
              <a:rPr lang="en-US" sz="1000" b="0" i="0" u="none" strike="noStrike" kern="1200" baseline="0" dirty="0">
                <a:solidFill>
                  <a:schemeClr val="tx1"/>
                </a:solidFill>
                <a:effectLst/>
                <a:latin typeface="+mn-lt"/>
                <a:ea typeface="+mn-ea"/>
                <a:cs typeface="+mn-cs"/>
              </a:rPr>
              <a:t>in place of the typical scratch paper. There are several free on-screen whiteboards available online. Touch-screen tablets, of course, generally cost money. (see handout)</a:t>
            </a:r>
          </a:p>
          <a:p>
            <a:pPr rtl="0" fontAlgn="base"/>
            <a:endParaRPr lang="en-US" sz="1000" b="0" i="0" u="none" strike="noStrike" kern="1200" dirty="0">
              <a:solidFill>
                <a:schemeClr val="tx1"/>
              </a:solidFill>
              <a:effectLst/>
              <a:latin typeface="+mn-lt"/>
              <a:ea typeface="+mn-ea"/>
              <a:cs typeface="+mn-cs"/>
            </a:endParaRPr>
          </a:p>
          <a:p>
            <a:pPr rtl="0" fontAlgn="base"/>
            <a:r>
              <a:rPr lang="en-US" sz="1000" b="1" i="0" u="none" strike="noStrike" kern="1200" dirty="0">
                <a:solidFill>
                  <a:schemeClr val="tx1"/>
                </a:solidFill>
                <a:effectLst/>
                <a:latin typeface="+mn-lt"/>
                <a:ea typeface="+mn-ea"/>
                <a:cs typeface="+mn-cs"/>
              </a:rPr>
              <a:t>Onscreen white board</a:t>
            </a:r>
            <a:r>
              <a:rPr lang="en-US" sz="1000" b="1" i="0" u="none" strike="noStrike" kern="1200" baseline="0" dirty="0">
                <a:solidFill>
                  <a:schemeClr val="tx1"/>
                </a:solidFill>
                <a:effectLst/>
                <a:latin typeface="+mn-lt"/>
                <a:ea typeface="+mn-ea"/>
                <a:cs typeface="+mn-cs"/>
              </a:rPr>
              <a:t> </a:t>
            </a:r>
            <a:r>
              <a:rPr lang="en-US" sz="1000" b="0" i="0" u="none" strike="noStrike" kern="1200" baseline="0" dirty="0">
                <a:solidFill>
                  <a:schemeClr val="tx1"/>
                </a:solidFill>
                <a:effectLst/>
                <a:latin typeface="+mn-lt"/>
                <a:ea typeface="+mn-ea"/>
                <a:cs typeface="+mn-cs"/>
              </a:rPr>
              <a:t>– there are multiple free downloads, including </a:t>
            </a:r>
            <a:r>
              <a:rPr lang="en-US" sz="1000" b="0" i="0" u="none" strike="noStrike" kern="1200" dirty="0">
                <a:solidFill>
                  <a:schemeClr val="tx1"/>
                </a:solidFill>
                <a:effectLst/>
                <a:latin typeface="+mn-lt"/>
                <a:ea typeface="+mn-ea"/>
                <a:cs typeface="+mn-cs"/>
              </a:rPr>
              <a:t>SmoothDraw4 (http://www.smoothdraw.com/) and Sketchpad (https://sketch.io/sketchpad/). The Windows 10 Operating System also</a:t>
            </a:r>
            <a:r>
              <a:rPr lang="en-US" sz="1000" b="0" i="0" u="none" strike="noStrike" kern="1200" baseline="0" dirty="0">
                <a:solidFill>
                  <a:schemeClr val="tx1"/>
                </a:solidFill>
                <a:effectLst/>
                <a:latin typeface="+mn-lt"/>
                <a:ea typeface="+mn-ea"/>
                <a:cs typeface="+mn-cs"/>
              </a:rPr>
              <a:t> has a built-in white board tool called “Windows Ink Sketchpad or Screen Sketch”.</a:t>
            </a:r>
            <a:endParaRPr lang="en-US" sz="1000" b="0" i="0" u="none" strike="noStrike" kern="1200" dirty="0">
              <a:solidFill>
                <a:schemeClr val="tx1"/>
              </a:solidFill>
              <a:effectLst/>
              <a:latin typeface="+mn-lt"/>
              <a:ea typeface="+mn-ea"/>
              <a:cs typeface="+mn-cs"/>
            </a:endParaRPr>
          </a:p>
          <a:p>
            <a:pPr lvl="1" rtl="0" fontAlgn="base"/>
            <a:endParaRPr lang="en-US"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u="none" strike="noStrike" kern="1200" dirty="0">
                <a:solidFill>
                  <a:schemeClr val="tx1"/>
                </a:solidFill>
                <a:effectLst/>
                <a:latin typeface="+mn-lt"/>
                <a:ea typeface="+mn-ea"/>
                <a:cs typeface="+mn-cs"/>
              </a:rPr>
              <a:t>Touch-screen</a:t>
            </a:r>
            <a:r>
              <a:rPr lang="en-US" sz="1000" b="1" i="0" u="none" strike="noStrike" kern="1200" baseline="0" dirty="0">
                <a:solidFill>
                  <a:schemeClr val="tx1"/>
                </a:solidFill>
                <a:effectLst/>
                <a:latin typeface="+mn-lt"/>
                <a:ea typeface="+mn-ea"/>
                <a:cs typeface="+mn-cs"/>
              </a:rPr>
              <a:t> tablet </a:t>
            </a:r>
            <a:r>
              <a:rPr lang="en-US" sz="1000" b="0" i="0" u="none" strike="noStrike" kern="1200" baseline="0" dirty="0">
                <a:solidFill>
                  <a:schemeClr val="tx1"/>
                </a:solidFill>
                <a:effectLst/>
                <a:latin typeface="+mn-lt"/>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b="0" i="0" u="none" strike="noStrike" kern="1200" dirty="0">
                <a:solidFill>
                  <a:schemeClr val="tx1"/>
                </a:solidFill>
                <a:effectLst/>
                <a:latin typeface="+mn-lt"/>
                <a:ea typeface="+mn-ea"/>
                <a:cs typeface="+mn-cs"/>
              </a:rPr>
              <a:t>Graphics tablet (i.e. Wacom </a:t>
            </a:r>
            <a:r>
              <a:rPr lang="en-US" sz="1000" b="0" i="0" u="none" strike="noStrike" kern="1200" dirty="0" err="1">
                <a:solidFill>
                  <a:schemeClr val="tx1"/>
                </a:solidFill>
                <a:effectLst/>
                <a:latin typeface="+mn-lt"/>
                <a:ea typeface="+mn-ea"/>
                <a:cs typeface="+mn-cs"/>
              </a:rPr>
              <a:t>Intuos</a:t>
            </a:r>
            <a:r>
              <a:rPr lang="en-US" sz="1000" b="0" i="0" u="none" strike="noStrike" kern="1200" dirty="0">
                <a:solidFill>
                  <a:schemeClr val="tx1"/>
                </a:solidFill>
                <a:effectLst/>
                <a:latin typeface="+mn-lt"/>
                <a:ea typeface="+mn-ea"/>
                <a:cs typeface="+mn-cs"/>
              </a:rPr>
              <a:t> Pro) are designed for artists and will be the most responsive tool you can use.</a:t>
            </a:r>
          </a:p>
          <a:p>
            <a:pPr marL="171450" lvl="0" indent="-171450" rtl="0" fontAlgn="base">
              <a:buFont typeface="Arial" panose="020B0604020202020204" pitchFamily="34" charset="0"/>
              <a:buChar char="•"/>
            </a:pPr>
            <a:r>
              <a:rPr lang="en-US" sz="1000" b="0" i="0" u="none" strike="noStrike" kern="1200" dirty="0">
                <a:solidFill>
                  <a:schemeClr val="tx1"/>
                </a:solidFill>
                <a:effectLst/>
                <a:latin typeface="+mn-lt"/>
                <a:ea typeface="+mn-ea"/>
                <a:cs typeface="+mn-cs"/>
              </a:rPr>
              <a:t>Responsive</a:t>
            </a:r>
            <a:r>
              <a:rPr lang="en-US" sz="1000" b="0" i="0" u="none" strike="noStrike" kern="1200" baseline="0" dirty="0">
                <a:solidFill>
                  <a:schemeClr val="tx1"/>
                </a:solidFill>
                <a:effectLst/>
                <a:latin typeface="+mn-lt"/>
                <a:ea typeface="+mn-ea"/>
                <a:cs typeface="+mn-cs"/>
              </a:rPr>
              <a:t> touch-screen tablet (</a:t>
            </a:r>
            <a:r>
              <a:rPr lang="en-US" sz="1000" b="0" i="0" u="none" strike="noStrike" kern="1200" dirty="0">
                <a:solidFill>
                  <a:schemeClr val="tx1"/>
                </a:solidFill>
                <a:effectLst/>
                <a:latin typeface="+mn-lt"/>
                <a:ea typeface="+mn-ea"/>
                <a:cs typeface="+mn-cs"/>
              </a:rPr>
              <a:t>Microsoft surface/iPad), which you might already have floating around. </a:t>
            </a:r>
          </a:p>
          <a:p>
            <a:pPr marL="171450" lvl="0" indent="-171450" rtl="0" fontAlgn="base">
              <a:buFont typeface="Arial" panose="020B0604020202020204" pitchFamily="34" charset="0"/>
              <a:buChar char="•"/>
            </a:pPr>
            <a:r>
              <a:rPr lang="en-US" sz="1000" b="0" i="0" u="none" strike="noStrike" kern="1200" dirty="0">
                <a:solidFill>
                  <a:schemeClr val="tx1"/>
                </a:solidFill>
                <a:effectLst/>
                <a:latin typeface="+mn-lt"/>
                <a:ea typeface="+mn-ea"/>
                <a:cs typeface="+mn-cs"/>
              </a:rPr>
              <a:t>Touchscreen laptop (if</a:t>
            </a:r>
            <a:r>
              <a:rPr lang="en-US" sz="1000" b="0" i="0" u="none" strike="noStrike" kern="1200" baseline="0" dirty="0">
                <a:solidFill>
                  <a:schemeClr val="tx1"/>
                </a:solidFill>
                <a:effectLst/>
                <a:latin typeface="+mn-lt"/>
                <a:ea typeface="+mn-ea"/>
                <a:cs typeface="+mn-cs"/>
              </a:rPr>
              <a:t> you must).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000" baseline="0" dirty="0">
                <a:solidFill>
                  <a:schemeClr val="tx1"/>
                </a:solidFill>
              </a:rPr>
              <a:t>Document camera (might already have at your institution).</a:t>
            </a:r>
            <a:endParaRPr lang="en-US" sz="1000" dirty="0">
              <a:solidFill>
                <a:schemeClr val="tx1"/>
              </a:solidFill>
            </a:endParaRPr>
          </a:p>
          <a:p>
            <a:pPr marL="0" lvl="0" indent="0" rtl="0" fontAlgn="base">
              <a:buFont typeface="Arial" panose="020B0604020202020204" pitchFamily="34" charset="0"/>
              <a:buNone/>
            </a:pPr>
            <a:endParaRPr lang="en-US" sz="1000" b="0" i="0" u="none" strike="noStrike" kern="1200" dirty="0">
              <a:solidFill>
                <a:schemeClr val="tx1"/>
              </a:solidFill>
              <a:effectLst/>
              <a:latin typeface="+mn-lt"/>
              <a:ea typeface="+mn-ea"/>
              <a:cs typeface="+mn-cs"/>
            </a:endParaRPr>
          </a:p>
          <a:p>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53</a:t>
            </a:fld>
            <a:endParaRPr lang="en-US"/>
          </a:p>
        </p:txBody>
      </p:sp>
    </p:spTree>
    <p:extLst>
      <p:ext uri="{BB962C8B-B14F-4D97-AF65-F5344CB8AC3E}">
        <p14:creationId xmlns:p14="http://schemas.microsoft.com/office/powerpoint/2010/main" val="15703647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rtl="0" fontAlgn="base">
              <a:buFont typeface="Arial" panose="020B0604020202020204" pitchFamily="34" charset="0"/>
              <a:buNone/>
            </a:pPr>
            <a:r>
              <a:rPr lang="en-US" sz="1000" b="0" i="0" u="none" strike="noStrike" kern="1200" dirty="0">
                <a:solidFill>
                  <a:schemeClr val="tx1"/>
                </a:solidFill>
                <a:effectLst/>
                <a:latin typeface="+mn-lt"/>
                <a:ea typeface="+mn-ea"/>
                <a:cs typeface="+mn-cs"/>
              </a:rPr>
              <a:t>This</a:t>
            </a:r>
            <a:r>
              <a:rPr lang="en-US" sz="1000" b="0" i="0" u="none" strike="noStrike" kern="1200" baseline="0" dirty="0">
                <a:solidFill>
                  <a:schemeClr val="tx1"/>
                </a:solidFill>
                <a:effectLst/>
                <a:latin typeface="+mn-lt"/>
                <a:ea typeface="+mn-ea"/>
                <a:cs typeface="+mn-cs"/>
              </a:rPr>
              <a:t> is an example of our </a:t>
            </a:r>
            <a:r>
              <a:rPr lang="en-US" sz="1000" b="1" i="0" u="none" strike="noStrike" kern="1200" baseline="0" dirty="0">
                <a:solidFill>
                  <a:schemeClr val="tx1"/>
                </a:solidFill>
                <a:effectLst/>
                <a:latin typeface="+mn-lt"/>
                <a:ea typeface="+mn-ea"/>
                <a:cs typeface="+mn-cs"/>
              </a:rPr>
              <a:t>graphics tablet </a:t>
            </a:r>
            <a:r>
              <a:rPr lang="en-US" sz="1000" b="0" i="0" u="none" strike="noStrike" kern="1200" baseline="0" dirty="0">
                <a:solidFill>
                  <a:schemeClr val="tx1"/>
                </a:solidFill>
                <a:effectLst/>
                <a:latin typeface="+mn-lt"/>
                <a:ea typeface="+mn-ea"/>
                <a:cs typeface="+mn-cs"/>
              </a:rPr>
              <a:t>that we use.</a:t>
            </a:r>
            <a:endParaRPr lang="en-US" sz="1000" b="0" i="0" u="none" strike="noStrike"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25234F06-3765-4042-AD33-C5B279FDA0DC}" type="slidenum">
              <a:rPr lang="en-US" smtClean="0"/>
              <a:t>54</a:t>
            </a:fld>
            <a:endParaRPr lang="en-US"/>
          </a:p>
        </p:txBody>
      </p:sp>
    </p:spTree>
    <p:extLst>
      <p:ext uri="{BB962C8B-B14F-4D97-AF65-F5344CB8AC3E}">
        <p14:creationId xmlns:p14="http://schemas.microsoft.com/office/powerpoint/2010/main" val="19902136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Those are the tools</a:t>
            </a:r>
            <a:r>
              <a:rPr lang="en-US" sz="1000" baseline="0" dirty="0">
                <a:solidFill>
                  <a:schemeClr val="tx1"/>
                </a:solidFill>
              </a:rPr>
              <a:t> we use for synchronous tutoring, next up we have some </a:t>
            </a:r>
            <a:r>
              <a:rPr lang="en-US" sz="1000" b="1" baseline="0" dirty="0">
                <a:solidFill>
                  <a:schemeClr val="tx1"/>
                </a:solidFill>
              </a:rPr>
              <a:t>tips </a:t>
            </a:r>
            <a:r>
              <a:rPr lang="en-US" sz="1000" baseline="0" dirty="0">
                <a:solidFill>
                  <a:schemeClr val="tx1"/>
                </a:solidFill>
              </a:rPr>
              <a:t>on how to best run synchronous sessions.</a:t>
            </a:r>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55</a:t>
            </a:fld>
            <a:endParaRPr lang="en-US"/>
          </a:p>
        </p:txBody>
      </p:sp>
    </p:spTree>
    <p:extLst>
      <p:ext uri="{BB962C8B-B14F-4D97-AF65-F5344CB8AC3E}">
        <p14:creationId xmlns:p14="http://schemas.microsoft.com/office/powerpoint/2010/main" val="10988547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000" b="0" i="0" u="none" strike="noStrike" kern="1200" dirty="0">
                <a:solidFill>
                  <a:schemeClr val="tx1"/>
                </a:solidFill>
                <a:effectLst/>
                <a:latin typeface="+mn-lt"/>
                <a:ea typeface="+mn-ea"/>
                <a:cs typeface="+mn-cs"/>
              </a:rPr>
              <a:t>The first and most important strategy of synchronous tutoring is to </a:t>
            </a:r>
            <a:r>
              <a:rPr lang="en-US" sz="1000" b="1" i="0" u="none" strike="noStrike" kern="1200" baseline="0" dirty="0">
                <a:solidFill>
                  <a:schemeClr val="tx1"/>
                </a:solidFill>
                <a:effectLst/>
                <a:latin typeface="+mn-lt"/>
                <a:ea typeface="+mn-ea"/>
                <a:cs typeface="+mn-cs"/>
              </a:rPr>
              <a:t>b</a:t>
            </a:r>
            <a:r>
              <a:rPr lang="en-US" sz="1000" b="1" i="0" u="none" strike="noStrike" kern="1200" dirty="0">
                <a:solidFill>
                  <a:schemeClr val="tx1"/>
                </a:solidFill>
                <a:effectLst/>
                <a:latin typeface="+mn-lt"/>
                <a:ea typeface="+mn-ea"/>
                <a:cs typeface="+mn-cs"/>
              </a:rPr>
              <a:t>ecome confident with the technology</a:t>
            </a:r>
            <a:r>
              <a:rPr lang="en-US" sz="1000" b="0" i="0" u="none" strike="noStrike" kern="1200" dirty="0">
                <a:solidFill>
                  <a:schemeClr val="tx1"/>
                </a:solidFill>
                <a:effectLst/>
                <a:latin typeface="+mn-lt"/>
                <a:ea typeface="+mn-ea"/>
                <a:cs typeface="+mn-cs"/>
              </a:rPr>
              <a:t>. This is</a:t>
            </a:r>
            <a:r>
              <a:rPr lang="en-US" sz="1000" b="0" i="0" u="none" strike="noStrike" kern="1200" baseline="0" dirty="0">
                <a:solidFill>
                  <a:schemeClr val="tx1"/>
                </a:solidFill>
                <a:effectLst/>
                <a:latin typeface="+mn-lt"/>
                <a:ea typeface="+mn-ea"/>
                <a:cs typeface="+mn-cs"/>
              </a:rPr>
              <a:t> yet another place where advance preparation is key. </a:t>
            </a:r>
          </a:p>
          <a:p>
            <a:pPr rtl="0" fontAlgn="base"/>
            <a:endParaRPr lang="en-US" sz="1000" b="0" i="0" u="none" strike="noStrike" kern="1200" baseline="0" dirty="0">
              <a:solidFill>
                <a:schemeClr val="tx1"/>
              </a:solidFill>
              <a:effectLst/>
              <a:latin typeface="+mn-lt"/>
              <a:ea typeface="+mn-ea"/>
              <a:cs typeface="+mn-cs"/>
            </a:endParaRPr>
          </a:p>
          <a:p>
            <a:pPr rtl="0" fontAlgn="base"/>
            <a:r>
              <a:rPr lang="en-US" sz="1000" b="0" i="0" u="none" strike="noStrike" kern="1200" baseline="0" dirty="0">
                <a:solidFill>
                  <a:schemeClr val="tx1"/>
                </a:solidFill>
                <a:effectLst/>
                <a:latin typeface="+mn-lt"/>
                <a:ea typeface="+mn-ea"/>
                <a:cs typeface="+mn-cs"/>
              </a:rPr>
              <a:t>We recommend c</a:t>
            </a:r>
            <a:r>
              <a:rPr lang="en-US" sz="1000" b="0" i="0" u="none" strike="noStrike" kern="1200" dirty="0">
                <a:solidFill>
                  <a:schemeClr val="tx1"/>
                </a:solidFill>
                <a:effectLst/>
                <a:latin typeface="+mn-lt"/>
                <a:ea typeface="+mn-ea"/>
                <a:cs typeface="+mn-cs"/>
              </a:rPr>
              <a:t>onducting some trial runs with other tutors or friends before your first session with a tutee. Video call your mom or grandma and walk through the technology with her.</a:t>
            </a:r>
            <a:r>
              <a:rPr lang="en-US" sz="1000" b="0" i="0" u="none" strike="noStrike" kern="1200" baseline="0" dirty="0">
                <a:solidFill>
                  <a:schemeClr val="tx1"/>
                </a:solidFill>
                <a:effectLst/>
                <a:latin typeface="+mn-lt"/>
                <a:ea typeface="+mn-ea"/>
                <a:cs typeface="+mn-cs"/>
              </a:rPr>
              <a:t> You (and your other online tutors) should b</a:t>
            </a:r>
            <a:r>
              <a:rPr lang="en-US" sz="1000" b="0" i="0" u="none" strike="noStrike" kern="1200" dirty="0">
                <a:solidFill>
                  <a:schemeClr val="tx1"/>
                </a:solidFill>
                <a:effectLst/>
                <a:latin typeface="+mn-lt"/>
                <a:ea typeface="+mn-ea"/>
                <a:cs typeface="+mn-cs"/>
              </a:rPr>
              <a:t>e prepared to troubleshoot issues that may arise (audio, video, browser problems, etc.) especially during the first session. In addition to being an online tutors, you’re also a technical troubleshooters.</a:t>
            </a:r>
          </a:p>
          <a:p>
            <a:pPr marL="0" indent="0">
              <a:buFontTx/>
              <a:buNone/>
            </a:pPr>
            <a:endParaRPr lang="en-US" sz="1000" dirty="0">
              <a:solidFill>
                <a:schemeClr val="tx1"/>
              </a:solidFill>
            </a:endParaRPr>
          </a:p>
          <a:p>
            <a:pPr marL="0" indent="0">
              <a:buFontTx/>
              <a:buNone/>
            </a:pP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56</a:t>
            </a:fld>
            <a:endParaRPr lang="en-US"/>
          </a:p>
        </p:txBody>
      </p:sp>
    </p:spTree>
    <p:extLst>
      <p:ext uri="{BB962C8B-B14F-4D97-AF65-F5344CB8AC3E}">
        <p14:creationId xmlns:p14="http://schemas.microsoft.com/office/powerpoint/2010/main" val="37043695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000" b="0" i="0" u="none" strike="noStrike" kern="1200" dirty="0">
                <a:solidFill>
                  <a:schemeClr val="tx1"/>
                </a:solidFill>
                <a:effectLst/>
                <a:latin typeface="+mn-lt"/>
                <a:ea typeface="+mn-ea"/>
                <a:cs typeface="+mn-cs"/>
              </a:rPr>
              <a:t>Of</a:t>
            </a:r>
            <a:r>
              <a:rPr lang="en-US" sz="1000" b="0" i="0" u="none" strike="noStrike" kern="1200" baseline="0" dirty="0">
                <a:solidFill>
                  <a:schemeClr val="tx1"/>
                </a:solidFill>
                <a:effectLst/>
                <a:latin typeface="+mn-lt"/>
                <a:ea typeface="+mn-ea"/>
                <a:cs typeface="+mn-cs"/>
              </a:rPr>
              <a:t> course, it’s necessary for both the tutor and the </a:t>
            </a:r>
            <a:r>
              <a:rPr lang="en-US" sz="1000" b="1" i="0" u="none" strike="noStrike" kern="1200" baseline="0" dirty="0">
                <a:solidFill>
                  <a:schemeClr val="tx1"/>
                </a:solidFill>
                <a:effectLst/>
                <a:latin typeface="+mn-lt"/>
                <a:ea typeface="+mn-ea"/>
                <a:cs typeface="+mn-cs"/>
              </a:rPr>
              <a:t>tutee to feel comfortable using the technology </a:t>
            </a:r>
            <a:r>
              <a:rPr lang="en-US" sz="1000" b="0" i="0" u="none" strike="noStrike" kern="1200" baseline="0" dirty="0">
                <a:solidFill>
                  <a:schemeClr val="tx1"/>
                </a:solidFill>
                <a:effectLst/>
                <a:latin typeface="+mn-lt"/>
                <a:ea typeface="+mn-ea"/>
                <a:cs typeface="+mn-cs"/>
              </a:rPr>
              <a:t>in order for synchronous sessions to work. To do this, you need to communicate the technology instructions up-front. Be sure to let tutees know…</a:t>
            </a:r>
          </a:p>
          <a:p>
            <a:pPr rtl="0" fontAlgn="base"/>
            <a:endParaRPr lang="en-US" sz="1000" b="0" i="0" u="none" strike="noStrike" kern="1200" baseline="0" dirty="0">
              <a:solidFill>
                <a:schemeClr val="tx1"/>
              </a:solidFill>
              <a:effectLst/>
              <a:latin typeface="+mn-lt"/>
              <a:ea typeface="+mn-ea"/>
              <a:cs typeface="+mn-cs"/>
            </a:endParaRPr>
          </a:p>
          <a:p>
            <a:pPr marL="171450" indent="-171450" rtl="0" fontAlgn="base">
              <a:buFont typeface="Arial" panose="020B0604020202020204" pitchFamily="34" charset="0"/>
              <a:buChar char="•"/>
            </a:pPr>
            <a:r>
              <a:rPr lang="en-US" sz="1000" b="0" i="0" u="none" strike="noStrike" kern="1200" baseline="0" dirty="0">
                <a:solidFill>
                  <a:schemeClr val="tx1"/>
                </a:solidFill>
                <a:effectLst/>
                <a:latin typeface="+mn-lt"/>
                <a:ea typeface="+mn-ea"/>
                <a:cs typeface="+mn-cs"/>
              </a:rPr>
              <a:t>What equipment they will need (a camera, microphone, a high-speed, stable internet connection, etc.)</a:t>
            </a:r>
          </a:p>
          <a:p>
            <a:pPr marL="171450" indent="-171450" rtl="0" fontAlgn="base">
              <a:buFont typeface="Arial" panose="020B0604020202020204" pitchFamily="34" charset="0"/>
              <a:buChar char="•"/>
            </a:pPr>
            <a:r>
              <a:rPr lang="en-US" sz="1000" b="0" i="0" u="none" strike="noStrike" kern="1200" baseline="0" dirty="0">
                <a:solidFill>
                  <a:schemeClr val="tx1"/>
                </a:solidFill>
                <a:effectLst/>
                <a:latin typeface="+mn-lt"/>
                <a:ea typeface="+mn-ea"/>
                <a:cs typeface="+mn-cs"/>
              </a:rPr>
              <a:t>How to set up and access the video conference</a:t>
            </a:r>
          </a:p>
          <a:p>
            <a:pPr marL="171450" indent="-171450" rtl="0" fontAlgn="base">
              <a:buFont typeface="Arial" panose="020B0604020202020204" pitchFamily="34" charset="0"/>
              <a:buChar char="•"/>
            </a:pPr>
            <a:r>
              <a:rPr lang="en-US" sz="1000" b="0" i="0" u="none" strike="noStrike" kern="1200" baseline="0" dirty="0">
                <a:solidFill>
                  <a:schemeClr val="tx1"/>
                </a:solidFill>
                <a:effectLst/>
                <a:latin typeface="+mn-lt"/>
                <a:ea typeface="+mn-ea"/>
                <a:cs typeface="+mn-cs"/>
              </a:rPr>
              <a:t>If there are any software downloads or browser add-ons they need before the first session</a:t>
            </a:r>
          </a:p>
          <a:p>
            <a:pPr marL="0" indent="0" rtl="0" fontAlgn="base">
              <a:buFont typeface="Arial" panose="020B0604020202020204" pitchFamily="34" charset="0"/>
              <a:buNone/>
            </a:pPr>
            <a:endParaRPr lang="en-US" sz="1000" b="0" i="0" u="none" strike="noStrike" kern="1200" baseline="0" dirty="0">
              <a:solidFill>
                <a:schemeClr val="tx1"/>
              </a:solidFill>
              <a:effectLst/>
              <a:latin typeface="+mn-lt"/>
              <a:ea typeface="+mn-ea"/>
              <a:cs typeface="+mn-cs"/>
            </a:endParaRPr>
          </a:p>
          <a:p>
            <a:pPr marL="0" indent="0" rtl="0" fontAlgn="base">
              <a:buFont typeface="Arial" panose="020B0604020202020204" pitchFamily="34" charset="0"/>
              <a:buNone/>
            </a:pPr>
            <a:r>
              <a:rPr lang="en-US" sz="1000" b="0" i="0" u="none" strike="noStrike" kern="1200" dirty="0">
                <a:solidFill>
                  <a:schemeClr val="tx1"/>
                </a:solidFill>
                <a:effectLst/>
                <a:latin typeface="+mn-lt"/>
                <a:ea typeface="+mn-ea"/>
                <a:cs typeface="+mn-cs"/>
              </a:rPr>
              <a:t>Send these instructions to them ahead of time, preferably</a:t>
            </a:r>
            <a:r>
              <a:rPr lang="en-US" sz="1000" b="0" i="0" u="none" strike="noStrike" kern="1200" baseline="0" dirty="0">
                <a:solidFill>
                  <a:schemeClr val="tx1"/>
                </a:solidFill>
                <a:effectLst/>
                <a:latin typeface="+mn-lt"/>
                <a:ea typeface="+mn-ea"/>
                <a:cs typeface="+mn-cs"/>
              </a:rPr>
              <a:t> in a clear and concise “how-to” document. Encourage them to access the video chat before the first session, and let them know what your back-up plan is if you cannot establish initial contact.</a:t>
            </a:r>
            <a:endParaRPr lang="en-US" sz="1000" b="0" i="0" u="none" strike="noStrike" kern="1200" dirty="0">
              <a:solidFill>
                <a:schemeClr val="tx1"/>
              </a:solidFill>
              <a:effectLst/>
              <a:latin typeface="+mn-lt"/>
              <a:ea typeface="+mn-ea"/>
              <a:cs typeface="+mn-cs"/>
            </a:endParaRPr>
          </a:p>
          <a:p>
            <a:pPr marL="457200" lvl="1" indent="0" rtl="0" fontAlgn="base">
              <a:buFontTx/>
              <a:buNone/>
            </a:pPr>
            <a:endParaRPr lang="en-US" sz="1000" b="0" i="0" u="none" strike="noStrike" kern="1200" dirty="0">
              <a:solidFill>
                <a:schemeClr val="tx1"/>
              </a:solidFill>
              <a:effectLst/>
              <a:latin typeface="+mn-lt"/>
              <a:ea typeface="+mn-ea"/>
              <a:cs typeface="+mn-cs"/>
            </a:endParaRPr>
          </a:p>
          <a:p>
            <a:pPr marL="457200" lvl="1" indent="0" rtl="0" fontAlgn="base">
              <a:buFontTx/>
              <a:buNone/>
            </a:pPr>
            <a:endParaRPr lang="en-US" sz="1000" b="0" i="0" u="none" strike="noStrike" kern="1200" dirty="0">
              <a:solidFill>
                <a:schemeClr val="tx1"/>
              </a:solidFill>
              <a:effectLst/>
              <a:latin typeface="+mn-lt"/>
              <a:ea typeface="+mn-ea"/>
              <a:cs typeface="+mn-cs"/>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57</a:t>
            </a:fld>
            <a:endParaRPr lang="en-US"/>
          </a:p>
        </p:txBody>
      </p:sp>
    </p:spTree>
    <p:extLst>
      <p:ext uri="{BB962C8B-B14F-4D97-AF65-F5344CB8AC3E}">
        <p14:creationId xmlns:p14="http://schemas.microsoft.com/office/powerpoint/2010/main" val="41791117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dirty="0">
                <a:solidFill>
                  <a:schemeClr val="tx1"/>
                </a:solidFill>
                <a:effectLst/>
                <a:latin typeface="+mn-lt"/>
                <a:ea typeface="+mn-ea"/>
                <a:cs typeface="+mn-cs"/>
              </a:rPr>
              <a:t>Next we’re going to run through some of the </a:t>
            </a:r>
            <a:r>
              <a:rPr lang="en-US" sz="1000" b="1" i="0" u="none" strike="noStrike" kern="1200" dirty="0">
                <a:solidFill>
                  <a:schemeClr val="tx1"/>
                </a:solidFill>
                <a:effectLst/>
                <a:latin typeface="+mn-lt"/>
                <a:ea typeface="+mn-ea"/>
                <a:cs typeface="+mn-cs"/>
              </a:rPr>
              <a:t>tools and tips</a:t>
            </a:r>
            <a:r>
              <a:rPr lang="en-US" sz="1000" b="1" i="0" u="none" strike="noStrike" kern="1200" baseline="0" dirty="0">
                <a:solidFill>
                  <a:schemeClr val="tx1"/>
                </a:solidFill>
                <a:effectLst/>
                <a:latin typeface="+mn-lt"/>
                <a:ea typeface="+mn-ea"/>
                <a:cs typeface="+mn-cs"/>
              </a:rPr>
              <a:t> we use for our asynchronous </a:t>
            </a:r>
            <a:r>
              <a:rPr lang="en-US" sz="1000" b="0" i="0" u="none" strike="noStrike" kern="1200" baseline="0" dirty="0">
                <a:solidFill>
                  <a:schemeClr val="tx1"/>
                </a:solidFill>
                <a:effectLst/>
                <a:latin typeface="+mn-lt"/>
                <a:ea typeface="+mn-ea"/>
                <a:cs typeface="+mn-cs"/>
              </a:rPr>
              <a:t>online tutoring program.  This includes our personalized video feedback as well as our video tutorials. </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58</a:t>
            </a:fld>
            <a:endParaRPr lang="en-US"/>
          </a:p>
        </p:txBody>
      </p:sp>
    </p:spTree>
    <p:extLst>
      <p:ext uri="{BB962C8B-B14F-4D97-AF65-F5344CB8AC3E}">
        <p14:creationId xmlns:p14="http://schemas.microsoft.com/office/powerpoint/2010/main" val="23573105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To start out, we’ll talk about some of the </a:t>
            </a:r>
            <a:r>
              <a:rPr lang="en-US" sz="1000" b="1" dirty="0">
                <a:solidFill>
                  <a:schemeClr val="tx1"/>
                </a:solidFill>
              </a:rPr>
              <a:t>tools</a:t>
            </a:r>
            <a:r>
              <a:rPr lang="en-US" sz="1000" dirty="0">
                <a:solidFill>
                  <a:schemeClr val="tx1"/>
                </a:solidFill>
              </a:rPr>
              <a:t> we use to create these videos.</a:t>
            </a:r>
          </a:p>
        </p:txBody>
      </p:sp>
      <p:sp>
        <p:nvSpPr>
          <p:cNvPr id="4" name="Slide Number Placeholder 3"/>
          <p:cNvSpPr>
            <a:spLocks noGrp="1"/>
          </p:cNvSpPr>
          <p:nvPr>
            <p:ph type="sldNum" sz="quarter" idx="10"/>
          </p:nvPr>
        </p:nvSpPr>
        <p:spPr/>
        <p:txBody>
          <a:bodyPr/>
          <a:lstStyle/>
          <a:p>
            <a:fld id="{25234F06-3765-4042-AD33-C5B279FDA0DC}" type="slidenum">
              <a:rPr lang="en-US" smtClean="0"/>
              <a:t>59</a:t>
            </a:fld>
            <a:endParaRPr lang="en-US"/>
          </a:p>
        </p:txBody>
      </p:sp>
    </p:spTree>
    <p:extLst>
      <p:ext uri="{BB962C8B-B14F-4D97-AF65-F5344CB8AC3E}">
        <p14:creationId xmlns:p14="http://schemas.microsoft.com/office/powerpoint/2010/main" val="2452045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dirty="0">
                <a:solidFill>
                  <a:schemeClr val="tx1"/>
                </a:solidFill>
                <a:latin typeface="Trebuchet MS" panose="020B0603020202020204" pitchFamily="34" charset="0"/>
              </a:rPr>
              <a:t>The</a:t>
            </a:r>
            <a:r>
              <a:rPr lang="en-US" altLang="en-US" sz="1000" baseline="0" dirty="0">
                <a:solidFill>
                  <a:schemeClr val="tx1"/>
                </a:solidFill>
                <a:latin typeface="Trebuchet MS" panose="020B0603020202020204" pitchFamily="34" charset="0"/>
              </a:rPr>
              <a:t> number of online students at UMC continues to increase. And, in fact, </a:t>
            </a:r>
            <a:r>
              <a:rPr lang="en-US" altLang="en-US" sz="1000" b="1" baseline="0" dirty="0">
                <a:solidFill>
                  <a:schemeClr val="tx1"/>
                </a:solidFill>
                <a:latin typeface="Trebuchet MS" panose="020B0603020202020204" pitchFamily="34" charset="0"/>
              </a:rPr>
              <a:t>distance </a:t>
            </a:r>
            <a:r>
              <a:rPr lang="en-US" altLang="en-US" sz="1000" b="1" dirty="0">
                <a:solidFill>
                  <a:schemeClr val="tx1"/>
                </a:solidFill>
                <a:latin typeface="Trebuchet MS" panose="020B0603020202020204" pitchFamily="34" charset="0"/>
              </a:rPr>
              <a:t>education enrollments continue to grow, even in the face of declining overall higher education enrollments </a:t>
            </a:r>
            <a:r>
              <a:rPr lang="en-US" altLang="en-US" sz="1000" dirty="0">
                <a:solidFill>
                  <a:schemeClr val="tx1"/>
                </a:solidFill>
                <a:latin typeface="Trebuchet MS" panose="020B0603020202020204" pitchFamily="34" charset="0"/>
              </a:rPr>
              <a:t>(Allen &amp; Seaman, 2016).</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6</a:t>
            </a:fld>
            <a:endParaRPr lang="en-US"/>
          </a:p>
        </p:txBody>
      </p:sp>
    </p:spTree>
    <p:extLst>
      <p:ext uri="{BB962C8B-B14F-4D97-AF65-F5344CB8AC3E}">
        <p14:creationId xmlns:p14="http://schemas.microsoft.com/office/powerpoint/2010/main" val="8628919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000" b="0" i="0" u="none" strike="noStrike" kern="1200" dirty="0">
                <a:solidFill>
                  <a:schemeClr val="tx1"/>
                </a:solidFill>
                <a:effectLst/>
                <a:latin typeface="+mn-lt"/>
                <a:ea typeface="+mn-ea"/>
                <a:cs typeface="+mn-cs"/>
              </a:rPr>
              <a:t>We make most</a:t>
            </a:r>
            <a:r>
              <a:rPr lang="en-US" sz="1000" b="0" i="0" u="none" strike="noStrike" kern="1200" baseline="0" dirty="0">
                <a:solidFill>
                  <a:schemeClr val="tx1"/>
                </a:solidFill>
                <a:effectLst/>
                <a:latin typeface="+mn-lt"/>
                <a:ea typeface="+mn-ea"/>
                <a:cs typeface="+mn-cs"/>
              </a:rPr>
              <a:t> of our videos using </a:t>
            </a:r>
            <a:r>
              <a:rPr lang="en-US" sz="1000" b="1" i="0" u="none" strike="noStrike" kern="1200" baseline="0" dirty="0">
                <a:solidFill>
                  <a:schemeClr val="tx1"/>
                </a:solidFill>
                <a:effectLst/>
                <a:latin typeface="+mn-lt"/>
                <a:ea typeface="+mn-ea"/>
                <a:cs typeface="+mn-cs"/>
              </a:rPr>
              <a:t>screencast or screen-recording software</a:t>
            </a:r>
            <a:r>
              <a:rPr lang="en-US" sz="1000" b="0" i="0" u="none" strike="noStrike" kern="1200" baseline="0" dirty="0">
                <a:solidFill>
                  <a:schemeClr val="tx1"/>
                </a:solidFill>
                <a:effectLst/>
                <a:latin typeface="+mn-lt"/>
                <a:ea typeface="+mn-ea"/>
                <a:cs typeface="+mn-cs"/>
              </a:rPr>
              <a:t>. There are many versions of this software, some of which are free and some of which require a subscription. Generally, subscription services offer more video editing functionality (which is helpful if you plan on posting public video tutorials). (see handout)</a:t>
            </a:r>
            <a:endParaRPr lang="en-US" sz="1000" b="0" i="0" u="none" strike="noStrike" kern="1200" dirty="0">
              <a:solidFill>
                <a:schemeClr val="tx1"/>
              </a:solidFill>
              <a:effectLst/>
              <a:latin typeface="+mn-lt"/>
              <a:ea typeface="+mn-ea"/>
              <a:cs typeface="+mn-cs"/>
            </a:endParaRPr>
          </a:p>
          <a:p>
            <a:pPr rtl="0" fontAlgn="base"/>
            <a:endParaRPr lang="en-US" sz="1000" b="0" i="0" u="none" strike="noStrike"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000" b="0" i="0" u="none" strike="noStrike" kern="1200" dirty="0">
                <a:solidFill>
                  <a:schemeClr val="tx1"/>
                </a:solidFill>
                <a:effectLst/>
                <a:latin typeface="+mn-lt"/>
                <a:ea typeface="+mn-ea"/>
                <a:cs typeface="+mn-cs"/>
              </a:rPr>
              <a:t>Camtasia Studios – this offers both screen-recording</a:t>
            </a:r>
            <a:r>
              <a:rPr lang="en-US" sz="1000" b="0" i="0" u="none" strike="noStrike" kern="1200" baseline="0" dirty="0">
                <a:solidFill>
                  <a:schemeClr val="tx1"/>
                </a:solidFill>
                <a:effectLst/>
                <a:latin typeface="+mn-lt"/>
                <a:ea typeface="+mn-ea"/>
                <a:cs typeface="+mn-cs"/>
              </a:rPr>
              <a:t> and video recording options and has elaborate editing functions. (We purchased Camtasia 8 for about $200)</a:t>
            </a:r>
          </a:p>
          <a:p>
            <a:pPr marL="171450" lvl="0" indent="-171450" rtl="0" fontAlgn="base">
              <a:buFont typeface="Arial" panose="020B0604020202020204" pitchFamily="34" charset="0"/>
              <a:buChar char="•"/>
            </a:pPr>
            <a:r>
              <a:rPr lang="en-US" sz="1000" b="0" i="0" u="none" strike="noStrike" kern="1200" dirty="0">
                <a:solidFill>
                  <a:schemeClr val="tx1"/>
                </a:solidFill>
                <a:effectLst/>
                <a:latin typeface="+mn-lt"/>
                <a:ea typeface="+mn-ea"/>
                <a:cs typeface="+mn-cs"/>
              </a:rPr>
              <a:t>Screencast-o-</a:t>
            </a:r>
            <a:r>
              <a:rPr lang="en-US" sz="1000" b="0" i="0" u="none" strike="noStrike" kern="1200" dirty="0" err="1">
                <a:solidFill>
                  <a:schemeClr val="tx1"/>
                </a:solidFill>
                <a:effectLst/>
                <a:latin typeface="+mn-lt"/>
                <a:ea typeface="+mn-ea"/>
                <a:cs typeface="+mn-cs"/>
              </a:rPr>
              <a:t>matic</a:t>
            </a:r>
            <a:r>
              <a:rPr lang="en-US" sz="1000" b="0" i="0" u="none" strike="noStrike" kern="1200" dirty="0">
                <a:solidFill>
                  <a:schemeClr val="tx1"/>
                </a:solidFill>
                <a:effectLst/>
                <a:latin typeface="+mn-lt"/>
                <a:ea typeface="+mn-ea"/>
                <a:cs typeface="+mn-cs"/>
              </a:rPr>
              <a:t> – we’ve used the free download version of this </a:t>
            </a:r>
            <a:r>
              <a:rPr lang="en-US" sz="1000" b="0" i="0" u="none" strike="noStrike" kern="1200" dirty="0" err="1">
                <a:solidFill>
                  <a:schemeClr val="tx1"/>
                </a:solidFill>
                <a:effectLst/>
                <a:latin typeface="+mn-lt"/>
                <a:ea typeface="+mn-ea"/>
                <a:cs typeface="+mn-cs"/>
              </a:rPr>
              <a:t>screencasting</a:t>
            </a:r>
            <a:r>
              <a:rPr lang="en-US" sz="1000" b="0" i="0" u="none" strike="noStrike" kern="1200" baseline="0" dirty="0">
                <a:solidFill>
                  <a:schemeClr val="tx1"/>
                </a:solidFill>
                <a:effectLst/>
                <a:latin typeface="+mn-lt"/>
                <a:ea typeface="+mn-ea"/>
                <a:cs typeface="+mn-cs"/>
              </a:rPr>
              <a:t> software.  The videos are easily downloadable in an accessible format. The free version has no editing function and a maximum video length of 15 minutes. </a:t>
            </a:r>
            <a:endParaRPr lang="en-US" sz="1000" b="0" i="0" u="none" strike="noStrike"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000" b="0" i="0" u="none" strike="noStrike" kern="1200" dirty="0" err="1">
                <a:solidFill>
                  <a:schemeClr val="tx1"/>
                </a:solidFill>
                <a:effectLst/>
                <a:latin typeface="+mn-lt"/>
                <a:ea typeface="+mn-ea"/>
                <a:cs typeface="+mn-cs"/>
              </a:rPr>
              <a:t>Kaltura</a:t>
            </a:r>
            <a:r>
              <a:rPr lang="en-US" sz="1000" b="0" i="0" u="none" strike="noStrike" kern="1200" dirty="0">
                <a:solidFill>
                  <a:schemeClr val="tx1"/>
                </a:solidFill>
                <a:effectLst/>
                <a:latin typeface="+mn-lt"/>
                <a:ea typeface="+mn-ea"/>
                <a:cs typeface="+mn-cs"/>
              </a:rPr>
              <a:t> – the</a:t>
            </a:r>
            <a:r>
              <a:rPr lang="en-US" sz="1000" b="0" i="0" u="none" strike="noStrike" kern="1200" baseline="0" dirty="0">
                <a:solidFill>
                  <a:schemeClr val="tx1"/>
                </a:solidFill>
                <a:effectLst/>
                <a:latin typeface="+mn-lt"/>
                <a:ea typeface="+mn-ea"/>
                <a:cs typeface="+mn-cs"/>
              </a:rPr>
              <a:t> University of Minnesota recently acquired a </a:t>
            </a:r>
            <a:r>
              <a:rPr lang="en-US" sz="1000" b="0" i="0" u="none" strike="noStrike" kern="1200" baseline="0" dirty="0" err="1">
                <a:solidFill>
                  <a:schemeClr val="tx1"/>
                </a:solidFill>
                <a:effectLst/>
                <a:latin typeface="+mn-lt"/>
                <a:ea typeface="+mn-ea"/>
                <a:cs typeface="+mn-cs"/>
              </a:rPr>
              <a:t>Kaltura</a:t>
            </a:r>
            <a:r>
              <a:rPr lang="en-US" sz="1000" b="0" i="0" u="none" strike="noStrike" kern="1200" baseline="0" dirty="0">
                <a:solidFill>
                  <a:schemeClr val="tx1"/>
                </a:solidFill>
                <a:effectLst/>
                <a:latin typeface="+mn-lt"/>
                <a:ea typeface="+mn-ea"/>
                <a:cs typeface="+mn-cs"/>
              </a:rPr>
              <a:t> subscription, which has been very helpful to us. The software is user-friendly and offers basic editing functions (though not as elaborate as Camtasia). It also includes automatic closed-captioning (more on that later).</a:t>
            </a:r>
            <a:endParaRPr lang="en-US" sz="1000" b="0" i="0" u="none" strike="noStrike"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000" b="0" i="0" u="none" strike="noStrike" kern="1200" dirty="0">
                <a:solidFill>
                  <a:schemeClr val="tx1"/>
                </a:solidFill>
                <a:effectLst/>
                <a:latin typeface="+mn-lt"/>
                <a:ea typeface="+mn-ea"/>
                <a:cs typeface="+mn-cs"/>
              </a:rPr>
              <a:t>There are</a:t>
            </a:r>
            <a:r>
              <a:rPr lang="en-US" sz="1000" b="0" i="0" u="none" strike="noStrike" kern="1200" baseline="0" dirty="0">
                <a:solidFill>
                  <a:schemeClr val="tx1"/>
                </a:solidFill>
                <a:effectLst/>
                <a:latin typeface="+mn-lt"/>
                <a:ea typeface="+mn-ea"/>
                <a:cs typeface="+mn-cs"/>
              </a:rPr>
              <a:t> plenty of other free screencast tools available for free – you try out different ones and find what works best for you </a:t>
            </a:r>
            <a:r>
              <a:rPr lang="en-US" sz="1000" b="0" i="0" u="none" strike="noStrike" kern="1200" dirty="0">
                <a:solidFill>
                  <a:schemeClr val="tx1"/>
                </a:solidFill>
                <a:effectLst/>
                <a:latin typeface="+mn-lt"/>
                <a:ea typeface="+mn-ea"/>
                <a:cs typeface="+mn-cs"/>
              </a:rPr>
              <a:t> – just do a web search for “free screen recording software”</a:t>
            </a:r>
          </a:p>
          <a:p>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60</a:t>
            </a:fld>
            <a:endParaRPr lang="en-US"/>
          </a:p>
        </p:txBody>
      </p:sp>
    </p:spTree>
    <p:extLst>
      <p:ext uri="{BB962C8B-B14F-4D97-AF65-F5344CB8AC3E}">
        <p14:creationId xmlns:p14="http://schemas.microsoft.com/office/powerpoint/2010/main" val="32348257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000" b="0" i="0" u="none" strike="noStrike" kern="1200" dirty="0">
                <a:solidFill>
                  <a:schemeClr val="tx1"/>
                </a:solidFill>
                <a:effectLst/>
                <a:latin typeface="+mn-lt"/>
                <a:ea typeface="+mn-ea"/>
                <a:cs typeface="+mn-cs"/>
              </a:rPr>
              <a:t>Closed-captioning</a:t>
            </a:r>
            <a:r>
              <a:rPr lang="en-US" sz="1000" b="0" i="0" u="none" strike="noStrike" kern="1200" baseline="0" dirty="0">
                <a:solidFill>
                  <a:schemeClr val="tx1"/>
                </a:solidFill>
                <a:effectLst/>
                <a:latin typeface="+mn-lt"/>
                <a:ea typeface="+mn-ea"/>
                <a:cs typeface="+mn-cs"/>
              </a:rPr>
              <a:t> is important to make public video tutorials accessible. The more advanced video recording software (</a:t>
            </a:r>
            <a:r>
              <a:rPr lang="en-US" sz="1000" b="0" i="0" u="none" strike="noStrike" kern="1200" baseline="0" dirty="0" err="1">
                <a:solidFill>
                  <a:schemeClr val="tx1"/>
                </a:solidFill>
                <a:effectLst/>
                <a:latin typeface="+mn-lt"/>
                <a:ea typeface="+mn-ea"/>
                <a:cs typeface="+mn-cs"/>
              </a:rPr>
              <a:t>Kaltura</a:t>
            </a:r>
            <a:r>
              <a:rPr lang="en-US" sz="1000" b="0" i="0" u="none" strike="noStrike" kern="1200" baseline="0" dirty="0">
                <a:solidFill>
                  <a:schemeClr val="tx1"/>
                </a:solidFill>
                <a:effectLst/>
                <a:latin typeface="+mn-lt"/>
                <a:ea typeface="+mn-ea"/>
                <a:cs typeface="+mn-cs"/>
              </a:rPr>
              <a:t> and Camtasia) has mechanical closed captioning built in (although it usually requires some editing). </a:t>
            </a:r>
          </a:p>
          <a:p>
            <a:pPr rtl="0" fontAlgn="base"/>
            <a:endParaRPr lang="en-US" sz="1000" b="0" i="0" u="none" strike="noStrike" kern="1200" baseline="0" dirty="0">
              <a:solidFill>
                <a:schemeClr val="tx1"/>
              </a:solidFill>
              <a:effectLst/>
              <a:latin typeface="+mn-lt"/>
              <a:ea typeface="+mn-ea"/>
              <a:cs typeface="+mn-cs"/>
            </a:endParaRPr>
          </a:p>
          <a:p>
            <a:pPr rtl="0" fontAlgn="base"/>
            <a:r>
              <a:rPr lang="en-US" sz="1000" b="0" i="0" u="none" strike="noStrike" kern="1200" baseline="0" dirty="0">
                <a:solidFill>
                  <a:schemeClr val="tx1"/>
                </a:solidFill>
                <a:effectLst/>
                <a:latin typeface="+mn-lt"/>
                <a:ea typeface="+mn-ea"/>
                <a:cs typeface="+mn-cs"/>
              </a:rPr>
              <a:t>Camtasia also has built-in closed captioning and flags captions for ADA compliance.</a:t>
            </a:r>
          </a:p>
          <a:p>
            <a:pPr rtl="0" fontAlgn="base"/>
            <a:endParaRPr lang="en-US" sz="1000" b="1" i="0" u="none" strike="noStrike" kern="1200" dirty="0">
              <a:solidFill>
                <a:schemeClr val="tx1"/>
              </a:solidFill>
              <a:effectLst/>
              <a:latin typeface="+mn-lt"/>
              <a:ea typeface="+mn-ea"/>
              <a:cs typeface="+mn-cs"/>
            </a:endParaRPr>
          </a:p>
          <a:p>
            <a:pPr lvl="0" rtl="0" fontAlgn="base"/>
            <a:r>
              <a:rPr lang="en-US" sz="1000" b="0" i="0" u="none" strike="noStrike" kern="1200" dirty="0">
                <a:solidFill>
                  <a:schemeClr val="tx1"/>
                </a:solidFill>
                <a:effectLst/>
                <a:latin typeface="+mn-lt"/>
                <a:ea typeface="+mn-ea"/>
                <a:cs typeface="+mn-cs"/>
              </a:rPr>
              <a:t>Free</a:t>
            </a:r>
            <a:r>
              <a:rPr lang="en-US" sz="1000" b="0" i="0" u="none" strike="noStrike" kern="1200" baseline="0" dirty="0">
                <a:solidFill>
                  <a:schemeClr val="tx1"/>
                </a:solidFill>
                <a:effectLst/>
                <a:latin typeface="+mn-lt"/>
                <a:ea typeface="+mn-ea"/>
                <a:cs typeface="+mn-cs"/>
              </a:rPr>
              <a:t> downloads will likely not have built-in closed captioning. But you should check with your disability services for options or funding for accessibility accommodations. (</a:t>
            </a:r>
            <a:r>
              <a:rPr lang="en-US" sz="1000" b="0" i="0" u="none" strike="noStrike" kern="1200" dirty="0">
                <a:solidFill>
                  <a:schemeClr val="tx1"/>
                </a:solidFill>
                <a:effectLst/>
                <a:latin typeface="+mn-lt"/>
                <a:ea typeface="+mn-ea"/>
                <a:cs typeface="+mn-cs"/>
              </a:rPr>
              <a:t>https://accessibility.umn.edu)</a:t>
            </a:r>
          </a:p>
          <a:p>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61</a:t>
            </a:fld>
            <a:endParaRPr lang="en-US"/>
          </a:p>
        </p:txBody>
      </p:sp>
    </p:spTree>
    <p:extLst>
      <p:ext uri="{BB962C8B-B14F-4D97-AF65-F5344CB8AC3E}">
        <p14:creationId xmlns:p14="http://schemas.microsoft.com/office/powerpoint/2010/main" val="39104597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Next, we’ll talk about some tips</a:t>
            </a:r>
            <a:r>
              <a:rPr lang="en-US" sz="1000" baseline="0" dirty="0">
                <a:solidFill>
                  <a:schemeClr val="tx1"/>
                </a:solidFill>
              </a:rPr>
              <a:t> for </a:t>
            </a:r>
            <a:r>
              <a:rPr lang="en-US" sz="1000" b="1" baseline="0" dirty="0">
                <a:solidFill>
                  <a:schemeClr val="tx1"/>
                </a:solidFill>
              </a:rPr>
              <a:t>asynchronous</a:t>
            </a:r>
            <a:r>
              <a:rPr lang="en-US" sz="1000" baseline="0" dirty="0">
                <a:solidFill>
                  <a:schemeClr val="tx1"/>
                </a:solidFill>
              </a:rPr>
              <a:t> tutoring and making videos.</a:t>
            </a:r>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62</a:t>
            </a:fld>
            <a:endParaRPr lang="en-US"/>
          </a:p>
        </p:txBody>
      </p:sp>
    </p:spTree>
    <p:extLst>
      <p:ext uri="{BB962C8B-B14F-4D97-AF65-F5344CB8AC3E}">
        <p14:creationId xmlns:p14="http://schemas.microsoft.com/office/powerpoint/2010/main" val="40610269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000" b="0" i="0" u="none" strike="noStrike" kern="1200" dirty="0">
                <a:solidFill>
                  <a:schemeClr val="tx1"/>
                </a:solidFill>
                <a:effectLst/>
                <a:latin typeface="+mn-lt"/>
                <a:ea typeface="+mn-ea"/>
                <a:cs typeface="+mn-cs"/>
              </a:rPr>
              <a:t>When making videos,</a:t>
            </a:r>
            <a:r>
              <a:rPr lang="en-US" sz="1000" b="0" i="0" u="none" strike="noStrike" kern="1200" baseline="0" dirty="0">
                <a:solidFill>
                  <a:schemeClr val="tx1"/>
                </a:solidFill>
                <a:effectLst/>
                <a:latin typeface="+mn-lt"/>
                <a:ea typeface="+mn-ea"/>
                <a:cs typeface="+mn-cs"/>
              </a:rPr>
              <a:t> especially general tutorial videos, we recommend </a:t>
            </a:r>
            <a:r>
              <a:rPr lang="en-US" sz="1000" b="1" i="0" u="none" strike="noStrike" kern="1200" baseline="0" dirty="0">
                <a:solidFill>
                  <a:schemeClr val="tx1"/>
                </a:solidFill>
                <a:effectLst/>
                <a:latin typeface="+mn-lt"/>
                <a:ea typeface="+mn-ea"/>
                <a:cs typeface="+mn-cs"/>
              </a:rPr>
              <a:t>writing o</a:t>
            </a:r>
            <a:r>
              <a:rPr lang="en-US" sz="1000" b="1" i="0" u="none" strike="noStrike" kern="1200" dirty="0">
                <a:solidFill>
                  <a:schemeClr val="tx1"/>
                </a:solidFill>
                <a:effectLst/>
                <a:latin typeface="+mn-lt"/>
                <a:ea typeface="+mn-ea"/>
                <a:cs typeface="+mn-cs"/>
              </a:rPr>
              <a:t>ut a script and practicing</a:t>
            </a:r>
            <a:r>
              <a:rPr lang="en-US" sz="1000" b="0" i="0" u="none" strike="noStrike" kern="1200" dirty="0">
                <a:solidFill>
                  <a:schemeClr val="tx1"/>
                </a:solidFill>
                <a:effectLst/>
                <a:latin typeface="+mn-lt"/>
                <a:ea typeface="+mn-ea"/>
                <a:cs typeface="+mn-cs"/>
              </a:rPr>
              <a:t>. This allows for less editing time later. If you don’t want</a:t>
            </a:r>
            <a:r>
              <a:rPr lang="en-US" sz="1000" b="0" i="0" u="none" strike="noStrike" kern="1200" baseline="0" dirty="0">
                <a:solidFill>
                  <a:schemeClr val="tx1"/>
                </a:solidFill>
                <a:effectLst/>
                <a:latin typeface="+mn-lt"/>
                <a:ea typeface="+mn-ea"/>
                <a:cs typeface="+mn-cs"/>
              </a:rPr>
              <a:t> to write a full transcript, it’s a good idea to at least script a strong opening and closing, as these are often the most awkward parts of the video to record.</a:t>
            </a:r>
          </a:p>
          <a:p>
            <a:pPr rtl="0" fontAlgn="base"/>
            <a:endParaRPr lang="en-US" sz="1000" b="0" i="0" u="none" strike="noStrike" kern="1200" baseline="0" dirty="0">
              <a:solidFill>
                <a:schemeClr val="tx1"/>
              </a:solidFill>
              <a:effectLst/>
              <a:latin typeface="+mn-lt"/>
              <a:ea typeface="+mn-ea"/>
              <a:cs typeface="+mn-cs"/>
            </a:endParaRPr>
          </a:p>
          <a:p>
            <a:pPr rtl="0" fontAlgn="base"/>
            <a:r>
              <a:rPr lang="en-US" sz="1000" b="0" i="0" u="none" strike="noStrike" kern="1200" baseline="0" dirty="0">
                <a:solidFill>
                  <a:schemeClr val="tx1"/>
                </a:solidFill>
                <a:effectLst/>
                <a:latin typeface="+mn-lt"/>
                <a:ea typeface="+mn-ea"/>
                <a:cs typeface="+mn-cs"/>
              </a:rPr>
              <a:t>If you’re giving individualized video feedback, your “script” might be looser.  We’d recommend at least sketching an outline of the points you want to make before you record the video, though.  It might also help to script your opening and closing.</a:t>
            </a:r>
            <a:r>
              <a:rPr lang="en-US" sz="1000" b="0" i="0" u="none" strike="noStrike" kern="1200" dirty="0">
                <a:solidFill>
                  <a:schemeClr val="tx1"/>
                </a:solidFill>
                <a:effectLst/>
                <a:latin typeface="+mn-lt"/>
                <a:ea typeface="+mn-ea"/>
                <a:cs typeface="+mn-cs"/>
              </a:rPr>
              <a:t>    </a:t>
            </a:r>
          </a:p>
          <a:p>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63</a:t>
            </a:fld>
            <a:endParaRPr lang="en-US"/>
          </a:p>
        </p:txBody>
      </p:sp>
    </p:spTree>
    <p:extLst>
      <p:ext uri="{BB962C8B-B14F-4D97-AF65-F5344CB8AC3E}">
        <p14:creationId xmlns:p14="http://schemas.microsoft.com/office/powerpoint/2010/main" val="27133165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000" b="0" i="0" u="none" strike="noStrike" kern="1200" dirty="0">
                <a:solidFill>
                  <a:schemeClr val="tx1"/>
                </a:solidFill>
                <a:effectLst/>
                <a:latin typeface="+mn-lt"/>
                <a:ea typeface="+mn-ea"/>
                <a:cs typeface="+mn-cs"/>
              </a:rPr>
              <a:t>Make your video </a:t>
            </a:r>
            <a:r>
              <a:rPr lang="en-US" sz="1000" b="1" i="0" u="none" strike="noStrike" kern="1200" dirty="0">
                <a:solidFill>
                  <a:schemeClr val="tx1"/>
                </a:solidFill>
                <a:effectLst/>
                <a:latin typeface="+mn-lt"/>
                <a:ea typeface="+mn-ea"/>
                <a:cs typeface="+mn-cs"/>
              </a:rPr>
              <a:t>accessible</a:t>
            </a:r>
            <a:r>
              <a:rPr lang="en-US" sz="1000" b="1" i="0" u="none" strike="noStrike" kern="1200" baseline="0" dirty="0">
                <a:solidFill>
                  <a:schemeClr val="tx1"/>
                </a:solidFill>
                <a:effectLst/>
                <a:latin typeface="+mn-lt"/>
                <a:ea typeface="+mn-ea"/>
                <a:cs typeface="+mn-cs"/>
              </a:rPr>
              <a:t> </a:t>
            </a:r>
            <a:r>
              <a:rPr lang="en-US" sz="1000" b="1" i="0" u="none" strike="noStrike" kern="1200" dirty="0">
                <a:solidFill>
                  <a:schemeClr val="tx1"/>
                </a:solidFill>
                <a:effectLst/>
                <a:latin typeface="+mn-lt"/>
                <a:ea typeface="+mn-ea"/>
                <a:cs typeface="+mn-cs"/>
              </a:rPr>
              <a:t>and ADA compliant</a:t>
            </a:r>
            <a:r>
              <a:rPr lang="en-US" sz="1000" b="0" i="0" u="none" strike="noStrike" kern="1200" dirty="0">
                <a:solidFill>
                  <a:schemeClr val="tx1"/>
                </a:solidFill>
                <a:effectLst/>
                <a:latin typeface="+mn-lt"/>
                <a:ea typeface="+mn-ea"/>
                <a:cs typeface="+mn-cs"/>
              </a:rPr>
              <a:t>, if possible. To</a:t>
            </a:r>
            <a:r>
              <a:rPr lang="en-US" sz="1000" b="0" i="0" u="none" strike="noStrike" kern="1200" baseline="0" dirty="0">
                <a:solidFill>
                  <a:schemeClr val="tx1"/>
                </a:solidFill>
                <a:effectLst/>
                <a:latin typeface="+mn-lt"/>
                <a:ea typeface="+mn-ea"/>
                <a:cs typeface="+mn-cs"/>
              </a:rPr>
              <a:t> make videos accessible, take the following steps:</a:t>
            </a:r>
            <a:endParaRPr lang="en-US" sz="1000" b="0" i="0" u="none" strike="noStrike" kern="1200" dirty="0">
              <a:solidFill>
                <a:schemeClr val="tx1"/>
              </a:solidFill>
              <a:effectLst/>
              <a:latin typeface="+mn-lt"/>
              <a:ea typeface="+mn-ea"/>
              <a:cs typeface="+mn-cs"/>
            </a:endParaRPr>
          </a:p>
          <a:p>
            <a:pPr rtl="0" fontAlgn="base"/>
            <a:endParaRPr lang="en-US" sz="1000" b="0" i="0" u="none" strike="noStrike" kern="1200" dirty="0">
              <a:solidFill>
                <a:schemeClr val="tx1"/>
              </a:solidFill>
              <a:effectLst/>
              <a:latin typeface="+mn-lt"/>
              <a:ea typeface="+mn-ea"/>
              <a:cs typeface="+mn-cs"/>
            </a:endParaRPr>
          </a:p>
          <a:p>
            <a:pPr marL="171450" lvl="0" indent="-171450" rtl="0" fontAlgn="base">
              <a:buFont typeface="Arial" panose="020B0604020202020204" pitchFamily="34" charset="0"/>
              <a:buChar char="•"/>
            </a:pPr>
            <a:r>
              <a:rPr lang="en-US" sz="1000" b="0" i="0" u="none" strike="noStrike" kern="1200" dirty="0">
                <a:solidFill>
                  <a:schemeClr val="tx1"/>
                </a:solidFill>
                <a:effectLst/>
                <a:latin typeface="+mn-lt"/>
                <a:ea typeface="+mn-ea"/>
                <a:cs typeface="+mn-cs"/>
              </a:rPr>
              <a:t>Have captions, a transcript, or at the very least, a video of yourself included. This helps English language learners and those with certain disabilities. </a:t>
            </a:r>
          </a:p>
          <a:p>
            <a:pPr marL="171450" lvl="0" indent="-171450" rtl="0" fontAlgn="base">
              <a:buFont typeface="Arial" panose="020B0604020202020204" pitchFamily="34" charset="0"/>
              <a:buChar char="•"/>
            </a:pPr>
            <a:r>
              <a:rPr lang="en-US" sz="1000" b="0" i="0" u="none" strike="noStrike" kern="1200" dirty="0">
                <a:solidFill>
                  <a:schemeClr val="tx1"/>
                </a:solidFill>
                <a:effectLst/>
                <a:latin typeface="+mn-lt"/>
                <a:ea typeface="+mn-ea"/>
                <a:cs typeface="+mn-cs"/>
              </a:rPr>
              <a:t>Be sure colors are in high contrast with the background.</a:t>
            </a:r>
          </a:p>
          <a:p>
            <a:pPr marL="171450" lvl="0" indent="-171450" rtl="0" fontAlgn="base">
              <a:buFont typeface="Arial" panose="020B0604020202020204" pitchFamily="34" charset="0"/>
              <a:buChar char="•"/>
            </a:pPr>
            <a:r>
              <a:rPr lang="en-US" sz="1000" b="0" i="0" u="none" strike="noStrike" kern="1200" dirty="0">
                <a:solidFill>
                  <a:schemeClr val="tx1"/>
                </a:solidFill>
                <a:effectLst/>
                <a:latin typeface="+mn-lt"/>
                <a:ea typeface="+mn-ea"/>
                <a:cs typeface="+mn-cs"/>
              </a:rPr>
              <a:t>Stick with one font that has a clean, sans serif aesthetic in at least 12 point</a:t>
            </a:r>
            <a:r>
              <a:rPr lang="en-US" sz="1000" b="0" i="0" u="none" strike="noStrike" kern="1200" baseline="0" dirty="0">
                <a:solidFill>
                  <a:schemeClr val="tx1"/>
                </a:solidFill>
                <a:effectLst/>
                <a:latin typeface="+mn-lt"/>
                <a:ea typeface="+mn-ea"/>
                <a:cs typeface="+mn-cs"/>
              </a:rPr>
              <a:t> size</a:t>
            </a:r>
            <a:r>
              <a:rPr lang="en-US" sz="1000" b="0" i="0" u="none" strike="noStrike" kern="1200" dirty="0">
                <a:solidFill>
                  <a:schemeClr val="tx1"/>
                </a:solidFill>
                <a:effectLst/>
                <a:latin typeface="+mn-lt"/>
                <a:ea typeface="+mn-ea"/>
                <a:cs typeface="+mn-cs"/>
              </a:rPr>
              <a:t>.</a:t>
            </a:r>
          </a:p>
          <a:p>
            <a:pPr marL="171450" lvl="0" indent="-171450" rtl="0" fontAlgn="base">
              <a:buFont typeface="Arial" panose="020B0604020202020204" pitchFamily="34" charset="0"/>
              <a:buChar char="•"/>
            </a:pPr>
            <a:r>
              <a:rPr lang="en-US" sz="1000" b="0" i="0" u="none" strike="noStrike" kern="1200" dirty="0">
                <a:solidFill>
                  <a:schemeClr val="tx1"/>
                </a:solidFill>
                <a:effectLst/>
                <a:latin typeface="+mn-lt"/>
                <a:ea typeface="+mn-ea"/>
                <a:cs typeface="+mn-cs"/>
              </a:rPr>
              <a:t>If you have graphics, be sure to include appropriate alt-text.</a:t>
            </a:r>
          </a:p>
          <a:p>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64</a:t>
            </a:fld>
            <a:endParaRPr lang="en-US"/>
          </a:p>
        </p:txBody>
      </p:sp>
    </p:spTree>
    <p:extLst>
      <p:ext uri="{BB962C8B-B14F-4D97-AF65-F5344CB8AC3E}">
        <p14:creationId xmlns:p14="http://schemas.microsoft.com/office/powerpoint/2010/main" val="11776389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000" b="0" i="0" u="none" strike="noStrike" kern="1200" dirty="0">
                <a:solidFill>
                  <a:schemeClr val="tx1"/>
                </a:solidFill>
                <a:effectLst/>
                <a:latin typeface="+mn-lt"/>
                <a:ea typeface="+mn-ea"/>
                <a:cs typeface="+mn-cs"/>
              </a:rPr>
              <a:t>Make sure your videos are </a:t>
            </a:r>
            <a:r>
              <a:rPr lang="en-US" sz="1000" b="1" i="0" u="none" strike="noStrike" kern="1200" dirty="0">
                <a:solidFill>
                  <a:schemeClr val="tx1"/>
                </a:solidFill>
                <a:effectLst/>
                <a:latin typeface="+mn-lt"/>
                <a:ea typeface="+mn-ea"/>
                <a:cs typeface="+mn-cs"/>
              </a:rPr>
              <a:t>easily downloaded and viewed on any device</a:t>
            </a:r>
            <a:r>
              <a:rPr lang="en-US" sz="1000" b="1" i="0" u="none" strike="noStrike" kern="1200" baseline="0" dirty="0">
                <a:solidFill>
                  <a:schemeClr val="tx1"/>
                </a:solidFill>
                <a:effectLst/>
                <a:latin typeface="+mn-lt"/>
                <a:ea typeface="+mn-ea"/>
                <a:cs typeface="+mn-cs"/>
              </a:rPr>
              <a:t> </a:t>
            </a:r>
            <a:r>
              <a:rPr lang="en-US" sz="1000" b="0" i="0" u="none" strike="noStrike" kern="1200" baseline="0" dirty="0">
                <a:solidFill>
                  <a:schemeClr val="tx1"/>
                </a:solidFill>
                <a:effectLst/>
                <a:latin typeface="+mn-lt"/>
                <a:ea typeface="+mn-ea"/>
                <a:cs typeface="+mn-cs"/>
              </a:rPr>
              <a:t>(including Mac/PC, tablet, or smartphone).  We export our videos as .mp4 files. </a:t>
            </a:r>
            <a:endParaRPr lang="en-US" sz="1000" b="0" i="0" u="none" strike="noStrike" kern="1200" dirty="0">
              <a:solidFill>
                <a:schemeClr val="tx1"/>
              </a:solidFill>
              <a:effectLst/>
              <a:latin typeface="+mn-lt"/>
              <a:ea typeface="+mn-ea"/>
              <a:cs typeface="+mn-cs"/>
            </a:endParaRPr>
          </a:p>
          <a:p>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65</a:t>
            </a:fld>
            <a:endParaRPr lang="en-US"/>
          </a:p>
        </p:txBody>
      </p:sp>
    </p:spTree>
    <p:extLst>
      <p:ext uri="{BB962C8B-B14F-4D97-AF65-F5344CB8AC3E}">
        <p14:creationId xmlns:p14="http://schemas.microsoft.com/office/powerpoint/2010/main" val="31280597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000" b="0" i="0" u="none" strike="noStrike" kern="1200" dirty="0">
                <a:solidFill>
                  <a:schemeClr val="tx1"/>
                </a:solidFill>
                <a:effectLst/>
                <a:latin typeface="+mn-lt"/>
                <a:ea typeface="+mn-ea"/>
                <a:cs typeface="+mn-cs"/>
              </a:rPr>
              <a:t>For public tutorial videos, make sure they </a:t>
            </a:r>
            <a:r>
              <a:rPr lang="en-US" sz="1000" b="1" i="0" u="none" strike="noStrike" kern="1200" dirty="0">
                <a:solidFill>
                  <a:schemeClr val="tx1"/>
                </a:solidFill>
                <a:effectLst/>
                <a:latin typeface="+mn-lt"/>
                <a:ea typeface="+mn-ea"/>
                <a:cs typeface="+mn-cs"/>
              </a:rPr>
              <a:t>are</a:t>
            </a:r>
            <a:r>
              <a:rPr lang="en-US" sz="1000" b="1" i="0" u="none" strike="noStrike" kern="1200" baseline="0" dirty="0">
                <a:solidFill>
                  <a:schemeClr val="tx1"/>
                </a:solidFill>
                <a:effectLst/>
                <a:latin typeface="+mn-lt"/>
                <a:ea typeface="+mn-ea"/>
                <a:cs typeface="+mn-cs"/>
              </a:rPr>
              <a:t> </a:t>
            </a:r>
            <a:r>
              <a:rPr lang="en-US" sz="1000" b="1" i="0" u="none" strike="noStrike" kern="1200" dirty="0">
                <a:solidFill>
                  <a:schemeClr val="tx1"/>
                </a:solidFill>
                <a:effectLst/>
                <a:latin typeface="+mn-lt"/>
                <a:ea typeface="+mn-ea"/>
                <a:cs typeface="+mn-cs"/>
              </a:rPr>
              <a:t>clearly organized by category and available at</a:t>
            </a:r>
            <a:r>
              <a:rPr lang="en-US" sz="1000" b="1" i="0" u="none" strike="noStrike" kern="1200" baseline="0" dirty="0">
                <a:solidFill>
                  <a:schemeClr val="tx1"/>
                </a:solidFill>
                <a:effectLst/>
                <a:latin typeface="+mn-lt"/>
                <a:ea typeface="+mn-ea"/>
                <a:cs typeface="+mn-cs"/>
              </a:rPr>
              <a:t> a</a:t>
            </a:r>
            <a:r>
              <a:rPr lang="en-US" sz="1000" b="1" i="0" u="none" strike="noStrike" kern="1200" dirty="0">
                <a:solidFill>
                  <a:schemeClr val="tx1"/>
                </a:solidFill>
                <a:effectLst/>
                <a:latin typeface="+mn-lt"/>
                <a:ea typeface="+mn-ea"/>
                <a:cs typeface="+mn-cs"/>
              </a:rPr>
              <a:t> unique link that never changes</a:t>
            </a:r>
            <a:r>
              <a:rPr lang="en-US" sz="1000" b="0" i="0" u="none" strike="noStrike" kern="1200" dirty="0">
                <a:solidFill>
                  <a:schemeClr val="tx1"/>
                </a:solidFill>
                <a:effectLst/>
                <a:latin typeface="+mn-lt"/>
                <a:ea typeface="+mn-ea"/>
                <a:cs typeface="+mn-cs"/>
              </a:rPr>
              <a:t>. We use YouTube (with</a:t>
            </a:r>
            <a:r>
              <a:rPr lang="en-US" sz="1000" b="0" i="0" u="none" strike="noStrike" kern="1200" baseline="0" dirty="0">
                <a:solidFill>
                  <a:schemeClr val="tx1"/>
                </a:solidFill>
                <a:effectLst/>
                <a:latin typeface="+mn-lt"/>
                <a:ea typeface="+mn-ea"/>
                <a:cs typeface="+mn-cs"/>
              </a:rPr>
              <a:t> comments disabled)</a:t>
            </a:r>
            <a:r>
              <a:rPr lang="en-US" sz="1000" b="0" i="0" u="none" strike="noStrike" kern="1200" dirty="0">
                <a:solidFill>
                  <a:schemeClr val="tx1"/>
                </a:solidFill>
                <a:effectLst/>
                <a:latin typeface="+mn-lt"/>
                <a:ea typeface="+mn-ea"/>
                <a:cs typeface="+mn-cs"/>
              </a:rPr>
              <a:t> and sort by playlists</a:t>
            </a:r>
            <a:r>
              <a:rPr lang="en-US" sz="1000" b="0" i="0" u="none" strike="noStrike" kern="1200" baseline="0" dirty="0">
                <a:solidFill>
                  <a:schemeClr val="tx1"/>
                </a:solidFill>
                <a:effectLst/>
                <a:latin typeface="+mn-lt"/>
                <a:ea typeface="+mn-ea"/>
                <a:cs typeface="+mn-cs"/>
              </a:rPr>
              <a:t> and are</a:t>
            </a:r>
            <a:r>
              <a:rPr lang="en-US" sz="1000" b="0" i="0" u="none" strike="noStrike" kern="1200" dirty="0">
                <a:solidFill>
                  <a:schemeClr val="tx1"/>
                </a:solidFill>
                <a:effectLst/>
                <a:latin typeface="+mn-lt"/>
                <a:ea typeface="+mn-ea"/>
                <a:cs typeface="+mn-cs"/>
              </a:rPr>
              <a:t> also</a:t>
            </a:r>
            <a:r>
              <a:rPr lang="en-US" sz="1000" b="0" i="0" u="none" strike="noStrike" kern="1200" baseline="0" dirty="0">
                <a:solidFill>
                  <a:schemeClr val="tx1"/>
                </a:solidFill>
                <a:effectLst/>
                <a:latin typeface="+mn-lt"/>
                <a:ea typeface="+mn-ea"/>
                <a:cs typeface="+mn-cs"/>
              </a:rPr>
              <a:t> are beginning to house some of the writing videos on our own university-operated webpage.</a:t>
            </a:r>
            <a:endParaRPr lang="en-US" sz="1000" b="0" i="0" u="none" strike="noStrike" kern="1200" dirty="0">
              <a:solidFill>
                <a:schemeClr val="tx1"/>
              </a:solidFill>
              <a:effectLst/>
              <a:latin typeface="+mn-lt"/>
              <a:ea typeface="+mn-ea"/>
              <a:cs typeface="+mn-cs"/>
            </a:endParaRPr>
          </a:p>
          <a:p>
            <a:pPr rtl="0" fontAlgn="base"/>
            <a:endParaRPr lang="en-US" sz="1000" b="0" i="0" u="none" strike="noStrike" kern="1200" dirty="0">
              <a:solidFill>
                <a:schemeClr val="tx1"/>
              </a:solidFill>
              <a:effectLst/>
              <a:latin typeface="+mn-lt"/>
              <a:ea typeface="+mn-ea"/>
              <a:cs typeface="+mn-cs"/>
            </a:endParaRPr>
          </a:p>
          <a:p>
            <a:endParaRPr lang="en-US" sz="1000" dirty="0">
              <a:solidFill>
                <a:schemeClr val="tx1"/>
              </a:solidFill>
            </a:endParaRPr>
          </a:p>
          <a:p>
            <a:pPr rtl="0" fontAlgn="base"/>
            <a:endParaRPr lang="en-US" sz="1000" b="0" i="0" u="none" strike="noStrike" kern="1200" dirty="0">
              <a:solidFill>
                <a:schemeClr val="tx1"/>
              </a:solidFill>
              <a:effectLst/>
              <a:latin typeface="+mn-lt"/>
              <a:ea typeface="+mn-ea"/>
              <a:cs typeface="+mn-cs"/>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66</a:t>
            </a:fld>
            <a:endParaRPr lang="en-US"/>
          </a:p>
        </p:txBody>
      </p:sp>
    </p:spTree>
    <p:extLst>
      <p:ext uri="{BB962C8B-B14F-4D97-AF65-F5344CB8AC3E}">
        <p14:creationId xmlns:p14="http://schemas.microsoft.com/office/powerpoint/2010/main" val="39632696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000" b="0" i="0" u="none" strike="noStrike" kern="1200" dirty="0">
                <a:solidFill>
                  <a:schemeClr val="tx1"/>
                </a:solidFill>
                <a:effectLst/>
                <a:latin typeface="+mn-lt"/>
                <a:ea typeface="+mn-ea"/>
                <a:cs typeface="+mn-cs"/>
              </a:rPr>
              <a:t>Finally,</a:t>
            </a:r>
            <a:r>
              <a:rPr lang="en-US" sz="1000" b="0" i="0" u="none" strike="noStrike" kern="1200" baseline="0" dirty="0">
                <a:solidFill>
                  <a:schemeClr val="tx1"/>
                </a:solidFill>
                <a:effectLst/>
                <a:latin typeface="+mn-lt"/>
                <a:ea typeface="+mn-ea"/>
                <a:cs typeface="+mn-cs"/>
              </a:rPr>
              <a:t> </a:t>
            </a:r>
            <a:r>
              <a:rPr lang="en-US" sz="1000" b="1" i="0" u="none" strike="noStrike" kern="1200" baseline="0" dirty="0">
                <a:solidFill>
                  <a:schemeClr val="tx1"/>
                </a:solidFill>
                <a:effectLst/>
                <a:latin typeface="+mn-lt"/>
                <a:ea typeface="+mn-ea"/>
                <a:cs typeface="+mn-cs"/>
              </a:rPr>
              <a:t>k</a:t>
            </a:r>
            <a:r>
              <a:rPr lang="en-US" sz="1000" b="1" i="0" u="none" strike="noStrike" kern="1200" dirty="0">
                <a:solidFill>
                  <a:schemeClr val="tx1"/>
                </a:solidFill>
                <a:effectLst/>
                <a:latin typeface="+mn-lt"/>
                <a:ea typeface="+mn-ea"/>
                <a:cs typeface="+mn-cs"/>
              </a:rPr>
              <a:t>eep your videos short. </a:t>
            </a:r>
            <a:r>
              <a:rPr lang="en-US" sz="1000" b="0" i="0" u="none" strike="noStrike" kern="1200" dirty="0">
                <a:solidFill>
                  <a:schemeClr val="tx1"/>
                </a:solidFill>
                <a:effectLst/>
                <a:latin typeface="+mn-lt"/>
                <a:ea typeface="+mn-ea"/>
                <a:cs typeface="+mn-cs"/>
              </a:rPr>
              <a:t>Public or general tutorials are best at under 2 minutes. More complex topics might take 2-5 minutes, but</a:t>
            </a:r>
            <a:r>
              <a:rPr lang="en-US" sz="1000" b="0" i="0" u="none" strike="noStrike" kern="1200" baseline="0" dirty="0">
                <a:solidFill>
                  <a:schemeClr val="tx1"/>
                </a:solidFill>
                <a:effectLst/>
                <a:latin typeface="+mn-lt"/>
                <a:ea typeface="+mn-ea"/>
                <a:cs typeface="+mn-cs"/>
              </a:rPr>
              <a:t> no single video should be longer than 10 minutes. T</a:t>
            </a:r>
            <a:r>
              <a:rPr lang="en-US" sz="1000" b="0" i="0" u="none" strike="noStrike" kern="1200" dirty="0">
                <a:solidFill>
                  <a:schemeClr val="tx1"/>
                </a:solidFill>
                <a:effectLst/>
                <a:latin typeface="+mn-lt"/>
                <a:ea typeface="+mn-ea"/>
                <a:cs typeface="+mn-cs"/>
              </a:rPr>
              <a:t>hey should be to-the-point and free from extraneous material/silence or excess explanation/rambling. </a:t>
            </a:r>
          </a:p>
          <a:p>
            <a:pPr rtl="0" fontAlgn="base"/>
            <a:endParaRPr lang="en-US" sz="1000" b="0" i="0" u="none" strike="noStrike"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Personalized video feedback can be longer and a little more informal—we try to cap ours at 10 minutes (helpfully, the free version of Screencast-O-Matic has a 10-minute time limit).</a:t>
            </a:r>
          </a:p>
          <a:p>
            <a:pPr rtl="0" fontAlgn="base"/>
            <a:endParaRPr lang="en-US" sz="1000" b="0" i="0" u="none" strike="noStrike" kern="1200" dirty="0">
              <a:solidFill>
                <a:schemeClr val="tx1"/>
              </a:solidFill>
              <a:effectLst/>
              <a:latin typeface="+mn-lt"/>
              <a:ea typeface="+mn-ea"/>
              <a:cs typeface="+mn-cs"/>
            </a:endParaRPr>
          </a:p>
          <a:p>
            <a:pPr marL="457200" lvl="1" indent="0" rtl="0" fontAlgn="base">
              <a:buFontTx/>
              <a:buNone/>
            </a:pPr>
            <a:endParaRPr lang="en-US" sz="1000" b="0" i="0" u="none" strike="noStrike" kern="1200" dirty="0">
              <a:solidFill>
                <a:schemeClr val="tx1"/>
              </a:solidFill>
              <a:effectLst/>
              <a:latin typeface="+mn-lt"/>
              <a:ea typeface="+mn-ea"/>
              <a:cs typeface="+mn-cs"/>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67</a:t>
            </a:fld>
            <a:endParaRPr lang="en-US"/>
          </a:p>
        </p:txBody>
      </p:sp>
    </p:spTree>
    <p:extLst>
      <p:ext uri="{BB962C8B-B14F-4D97-AF65-F5344CB8AC3E}">
        <p14:creationId xmlns:p14="http://schemas.microsoft.com/office/powerpoint/2010/main" val="11241642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00" b="1" i="0" u="none" strike="noStrike" kern="1200" dirty="0">
                <a:solidFill>
                  <a:schemeClr val="tx1"/>
                </a:solidFill>
                <a:effectLst/>
                <a:latin typeface="+mn-lt"/>
                <a:ea typeface="+mn-ea"/>
                <a:cs typeface="+mn-cs"/>
              </a:rPr>
              <a:t>Objection 5: Communicating online is awkward</a:t>
            </a:r>
            <a:endParaRPr lang="en-US" sz="1000" b="1" dirty="0">
              <a:solidFill>
                <a:schemeClr val="tx1"/>
              </a:solidFill>
              <a:effectLst/>
            </a:endParaRPr>
          </a:p>
          <a:p>
            <a:endParaRPr lang="en-US" sz="1000" dirty="0">
              <a:solidFill>
                <a:schemeClr val="tx1"/>
              </a:solidFill>
            </a:endParaRPr>
          </a:p>
          <a:p>
            <a:r>
              <a:rPr lang="en-US" sz="1000" dirty="0">
                <a:solidFill>
                  <a:schemeClr val="tx1"/>
                </a:solidFill>
              </a:rPr>
              <a:t>So,</a:t>
            </a:r>
            <a:r>
              <a:rPr lang="en-US" sz="1000" baseline="0" dirty="0">
                <a:solidFill>
                  <a:schemeClr val="tx1"/>
                </a:solidFill>
              </a:rPr>
              <a:t> now we’ve given you some practical tools and tips you can use when setting up your online tutoring program. In this next section, we’re going to talk about how to best avoid some of the awkwardness that comes from communicating online.</a:t>
            </a:r>
            <a:br>
              <a:rPr lang="en-US" sz="1000" dirty="0">
                <a:solidFill>
                  <a:schemeClr val="tx1"/>
                </a:solidFill>
              </a:rPr>
            </a:b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68</a:t>
            </a:fld>
            <a:endParaRPr lang="en-US"/>
          </a:p>
        </p:txBody>
      </p:sp>
    </p:spTree>
    <p:extLst>
      <p:ext uri="{BB962C8B-B14F-4D97-AF65-F5344CB8AC3E}">
        <p14:creationId xmlns:p14="http://schemas.microsoft.com/office/powerpoint/2010/main" val="18446629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Like the</a:t>
            </a:r>
            <a:r>
              <a:rPr lang="en-US" sz="1000" baseline="0" dirty="0">
                <a:solidFill>
                  <a:schemeClr val="tx1"/>
                </a:solidFill>
              </a:rPr>
              <a:t> last section, we’ll break this one down by </a:t>
            </a:r>
            <a:r>
              <a:rPr lang="en-US" sz="1000" b="1" baseline="0" dirty="0">
                <a:solidFill>
                  <a:schemeClr val="tx1"/>
                </a:solidFill>
              </a:rPr>
              <a:t>synchronous and asynchronous tutoring</a:t>
            </a:r>
            <a:r>
              <a:rPr lang="en-US" sz="1000" baseline="0" dirty="0">
                <a:solidFill>
                  <a:schemeClr val="tx1"/>
                </a:solidFill>
              </a:rPr>
              <a:t>.</a:t>
            </a:r>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69</a:t>
            </a:fld>
            <a:endParaRPr lang="en-US"/>
          </a:p>
        </p:txBody>
      </p:sp>
    </p:spTree>
    <p:extLst>
      <p:ext uri="{BB962C8B-B14F-4D97-AF65-F5344CB8AC3E}">
        <p14:creationId xmlns:p14="http://schemas.microsoft.com/office/powerpoint/2010/main" val="1335770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dirty="0">
                <a:solidFill>
                  <a:schemeClr val="tx1"/>
                </a:solidFill>
              </a:rPr>
              <a:t>We</a:t>
            </a:r>
            <a:r>
              <a:rPr lang="en-US" altLang="en-US" sz="1000" baseline="0" dirty="0">
                <a:solidFill>
                  <a:schemeClr val="tx1"/>
                </a:solidFill>
              </a:rPr>
              <a:t> know that tutoring has shown benefits for on-campus students. </a:t>
            </a:r>
            <a:r>
              <a:rPr lang="en-US" altLang="en-US" sz="1000" b="1" dirty="0">
                <a:solidFill>
                  <a:schemeClr val="tx1"/>
                </a:solidFill>
              </a:rPr>
              <a:t>Research has identified several tutoring benefits, including increased proficiency in content areas,</a:t>
            </a:r>
            <a:r>
              <a:rPr lang="en-US" altLang="en-US" sz="1000" b="1" baseline="0" dirty="0">
                <a:solidFill>
                  <a:schemeClr val="tx1"/>
                </a:solidFill>
              </a:rPr>
              <a:t> better time management and study skills, and improved motivation </a:t>
            </a:r>
            <a:r>
              <a:rPr lang="en-US" altLang="en-US" sz="1000" dirty="0">
                <a:solidFill>
                  <a:schemeClr val="tx1"/>
                </a:solidFill>
              </a:rPr>
              <a:t>(Hetzel, </a:t>
            </a:r>
            <a:r>
              <a:rPr lang="en-US" altLang="en-US" sz="1000" dirty="0" err="1">
                <a:solidFill>
                  <a:schemeClr val="tx1"/>
                </a:solidFill>
              </a:rPr>
              <a:t>Laskey</a:t>
            </a:r>
            <a:r>
              <a:rPr lang="en-US" altLang="en-US" sz="1000" dirty="0">
                <a:solidFill>
                  <a:schemeClr val="tx1"/>
                </a:solidFill>
              </a:rPr>
              <a:t>, &amp; </a:t>
            </a:r>
            <a:r>
              <a:rPr lang="en-US" altLang="en-US" sz="1000" dirty="0" err="1">
                <a:solidFill>
                  <a:schemeClr val="tx1"/>
                </a:solidFill>
              </a:rPr>
              <a:t>Hardt</a:t>
            </a:r>
            <a:r>
              <a:rPr lang="en-US" altLang="en-US" sz="1000" dirty="0">
                <a:solidFill>
                  <a:schemeClr val="tx1"/>
                </a:solidFill>
              </a:rPr>
              <a:t>-Schultz, 2014).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0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dirty="0">
                <a:solidFill>
                  <a:schemeClr val="tx1"/>
                </a:solidFill>
              </a:rPr>
              <a:t>In</a:t>
            </a:r>
            <a:r>
              <a:rPr lang="en-US" altLang="en-US" sz="1000" baseline="0" dirty="0">
                <a:solidFill>
                  <a:schemeClr val="tx1"/>
                </a:solidFill>
              </a:rPr>
              <a:t> general, tutoring helps students not only understand course material but also learn how to use their resources effectively and efficiently. </a:t>
            </a:r>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7</a:t>
            </a:fld>
            <a:endParaRPr lang="en-US"/>
          </a:p>
        </p:txBody>
      </p:sp>
    </p:spTree>
    <p:extLst>
      <p:ext uri="{BB962C8B-B14F-4D97-AF65-F5344CB8AC3E}">
        <p14:creationId xmlns:p14="http://schemas.microsoft.com/office/powerpoint/2010/main" val="25361110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To start, we’ll look at </a:t>
            </a:r>
            <a:r>
              <a:rPr lang="en-US" sz="1000" b="1" dirty="0">
                <a:solidFill>
                  <a:schemeClr val="tx1"/>
                </a:solidFill>
              </a:rPr>
              <a:t>synchronous</a:t>
            </a:r>
            <a:r>
              <a:rPr lang="en-US" sz="1000" baseline="0" dirty="0">
                <a:solidFill>
                  <a:schemeClr val="tx1"/>
                </a:solidFill>
              </a:rPr>
              <a:t> tutoring.</a:t>
            </a:r>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70</a:t>
            </a:fld>
            <a:endParaRPr lang="en-US"/>
          </a:p>
        </p:txBody>
      </p:sp>
    </p:spTree>
    <p:extLst>
      <p:ext uri="{BB962C8B-B14F-4D97-AF65-F5344CB8AC3E}">
        <p14:creationId xmlns:p14="http://schemas.microsoft.com/office/powerpoint/2010/main" val="361148049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Because online students begin</a:t>
            </a:r>
            <a:r>
              <a:rPr lang="en-US" sz="1000" baseline="0" dirty="0">
                <a:solidFill>
                  <a:schemeClr val="tx1"/>
                </a:solidFill>
              </a:rPr>
              <a:t> the process by interacting with a “faceless” system, it’s important for online tutors to </a:t>
            </a:r>
            <a:r>
              <a:rPr lang="en-US" sz="1000" b="1" baseline="0" dirty="0">
                <a:solidFill>
                  <a:schemeClr val="tx1"/>
                </a:solidFill>
              </a:rPr>
              <a:t>m</a:t>
            </a:r>
            <a:r>
              <a:rPr lang="en-US" sz="1000" b="1" dirty="0">
                <a:solidFill>
                  <a:schemeClr val="tx1"/>
                </a:solidFill>
              </a:rPr>
              <a:t>ake</a:t>
            </a:r>
            <a:r>
              <a:rPr lang="en-US" sz="1000" b="1" baseline="0" dirty="0">
                <a:solidFill>
                  <a:schemeClr val="tx1"/>
                </a:solidFill>
              </a:rPr>
              <a:t> extra </a:t>
            </a:r>
            <a:r>
              <a:rPr lang="en-US" sz="1000" b="1" i="0" u="none" strike="noStrike" kern="1200" dirty="0">
                <a:solidFill>
                  <a:schemeClr val="tx1"/>
                </a:solidFill>
                <a:effectLst/>
                <a:latin typeface="+mn-lt"/>
                <a:ea typeface="+mn-ea"/>
                <a:cs typeface="+mn-cs"/>
              </a:rPr>
              <a:t>effort to build rapport.</a:t>
            </a:r>
            <a:r>
              <a:rPr lang="en-US" sz="1000" b="0" i="0" u="none" strike="noStrike" kern="1200" dirty="0">
                <a:solidFill>
                  <a:schemeClr val="tx1"/>
                </a:solidFill>
                <a:effectLst/>
                <a:latin typeface="+mn-lt"/>
                <a:ea typeface="+mn-ea"/>
                <a:cs typeface="+mn-cs"/>
              </a:rPr>
              <a:t> This</a:t>
            </a:r>
            <a:r>
              <a:rPr lang="en-US" sz="1000" b="0" i="0" u="none" strike="noStrike" kern="1200" baseline="0" dirty="0">
                <a:solidFill>
                  <a:schemeClr val="tx1"/>
                </a:solidFill>
                <a:effectLst/>
                <a:latin typeface="+mn-lt"/>
                <a:ea typeface="+mn-ea"/>
                <a:cs typeface="+mn-cs"/>
              </a:rPr>
              <a:t> means </a:t>
            </a:r>
            <a:r>
              <a:rPr lang="en-US" sz="1000" b="0" i="0" u="none" strike="noStrike" kern="1200" dirty="0">
                <a:solidFill>
                  <a:schemeClr val="tx1"/>
                </a:solidFill>
                <a:effectLst/>
                <a:latin typeface="+mn-lt"/>
                <a:ea typeface="+mn-ea"/>
                <a:cs typeface="+mn-cs"/>
              </a:rPr>
              <a:t>greeting them with a smile and an introduction, leaning in toward the camera to show interest, addressing them by name, asking about their coursework, and, for subsequent meetings, recalling a couple specific details about what’s going on in their life. </a:t>
            </a:r>
          </a:p>
          <a:p>
            <a:pPr marL="0" indent="0">
              <a:buFontTx/>
              <a:buNone/>
            </a:pPr>
            <a:endParaRPr lang="en-US" sz="1000" b="0" i="0" u="none" strike="noStrike" kern="1200" dirty="0">
              <a:solidFill>
                <a:schemeClr val="tx1"/>
              </a:solidFill>
              <a:effectLst/>
              <a:latin typeface="+mn-lt"/>
              <a:ea typeface="+mn-ea"/>
              <a:cs typeface="+mn-cs"/>
            </a:endParaRPr>
          </a:p>
          <a:p>
            <a:pPr marL="0" indent="0">
              <a:buFontTx/>
              <a:buNone/>
            </a:pPr>
            <a:r>
              <a:rPr lang="en-US" sz="1000" b="0" i="0" u="none" strike="noStrike" kern="1200" dirty="0">
                <a:solidFill>
                  <a:schemeClr val="tx1"/>
                </a:solidFill>
                <a:effectLst/>
                <a:latin typeface="+mn-lt"/>
                <a:ea typeface="+mn-ea"/>
                <a:cs typeface="+mn-cs"/>
              </a:rPr>
              <a:t>Being an exclusively online student can be very isolating and we find that our online students have more interaction with us than they do anyone else here on campus. Thus, getting to know them, building trust, and showing that we care about their success really helps to improve their experience as a student</a:t>
            </a:r>
            <a:r>
              <a:rPr lang="en-US" sz="1000" b="0" i="0" u="none" strike="noStrike" kern="1200" baseline="0" dirty="0">
                <a:solidFill>
                  <a:schemeClr val="tx1"/>
                </a:solidFill>
                <a:effectLst/>
                <a:latin typeface="+mn-lt"/>
                <a:ea typeface="+mn-ea"/>
                <a:cs typeface="+mn-cs"/>
              </a:rPr>
              <a:t> and</a:t>
            </a:r>
            <a:r>
              <a:rPr lang="en-US" sz="1000" b="0" i="0" u="none" strike="noStrike" kern="1200" dirty="0">
                <a:solidFill>
                  <a:schemeClr val="tx1"/>
                </a:solidFill>
                <a:effectLst/>
                <a:latin typeface="+mn-lt"/>
                <a:ea typeface="+mn-ea"/>
                <a:cs typeface="+mn-cs"/>
              </a:rPr>
              <a:t> lets</a:t>
            </a:r>
            <a:r>
              <a:rPr lang="en-US" sz="1000" b="0" i="0" u="none" strike="noStrike" kern="1200" baseline="0" dirty="0">
                <a:solidFill>
                  <a:schemeClr val="tx1"/>
                </a:solidFill>
                <a:effectLst/>
                <a:latin typeface="+mn-lt"/>
                <a:ea typeface="+mn-ea"/>
                <a:cs typeface="+mn-cs"/>
              </a:rPr>
              <a:t> them </a:t>
            </a:r>
            <a:r>
              <a:rPr lang="en-US" sz="1000" b="0" i="0" u="none" strike="noStrike" kern="1200" dirty="0">
                <a:solidFill>
                  <a:schemeClr val="tx1"/>
                </a:solidFill>
                <a:effectLst/>
                <a:latin typeface="+mn-lt"/>
                <a:ea typeface="+mn-ea"/>
                <a:cs typeface="+mn-cs"/>
              </a:rPr>
              <a:t>feel connected to the university community.</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71</a:t>
            </a:fld>
            <a:endParaRPr lang="en-US"/>
          </a:p>
        </p:txBody>
      </p:sp>
    </p:spTree>
    <p:extLst>
      <p:ext uri="{BB962C8B-B14F-4D97-AF65-F5344CB8AC3E}">
        <p14:creationId xmlns:p14="http://schemas.microsoft.com/office/powerpoint/2010/main" val="315133316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One of the best ways to avoid awkwardness in online communication</a:t>
            </a:r>
            <a:r>
              <a:rPr lang="en-US" sz="1000" baseline="0" dirty="0">
                <a:solidFill>
                  <a:schemeClr val="tx1"/>
                </a:solidFill>
              </a:rPr>
              <a:t> is simply to </a:t>
            </a:r>
            <a:r>
              <a:rPr lang="en-US" sz="1000" b="1" baseline="0" dirty="0">
                <a:solidFill>
                  <a:schemeClr val="tx1"/>
                </a:solidFill>
              </a:rPr>
              <a:t>p</a:t>
            </a:r>
            <a:r>
              <a:rPr lang="en-US" sz="1000" b="1" dirty="0">
                <a:solidFill>
                  <a:schemeClr val="tx1"/>
                </a:solidFill>
              </a:rPr>
              <a:t>lan ahead and be organized</a:t>
            </a:r>
            <a:r>
              <a:rPr lang="en-US" sz="1000" dirty="0">
                <a:solidFill>
                  <a:schemeClr val="tx1"/>
                </a:solidFill>
              </a:rPr>
              <a:t>. Because </a:t>
            </a:r>
            <a:r>
              <a:rPr lang="en-US" sz="1000" b="0" i="0" u="none" strike="noStrike" kern="1200" dirty="0">
                <a:solidFill>
                  <a:schemeClr val="tx1"/>
                </a:solidFill>
                <a:effectLst/>
                <a:latin typeface="+mn-lt"/>
                <a:ea typeface="+mn-ea"/>
                <a:cs typeface="+mn-cs"/>
              </a:rPr>
              <a:t>the technical aspects of online tutoring can be cumbersome and time consuming, being prepared will make the session run much more smoothly. </a:t>
            </a:r>
          </a:p>
          <a:p>
            <a:endParaRPr lang="en-US" sz="1000" b="0" i="0" u="none" strike="noStrike" kern="1200" dirty="0">
              <a:solidFill>
                <a:schemeClr val="tx1"/>
              </a:solidFill>
              <a:effectLst/>
              <a:latin typeface="+mn-lt"/>
              <a:ea typeface="+mn-ea"/>
              <a:cs typeface="+mn-cs"/>
            </a:endParaRPr>
          </a:p>
          <a:p>
            <a:r>
              <a:rPr lang="en-US" sz="1000" b="0" i="0" u="none" strike="noStrike" kern="1200" dirty="0">
                <a:solidFill>
                  <a:schemeClr val="tx1"/>
                </a:solidFill>
                <a:effectLst/>
                <a:latin typeface="+mn-lt"/>
                <a:ea typeface="+mn-ea"/>
                <a:cs typeface="+mn-cs"/>
              </a:rPr>
              <a:t>We recommend having online tutees email a list of the questions or topics the day their session.  That way, the</a:t>
            </a:r>
            <a:r>
              <a:rPr lang="en-US" sz="1000" b="0" i="0" u="none" strike="noStrike" kern="1200" baseline="0" dirty="0">
                <a:solidFill>
                  <a:schemeClr val="tx1"/>
                </a:solidFill>
                <a:effectLst/>
                <a:latin typeface="+mn-lt"/>
                <a:ea typeface="+mn-ea"/>
                <a:cs typeface="+mn-cs"/>
              </a:rPr>
              <a:t> tutor can prepare notes/resources or write up sample problems on the online whiteboard before the session begins</a:t>
            </a:r>
            <a:r>
              <a:rPr lang="en-US" sz="1000" b="0" i="0" u="none" strike="noStrike" kern="1200" dirty="0">
                <a:solidFill>
                  <a:schemeClr val="tx1"/>
                </a:solidFill>
                <a:effectLst/>
                <a:latin typeface="+mn-lt"/>
                <a:ea typeface="+mn-ea"/>
                <a:cs typeface="+mn-cs"/>
              </a:rPr>
              <a:t>. This is a huge time saver!</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72</a:t>
            </a:fld>
            <a:endParaRPr lang="en-US"/>
          </a:p>
        </p:txBody>
      </p:sp>
    </p:spTree>
    <p:extLst>
      <p:ext uri="{BB962C8B-B14F-4D97-AF65-F5344CB8AC3E}">
        <p14:creationId xmlns:p14="http://schemas.microsoft.com/office/powerpoint/2010/main" val="17179389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dirty="0">
                <a:solidFill>
                  <a:schemeClr val="tx1"/>
                </a:solidFill>
                <a:effectLst/>
                <a:latin typeface="+mn-lt"/>
                <a:ea typeface="+mn-ea"/>
                <a:cs typeface="+mn-cs"/>
              </a:rPr>
              <a:t>Because you can’t read nonverbal cues as easily and because you cannot see a</a:t>
            </a:r>
            <a:r>
              <a:rPr lang="en-US" sz="1000" b="0" i="0" u="none" strike="noStrike" kern="1200" baseline="0" dirty="0">
                <a:solidFill>
                  <a:schemeClr val="tx1"/>
                </a:solidFill>
                <a:effectLst/>
                <a:latin typeface="+mn-lt"/>
                <a:ea typeface="+mn-ea"/>
                <a:cs typeface="+mn-cs"/>
              </a:rPr>
              <a:t> tutee’s</a:t>
            </a:r>
            <a:r>
              <a:rPr lang="en-US" sz="1000" b="0" i="0" u="none" strike="noStrike" kern="1200" dirty="0">
                <a:solidFill>
                  <a:schemeClr val="tx1"/>
                </a:solidFill>
                <a:effectLst/>
                <a:latin typeface="+mn-lt"/>
                <a:ea typeface="+mn-ea"/>
                <a:cs typeface="+mn-cs"/>
              </a:rPr>
              <a:t> paper, it’s crucial to </a:t>
            </a:r>
            <a:r>
              <a:rPr lang="en-US" sz="1000" b="1" i="0" u="none" strike="noStrike" kern="1200" dirty="0">
                <a:solidFill>
                  <a:schemeClr val="tx1"/>
                </a:solidFill>
                <a:effectLst/>
                <a:latin typeface="+mn-lt"/>
                <a:ea typeface="+mn-ea"/>
                <a:cs typeface="+mn-cs"/>
              </a:rPr>
              <a:t>ask even more questions </a:t>
            </a:r>
            <a:r>
              <a:rPr lang="en-US" sz="1000" b="0" i="0" u="none" strike="noStrike" kern="1200" dirty="0">
                <a:solidFill>
                  <a:schemeClr val="tx1"/>
                </a:solidFill>
                <a:effectLst/>
                <a:latin typeface="+mn-lt"/>
                <a:ea typeface="+mn-ea"/>
                <a:cs typeface="+mn-cs"/>
              </a:rPr>
              <a:t>than you would with in-person tutoring. In</a:t>
            </a:r>
            <a:r>
              <a:rPr lang="en-US" sz="1000" b="0" i="0" u="none" strike="noStrike" kern="1200" baseline="0" dirty="0">
                <a:solidFill>
                  <a:schemeClr val="tx1"/>
                </a:solidFill>
                <a:effectLst/>
                <a:latin typeface="+mn-lt"/>
                <a:ea typeface="+mn-ea"/>
                <a:cs typeface="+mn-cs"/>
              </a:rPr>
              <a:t> addition, you might ask tutees to explain their processes, since you can’t see it in person.  For example:</a:t>
            </a:r>
            <a:r>
              <a:rPr lang="en-US" sz="1000" b="0" i="0" u="none" strike="noStrike" kern="1200" dirty="0">
                <a:solidFill>
                  <a:schemeClr val="tx1"/>
                </a:solidFill>
                <a:effectLst/>
                <a:latin typeface="+mn-lt"/>
                <a:ea typeface="+mn-ea"/>
                <a:cs typeface="+mn-cs"/>
              </a:rPr>
              <a:t> ask them to “explain the steps to me as you solve this next problem on your own” rather than “try this next problem on your own.”</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73</a:t>
            </a:fld>
            <a:endParaRPr lang="en-US"/>
          </a:p>
        </p:txBody>
      </p:sp>
    </p:spTree>
    <p:extLst>
      <p:ext uri="{BB962C8B-B14F-4D97-AF65-F5344CB8AC3E}">
        <p14:creationId xmlns:p14="http://schemas.microsoft.com/office/powerpoint/2010/main" val="21185343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Just like in regular tutoring, </a:t>
            </a:r>
            <a:r>
              <a:rPr lang="en-US" sz="1000" b="1" dirty="0">
                <a:solidFill>
                  <a:schemeClr val="tx1"/>
                </a:solidFill>
              </a:rPr>
              <a:t>online tutees need time to think.</a:t>
            </a:r>
            <a:r>
              <a:rPr lang="en-US" sz="1000" dirty="0">
                <a:solidFill>
                  <a:schemeClr val="tx1"/>
                </a:solidFill>
              </a:rPr>
              <a:t> But</a:t>
            </a:r>
            <a:r>
              <a:rPr lang="en-US" sz="1000" baseline="0" dirty="0">
                <a:solidFill>
                  <a:schemeClr val="tx1"/>
                </a:solidFill>
              </a:rPr>
              <a:t> online silences can be discomfiting because you</a:t>
            </a:r>
            <a:r>
              <a:rPr lang="en-US" sz="1000" b="0" i="0" u="none" strike="noStrike" kern="1200" dirty="0">
                <a:solidFill>
                  <a:schemeClr val="tx1"/>
                </a:solidFill>
                <a:effectLst/>
                <a:latin typeface="+mn-lt"/>
                <a:ea typeface="+mn-ea"/>
                <a:cs typeface="+mn-cs"/>
              </a:rPr>
              <a:t> may think that your audio has gone out or</a:t>
            </a:r>
            <a:r>
              <a:rPr lang="en-US" sz="1000" b="0" i="0" u="none" strike="noStrike" kern="1200" baseline="0" dirty="0">
                <a:solidFill>
                  <a:schemeClr val="tx1"/>
                </a:solidFill>
                <a:effectLst/>
                <a:latin typeface="+mn-lt"/>
                <a:ea typeface="+mn-ea"/>
                <a:cs typeface="+mn-cs"/>
              </a:rPr>
              <a:t> that</a:t>
            </a:r>
            <a:r>
              <a:rPr lang="en-US" sz="1000" b="0" i="0" u="none" strike="noStrike" kern="1200" dirty="0">
                <a:solidFill>
                  <a:schemeClr val="tx1"/>
                </a:solidFill>
                <a:effectLst/>
                <a:latin typeface="+mn-lt"/>
                <a:ea typeface="+mn-ea"/>
                <a:cs typeface="+mn-cs"/>
              </a:rPr>
              <a:t> your connection froze. You</a:t>
            </a:r>
            <a:r>
              <a:rPr lang="en-US" sz="1000" b="0" i="0" u="none" strike="noStrike" kern="1200" baseline="0" dirty="0">
                <a:solidFill>
                  <a:schemeClr val="tx1"/>
                </a:solidFill>
                <a:effectLst/>
                <a:latin typeface="+mn-lt"/>
                <a:ea typeface="+mn-ea"/>
                <a:cs typeface="+mn-cs"/>
              </a:rPr>
              <a:t> can make silences more intentional by being direct about the process.  For example, telling a student:</a:t>
            </a:r>
            <a:r>
              <a:rPr lang="en-US" sz="1000" b="0" i="0" u="none" strike="noStrike" kern="1200" dirty="0">
                <a:solidFill>
                  <a:schemeClr val="tx1"/>
                </a:solidFill>
                <a:effectLst/>
                <a:latin typeface="+mn-lt"/>
                <a:ea typeface="+mn-ea"/>
                <a:cs typeface="+mn-cs"/>
              </a:rPr>
              <a:t> “Grab your calculator and finish out this problem. Let me know when you get an answer and we’ll see if we come up with the same thing.”</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74</a:t>
            </a:fld>
            <a:endParaRPr lang="en-US"/>
          </a:p>
        </p:txBody>
      </p:sp>
    </p:spTree>
    <p:extLst>
      <p:ext uri="{BB962C8B-B14F-4D97-AF65-F5344CB8AC3E}">
        <p14:creationId xmlns:p14="http://schemas.microsoft.com/office/powerpoint/2010/main" val="331511323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Next, we’ll talk about some communication tips</a:t>
            </a:r>
            <a:r>
              <a:rPr lang="en-US" sz="1000" baseline="0" dirty="0">
                <a:solidFill>
                  <a:schemeClr val="tx1"/>
                </a:solidFill>
              </a:rPr>
              <a:t> for </a:t>
            </a:r>
            <a:r>
              <a:rPr lang="en-US" sz="1000" b="1" baseline="0" dirty="0">
                <a:solidFill>
                  <a:schemeClr val="tx1"/>
                </a:solidFill>
              </a:rPr>
              <a:t>asynchronous</a:t>
            </a:r>
            <a:r>
              <a:rPr lang="en-US" sz="1000" baseline="0" dirty="0">
                <a:solidFill>
                  <a:schemeClr val="tx1"/>
                </a:solidFill>
              </a:rPr>
              <a:t> online tutoring.</a:t>
            </a:r>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75</a:t>
            </a:fld>
            <a:endParaRPr lang="en-US"/>
          </a:p>
        </p:txBody>
      </p:sp>
    </p:spTree>
    <p:extLst>
      <p:ext uri="{BB962C8B-B14F-4D97-AF65-F5344CB8AC3E}">
        <p14:creationId xmlns:p14="http://schemas.microsoft.com/office/powerpoint/2010/main" val="34582518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dirty="0">
                <a:solidFill>
                  <a:schemeClr val="tx1"/>
                </a:solidFill>
                <a:effectLst/>
                <a:latin typeface="+mn-lt"/>
                <a:ea typeface="+mn-ea"/>
                <a:cs typeface="+mn-cs"/>
              </a:rPr>
              <a:t>As we mentioned before, the best way to avoid awkwardness on video is to </a:t>
            </a:r>
            <a:r>
              <a:rPr lang="en-US" sz="1000" b="1" i="0" u="none" strike="noStrike" kern="1200" dirty="0">
                <a:solidFill>
                  <a:schemeClr val="tx1"/>
                </a:solidFill>
                <a:effectLst/>
                <a:latin typeface="+mn-lt"/>
                <a:ea typeface="+mn-ea"/>
                <a:cs typeface="+mn-cs"/>
              </a:rPr>
              <a:t>prepare beforehand</a:t>
            </a:r>
            <a:r>
              <a:rPr lang="en-US" sz="1000" b="0" i="0" u="none" strike="noStrike" kern="1200" dirty="0">
                <a:solidFill>
                  <a:schemeClr val="tx1"/>
                </a:solidFill>
                <a:effectLst/>
                <a:latin typeface="+mn-lt"/>
                <a:ea typeface="+mn-ea"/>
                <a:cs typeface="+mn-cs"/>
              </a:rPr>
              <a:t>.  At</a:t>
            </a:r>
            <a:r>
              <a:rPr lang="en-US" sz="1000" b="0" i="0" u="none" strike="noStrike" kern="1200" baseline="0" dirty="0">
                <a:solidFill>
                  <a:schemeClr val="tx1"/>
                </a:solidFill>
                <a:effectLst/>
                <a:latin typeface="+mn-lt"/>
                <a:ea typeface="+mn-ea"/>
                <a:cs typeface="+mn-cs"/>
              </a:rPr>
              <a:t> the very least, write out your script for opening/closing the video and some notes on what you will say in the middle.</a:t>
            </a:r>
          </a:p>
          <a:p>
            <a:endParaRPr lang="en-US" sz="1000" b="0" i="0" u="none" strike="noStrike" kern="1200" baseline="0" dirty="0">
              <a:solidFill>
                <a:schemeClr val="tx1"/>
              </a:solidFill>
              <a:effectLst/>
              <a:latin typeface="+mn-lt"/>
              <a:ea typeface="+mn-ea"/>
              <a:cs typeface="+mn-cs"/>
            </a:endParaRPr>
          </a:p>
          <a:p>
            <a:r>
              <a:rPr lang="en-US" sz="1000" b="0" i="0" u="none" strike="noStrike" kern="1200" baseline="0" dirty="0">
                <a:solidFill>
                  <a:schemeClr val="tx1"/>
                </a:solidFill>
                <a:effectLst/>
                <a:latin typeface="+mn-lt"/>
                <a:ea typeface="+mn-ea"/>
                <a:cs typeface="+mn-cs"/>
              </a:rPr>
              <a:t>If you are responding directly to student work, r</a:t>
            </a:r>
            <a:r>
              <a:rPr lang="en-US" sz="1000" b="0" i="0" u="none" strike="noStrike" kern="1200" dirty="0">
                <a:solidFill>
                  <a:schemeClr val="tx1"/>
                </a:solidFill>
                <a:effectLst/>
                <a:latin typeface="+mn-lt"/>
                <a:ea typeface="+mn-ea"/>
                <a:cs typeface="+mn-cs"/>
              </a:rPr>
              <a:t>ead the assignment instructions and student’s draft and jot down a prioritized and organized list of topics before you begin recording.</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76</a:t>
            </a:fld>
            <a:endParaRPr lang="en-US"/>
          </a:p>
        </p:txBody>
      </p:sp>
    </p:spTree>
    <p:extLst>
      <p:ext uri="{BB962C8B-B14F-4D97-AF65-F5344CB8AC3E}">
        <p14:creationId xmlns:p14="http://schemas.microsoft.com/office/powerpoint/2010/main" val="12138187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dirty="0">
                <a:solidFill>
                  <a:schemeClr val="tx1"/>
                </a:solidFill>
                <a:effectLst/>
                <a:latin typeface="+mn-lt"/>
                <a:ea typeface="+mn-ea"/>
                <a:cs typeface="+mn-cs"/>
              </a:rPr>
              <a:t>To help build rapport in asynchronous personalized sessions, </a:t>
            </a:r>
            <a:r>
              <a:rPr lang="en-US" sz="1000" b="1" i="0" u="none" strike="noStrike" kern="1200" dirty="0">
                <a:solidFill>
                  <a:schemeClr val="tx1"/>
                </a:solidFill>
                <a:effectLst/>
                <a:latin typeface="+mn-lt"/>
                <a:ea typeface="+mn-ea"/>
                <a:cs typeface="+mn-cs"/>
              </a:rPr>
              <a:t>greet the student by name and thank them </a:t>
            </a:r>
            <a:r>
              <a:rPr lang="en-US" sz="1000" b="0" i="0" u="none" strike="noStrike" kern="1200" dirty="0">
                <a:solidFill>
                  <a:schemeClr val="tx1"/>
                </a:solidFill>
                <a:effectLst/>
                <a:latin typeface="+mn-lt"/>
                <a:ea typeface="+mn-ea"/>
                <a:cs typeface="+mn-cs"/>
              </a:rPr>
              <a:t>for using the your online tutoring service.</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77</a:t>
            </a:fld>
            <a:endParaRPr lang="en-US"/>
          </a:p>
        </p:txBody>
      </p:sp>
    </p:spTree>
    <p:extLst>
      <p:ext uri="{BB962C8B-B14F-4D97-AF65-F5344CB8AC3E}">
        <p14:creationId xmlns:p14="http://schemas.microsoft.com/office/powerpoint/2010/main" val="8094875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dirty="0">
                <a:solidFill>
                  <a:schemeClr val="tx1"/>
                </a:solidFill>
                <a:effectLst/>
                <a:latin typeface="+mn-lt"/>
                <a:ea typeface="+mn-ea"/>
                <a:cs typeface="+mn-cs"/>
              </a:rPr>
              <a:t>When responding to student work,</a:t>
            </a:r>
            <a:r>
              <a:rPr lang="en-US" sz="1000" b="0" i="0" u="none" strike="noStrike" kern="1200" baseline="0" dirty="0">
                <a:solidFill>
                  <a:schemeClr val="tx1"/>
                </a:solidFill>
                <a:effectLst/>
                <a:latin typeface="+mn-lt"/>
                <a:ea typeface="+mn-ea"/>
                <a:cs typeface="+mn-cs"/>
              </a:rPr>
              <a:t> organize your comments by focusing on one topic at a time. For example, in an asynchronous online writing consultation, you might say something like</a:t>
            </a:r>
            <a:r>
              <a:rPr lang="en-US" sz="1000" b="0" i="0" u="none" strike="noStrike" kern="1200" dirty="0">
                <a:solidFill>
                  <a:schemeClr val="tx1"/>
                </a:solidFill>
                <a:effectLst/>
                <a:latin typeface="+mn-lt"/>
                <a:ea typeface="+mn-ea"/>
                <a:cs typeface="+mn-cs"/>
              </a:rPr>
              <a:t>: “First of all, I noticed a few run-on sentences</a:t>
            </a:r>
            <a:r>
              <a:rPr lang="en-US" sz="1000" b="0" i="0" u="none" strike="noStrike" kern="1200" baseline="0" dirty="0">
                <a:solidFill>
                  <a:schemeClr val="tx1"/>
                </a:solidFill>
                <a:effectLst/>
                <a:latin typeface="+mn-lt"/>
                <a:ea typeface="+mn-ea"/>
                <a:cs typeface="+mn-cs"/>
              </a:rPr>
              <a:t> in this draft.</a:t>
            </a:r>
            <a:r>
              <a:rPr lang="en-US" sz="1000" b="0" i="0" u="none" strike="noStrike" kern="1200" dirty="0">
                <a:solidFill>
                  <a:schemeClr val="tx1"/>
                </a:solidFill>
                <a:effectLst/>
                <a:latin typeface="+mn-lt"/>
                <a:ea typeface="+mn-ea"/>
                <a:cs typeface="+mn-cs"/>
              </a:rPr>
              <a:t>” </a:t>
            </a:r>
          </a:p>
          <a:p>
            <a:endParaRPr lang="en-US" sz="1000" b="0" i="0" u="none" strike="noStrike" kern="1200" dirty="0">
              <a:solidFill>
                <a:schemeClr val="tx1"/>
              </a:solidFill>
              <a:effectLst/>
              <a:latin typeface="+mn-lt"/>
              <a:ea typeface="+mn-ea"/>
              <a:cs typeface="+mn-cs"/>
            </a:endParaRPr>
          </a:p>
          <a:p>
            <a:r>
              <a:rPr lang="en-US" sz="1000" b="0" i="0" u="none" strike="noStrike" kern="1200" dirty="0">
                <a:solidFill>
                  <a:schemeClr val="tx1"/>
                </a:solidFill>
                <a:effectLst/>
                <a:latin typeface="+mn-lt"/>
                <a:ea typeface="+mn-ea"/>
                <a:cs typeface="+mn-cs"/>
              </a:rPr>
              <a:t>You</a:t>
            </a:r>
            <a:r>
              <a:rPr lang="en-US" sz="1000" b="0" i="0" u="none" strike="noStrike" kern="1200" baseline="0" dirty="0">
                <a:solidFill>
                  <a:schemeClr val="tx1"/>
                </a:solidFill>
                <a:effectLst/>
                <a:latin typeface="+mn-lt"/>
                <a:ea typeface="+mn-ea"/>
                <a:cs typeface="+mn-cs"/>
              </a:rPr>
              <a:t> can provide a visual cue to student by using a highlighter function and changing colors whenever you change topics, as we did in the video we showed you earlier. </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78</a:t>
            </a:fld>
            <a:endParaRPr lang="en-US"/>
          </a:p>
        </p:txBody>
      </p:sp>
    </p:spTree>
    <p:extLst>
      <p:ext uri="{BB962C8B-B14F-4D97-AF65-F5344CB8AC3E}">
        <p14:creationId xmlns:p14="http://schemas.microsoft.com/office/powerpoint/2010/main" val="403466844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dirty="0">
                <a:solidFill>
                  <a:schemeClr val="tx1"/>
                </a:solidFill>
                <a:effectLst/>
                <a:latin typeface="+mn-lt"/>
                <a:ea typeface="+mn-ea"/>
                <a:cs typeface="+mn-cs"/>
              </a:rPr>
              <a:t>When</a:t>
            </a:r>
            <a:r>
              <a:rPr lang="en-US" sz="1000" b="0" i="0" u="none" strike="noStrike" kern="1200" baseline="0" dirty="0">
                <a:solidFill>
                  <a:schemeClr val="tx1"/>
                </a:solidFill>
                <a:effectLst/>
                <a:latin typeface="+mn-lt"/>
                <a:ea typeface="+mn-ea"/>
                <a:cs typeface="+mn-cs"/>
              </a:rPr>
              <a:t> you respond asynchronously, </a:t>
            </a:r>
            <a:r>
              <a:rPr lang="en-US" sz="1000" b="1" i="0" u="none" strike="noStrike" kern="1200" baseline="0" dirty="0">
                <a:solidFill>
                  <a:schemeClr val="tx1"/>
                </a:solidFill>
                <a:effectLst/>
                <a:latin typeface="+mn-lt"/>
                <a:ea typeface="+mn-ea"/>
                <a:cs typeface="+mn-cs"/>
              </a:rPr>
              <a:t>try to keep all your resources, feedback, and tips in a single, organized email</a:t>
            </a:r>
            <a:r>
              <a:rPr lang="en-US" sz="1000" b="0" i="0" u="none" strike="noStrike" kern="1200" baseline="0" dirty="0">
                <a:solidFill>
                  <a:schemeClr val="tx1"/>
                </a:solidFill>
                <a:effectLst/>
                <a:latin typeface="+mn-lt"/>
                <a:ea typeface="+mn-ea"/>
                <a:cs typeface="+mn-cs"/>
              </a:rPr>
              <a:t>. It’s a good idea to give the student a preview of your video feedback in the text this email as well. For example: </a:t>
            </a:r>
            <a:r>
              <a:rPr lang="en-US" sz="1000" b="0" i="0" u="none" strike="noStrike" kern="1200" dirty="0">
                <a:solidFill>
                  <a:schemeClr val="tx1"/>
                </a:solidFill>
                <a:effectLst/>
                <a:latin typeface="+mn-lt"/>
                <a:ea typeface="+mn-ea"/>
                <a:cs typeface="+mn-cs"/>
              </a:rPr>
              <a:t>“most of my comments boil down to adding more detail</a:t>
            </a:r>
            <a:r>
              <a:rPr lang="en-US" sz="1000" b="0" i="0" u="none" strike="noStrike" kern="1200" baseline="0" dirty="0">
                <a:solidFill>
                  <a:schemeClr val="tx1"/>
                </a:solidFill>
                <a:effectLst/>
                <a:latin typeface="+mn-lt"/>
                <a:ea typeface="+mn-ea"/>
                <a:cs typeface="+mn-cs"/>
              </a:rPr>
              <a:t> in your work experience section</a:t>
            </a:r>
            <a:r>
              <a:rPr lang="en-US" sz="1000" b="0" i="0" u="none" strike="noStrike" kern="1200" dirty="0">
                <a:solidFill>
                  <a:schemeClr val="tx1"/>
                </a:solidFill>
                <a:effectLst/>
                <a:latin typeface="+mn-lt"/>
                <a:ea typeface="+mn-ea"/>
                <a:cs typeface="+mn-cs"/>
              </a:rPr>
              <a:t>.”</a:t>
            </a:r>
          </a:p>
          <a:p>
            <a:endParaRPr lang="en-US" sz="10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u="none" strike="noStrike" kern="1200" dirty="0">
                <a:solidFill>
                  <a:schemeClr val="tx1"/>
                </a:solidFill>
                <a:effectLst/>
                <a:latin typeface="+mn-lt"/>
                <a:ea typeface="+mn-ea"/>
                <a:cs typeface="+mn-cs"/>
              </a:rPr>
              <a:t>If you’ve highlighted the draft, include</a:t>
            </a:r>
            <a:r>
              <a:rPr lang="en-US" sz="1000" b="0" i="0" u="none" strike="noStrike" kern="1200" baseline="0" dirty="0">
                <a:solidFill>
                  <a:schemeClr val="tx1"/>
                </a:solidFill>
                <a:effectLst/>
                <a:latin typeface="+mn-lt"/>
                <a:ea typeface="+mn-ea"/>
                <a:cs typeface="+mn-cs"/>
              </a:rPr>
              <a:t> that file, too, along with any links or other reference materials (we often include writing center handouts as pdf attachments).</a:t>
            </a:r>
            <a:endParaRPr lang="en-US" sz="1000" dirty="0">
              <a:solidFill>
                <a:schemeClr val="tx1"/>
              </a:solidFill>
            </a:endParaRPr>
          </a:p>
          <a:p>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79</a:t>
            </a:fld>
            <a:endParaRPr lang="en-US"/>
          </a:p>
        </p:txBody>
      </p:sp>
    </p:spTree>
    <p:extLst>
      <p:ext uri="{BB962C8B-B14F-4D97-AF65-F5344CB8AC3E}">
        <p14:creationId xmlns:p14="http://schemas.microsoft.com/office/powerpoint/2010/main" val="29737585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000" dirty="0">
                <a:solidFill>
                  <a:schemeClr val="tx1"/>
                </a:solidFill>
              </a:rPr>
              <a:t>Our on-campus and online tutoring programs are based on a peer-tutoring</a:t>
            </a:r>
            <a:r>
              <a:rPr lang="en-US" altLang="en-US" sz="1000" baseline="0" dirty="0">
                <a:solidFill>
                  <a:schemeClr val="tx1"/>
                </a:solidFill>
              </a:rPr>
              <a:t> model. </a:t>
            </a:r>
            <a:r>
              <a:rPr lang="en-US" altLang="en-US" sz="1000" dirty="0">
                <a:solidFill>
                  <a:schemeClr val="tx1"/>
                </a:solidFill>
              </a:rPr>
              <a:t>Peer tutoring programs have been </a:t>
            </a:r>
            <a:r>
              <a:rPr lang="en-US" altLang="en-US" sz="1000" b="1" dirty="0">
                <a:solidFill>
                  <a:schemeClr val="tx1"/>
                </a:solidFill>
              </a:rPr>
              <a:t>shown to have positive effects on academic performance and student attitudes, for both tutees and tutors</a:t>
            </a:r>
            <a:r>
              <a:rPr lang="en-US" altLang="en-US" sz="1000" dirty="0">
                <a:solidFill>
                  <a:schemeClr val="tx1"/>
                </a:solidFill>
              </a:rPr>
              <a:t> (Cohen, </a:t>
            </a:r>
            <a:r>
              <a:rPr lang="en-US" altLang="en-US" sz="1000" dirty="0" err="1">
                <a:solidFill>
                  <a:schemeClr val="tx1"/>
                </a:solidFill>
              </a:rPr>
              <a:t>Kulik</a:t>
            </a:r>
            <a:r>
              <a:rPr lang="en-US" altLang="en-US" sz="1000" dirty="0">
                <a:solidFill>
                  <a:schemeClr val="tx1"/>
                </a:solidFill>
              </a:rPr>
              <a:t>, &amp; </a:t>
            </a:r>
            <a:r>
              <a:rPr lang="en-US" altLang="en-US" sz="1000" dirty="0" err="1">
                <a:solidFill>
                  <a:schemeClr val="tx1"/>
                </a:solidFill>
              </a:rPr>
              <a:t>Kulik</a:t>
            </a:r>
            <a:r>
              <a:rPr lang="en-US" altLang="en-US" sz="1000" dirty="0">
                <a:solidFill>
                  <a:schemeClr val="tx1"/>
                </a:solidFill>
              </a:rPr>
              <a:t>, 1982). Some key benefits for the tutors include better academic progress and motivation, improved leadership skills, experience for future career decisions, and the satisfaction of helping students succeed (Dvorak, 2001)</a:t>
            </a:r>
          </a:p>
          <a:p>
            <a:endParaRPr lang="en-US"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8</a:t>
            </a:fld>
            <a:endParaRPr lang="en-US"/>
          </a:p>
        </p:txBody>
      </p:sp>
    </p:spTree>
    <p:extLst>
      <p:ext uri="{BB962C8B-B14F-4D97-AF65-F5344CB8AC3E}">
        <p14:creationId xmlns:p14="http://schemas.microsoft.com/office/powerpoint/2010/main" val="39835378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000" b="1" i="0" u="none" strike="noStrike" kern="1200" dirty="0">
                <a:solidFill>
                  <a:schemeClr val="tx1"/>
                </a:solidFill>
                <a:effectLst/>
                <a:latin typeface="+mn-lt"/>
                <a:ea typeface="+mn-ea"/>
                <a:cs typeface="+mn-cs"/>
              </a:rPr>
              <a:t>Objection 6: We don’t know how to train our online tutors</a:t>
            </a:r>
          </a:p>
          <a:p>
            <a:pPr rtl="0"/>
            <a:endParaRPr lang="en-US" sz="1000" b="1" i="0" u="none" strike="noStrike" kern="1200" dirty="0">
              <a:solidFill>
                <a:schemeClr val="tx1"/>
              </a:solidFill>
              <a:effectLst/>
              <a:latin typeface="+mn-lt"/>
              <a:ea typeface="+mn-ea"/>
              <a:cs typeface="+mn-cs"/>
            </a:endParaRPr>
          </a:p>
          <a:p>
            <a:pPr rtl="0"/>
            <a:r>
              <a:rPr lang="en-US" sz="1000" b="0" dirty="0">
                <a:solidFill>
                  <a:schemeClr val="tx1"/>
                </a:solidFill>
                <a:effectLst/>
              </a:rPr>
              <a:t>Finally, we’re</a:t>
            </a:r>
            <a:r>
              <a:rPr lang="en-US" sz="1000" b="0" baseline="0" dirty="0">
                <a:solidFill>
                  <a:schemeClr val="tx1"/>
                </a:solidFill>
                <a:effectLst/>
              </a:rPr>
              <a:t> going to talk a little bit about how we train our online tutors.  There’s a paucity of resources on this topic, but the good news is that much of what we teach our tutors we’ve already covered in this presentation.</a:t>
            </a:r>
            <a:endParaRPr lang="en-US" sz="1000" b="0" dirty="0">
              <a:solidFill>
                <a:schemeClr val="tx1"/>
              </a:solidFill>
              <a:effectLst/>
            </a:endParaRPr>
          </a:p>
          <a:p>
            <a:br>
              <a:rPr lang="en-US" sz="1000" dirty="0">
                <a:solidFill>
                  <a:schemeClr val="tx1"/>
                </a:solidFill>
              </a:rPr>
            </a:b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80</a:t>
            </a:fld>
            <a:endParaRPr lang="en-US"/>
          </a:p>
        </p:txBody>
      </p:sp>
    </p:spTree>
    <p:extLst>
      <p:ext uri="{BB962C8B-B14F-4D97-AF65-F5344CB8AC3E}">
        <p14:creationId xmlns:p14="http://schemas.microsoft.com/office/powerpoint/2010/main" val="99046479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We’ll break this section down by the </a:t>
            </a:r>
            <a:r>
              <a:rPr lang="en-US" sz="1000" b="1" dirty="0">
                <a:solidFill>
                  <a:schemeClr val="tx1"/>
                </a:solidFill>
              </a:rPr>
              <a:t>resources</a:t>
            </a:r>
            <a:r>
              <a:rPr lang="en-US" sz="1000" dirty="0">
                <a:solidFill>
                  <a:schemeClr val="tx1"/>
                </a:solidFill>
              </a:rPr>
              <a:t> that we use to train our tutors and some </a:t>
            </a:r>
            <a:r>
              <a:rPr lang="en-US" sz="1000" b="1" i="0" dirty="0">
                <a:solidFill>
                  <a:schemeClr val="tx1"/>
                </a:solidFill>
              </a:rPr>
              <a:t>technical tips for training online</a:t>
            </a:r>
            <a:r>
              <a:rPr lang="en-US" sz="1000" b="1" i="0" baseline="0" dirty="0">
                <a:solidFill>
                  <a:schemeClr val="tx1"/>
                </a:solidFill>
              </a:rPr>
              <a:t> and on-campus tutors to work with online tutees</a:t>
            </a:r>
            <a:r>
              <a:rPr lang="en-US" sz="1000" baseline="0" dirty="0">
                <a:solidFill>
                  <a:schemeClr val="tx1"/>
                </a:solidFill>
              </a:rPr>
              <a:t>.</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81</a:t>
            </a:fld>
            <a:endParaRPr lang="en-US"/>
          </a:p>
        </p:txBody>
      </p:sp>
    </p:spTree>
    <p:extLst>
      <p:ext uri="{BB962C8B-B14F-4D97-AF65-F5344CB8AC3E}">
        <p14:creationId xmlns:p14="http://schemas.microsoft.com/office/powerpoint/2010/main" val="150636382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We’ll start by</a:t>
            </a:r>
            <a:r>
              <a:rPr lang="en-US" sz="1000" baseline="0" dirty="0">
                <a:solidFill>
                  <a:schemeClr val="tx1"/>
                </a:solidFill>
              </a:rPr>
              <a:t> discussing some of the </a:t>
            </a:r>
            <a:r>
              <a:rPr lang="en-US" sz="1000" b="1" baseline="0" dirty="0">
                <a:solidFill>
                  <a:schemeClr val="tx1"/>
                </a:solidFill>
              </a:rPr>
              <a:t>resources</a:t>
            </a:r>
            <a:r>
              <a:rPr lang="en-US" sz="1000" baseline="0" dirty="0">
                <a:solidFill>
                  <a:schemeClr val="tx1"/>
                </a:solidFill>
              </a:rPr>
              <a:t> we use.</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82</a:t>
            </a:fld>
            <a:endParaRPr lang="en-US"/>
          </a:p>
        </p:txBody>
      </p:sp>
    </p:spTree>
    <p:extLst>
      <p:ext uri="{BB962C8B-B14F-4D97-AF65-F5344CB8AC3E}">
        <p14:creationId xmlns:p14="http://schemas.microsoft.com/office/powerpoint/2010/main" val="24877243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dirty="0">
                <a:solidFill>
                  <a:schemeClr val="tx1"/>
                </a:solidFill>
                <a:effectLst/>
                <a:latin typeface="+mn-lt"/>
                <a:ea typeface="+mn-ea"/>
                <a:cs typeface="+mn-cs"/>
              </a:rPr>
              <a:t>The good news is that </a:t>
            </a:r>
            <a:r>
              <a:rPr lang="en-US" sz="1000" b="1" i="0" u="none" strike="noStrike" kern="1200" dirty="0">
                <a:solidFill>
                  <a:schemeClr val="tx1"/>
                </a:solidFill>
                <a:effectLst/>
                <a:latin typeface="+mn-lt"/>
                <a:ea typeface="+mn-ea"/>
                <a:cs typeface="+mn-cs"/>
              </a:rPr>
              <a:t>the basic pedagogical</a:t>
            </a:r>
            <a:r>
              <a:rPr lang="en-US" sz="1000" b="1" i="0" u="none" strike="noStrike" kern="1200" baseline="0" dirty="0">
                <a:solidFill>
                  <a:schemeClr val="tx1"/>
                </a:solidFill>
                <a:effectLst/>
                <a:latin typeface="+mn-lt"/>
                <a:ea typeface="+mn-ea"/>
                <a:cs typeface="+mn-cs"/>
              </a:rPr>
              <a:t> practices of tutoring don’t change much just because the tutees are online students.</a:t>
            </a:r>
            <a:r>
              <a:rPr lang="en-US" sz="1000" b="0" i="0" u="none" strike="noStrike" kern="1200" baseline="0" dirty="0">
                <a:solidFill>
                  <a:schemeClr val="tx1"/>
                </a:solidFill>
                <a:effectLst/>
                <a:latin typeface="+mn-lt"/>
                <a:ea typeface="+mn-ea"/>
                <a:cs typeface="+mn-cs"/>
              </a:rPr>
              <a:t> </a:t>
            </a:r>
          </a:p>
          <a:p>
            <a:endParaRPr lang="en-US" sz="1000" b="0" i="0" u="none" strike="noStrike" kern="1200" baseline="0" dirty="0">
              <a:solidFill>
                <a:schemeClr val="tx1"/>
              </a:solidFill>
              <a:effectLst/>
              <a:latin typeface="+mn-lt"/>
              <a:ea typeface="+mn-ea"/>
              <a:cs typeface="+mn-cs"/>
            </a:endParaRPr>
          </a:p>
          <a:p>
            <a:r>
              <a:rPr lang="en-US" sz="1000" b="0" i="0" u="none" strike="noStrike" kern="1200" baseline="0" dirty="0">
                <a:solidFill>
                  <a:schemeClr val="tx1"/>
                </a:solidFill>
                <a:effectLst/>
                <a:latin typeface="+mn-lt"/>
                <a:ea typeface="+mn-ea"/>
                <a:cs typeface="+mn-cs"/>
              </a:rPr>
              <a:t>When we train our on-campus tutors, we do the following: (1) a quick training session; (2) the CLRA tutor certification training; and (3) a technical training. We follow these same basic processes for online tutors, just in a slightly different order where technical training comes first.</a:t>
            </a:r>
          </a:p>
          <a:p>
            <a:endParaRPr lang="en-US" sz="1000" b="0" i="0" u="none" strike="noStrike" kern="1200" baseline="0" dirty="0">
              <a:solidFill>
                <a:schemeClr val="tx1"/>
              </a:solidFill>
              <a:effectLst/>
              <a:latin typeface="+mn-lt"/>
              <a:ea typeface="+mn-ea"/>
              <a:cs typeface="+mn-cs"/>
            </a:endParaRPr>
          </a:p>
          <a:p>
            <a:r>
              <a:rPr lang="en-US" sz="1000" b="0" i="0" u="none" strike="noStrike" kern="1200" baseline="0" dirty="0">
                <a:solidFill>
                  <a:schemeClr val="tx1"/>
                </a:solidFill>
                <a:effectLst/>
                <a:latin typeface="+mn-lt"/>
                <a:ea typeface="+mn-ea"/>
                <a:cs typeface="+mn-cs"/>
              </a:rPr>
              <a:t>Pedagogically, our quick training for both traditional and online tutors emphasizes: </a:t>
            </a:r>
            <a:r>
              <a:rPr lang="en-US" sz="1000" dirty="0">
                <a:solidFill>
                  <a:schemeClr val="tx1"/>
                </a:solidFill>
              </a:rPr>
              <a:t>the importance of independent learning;</a:t>
            </a:r>
            <a:r>
              <a:rPr lang="en-US" sz="1000" baseline="0" dirty="0">
                <a:solidFill>
                  <a:schemeClr val="tx1"/>
                </a:solidFill>
              </a:rPr>
              <a:t> </a:t>
            </a:r>
            <a:r>
              <a:rPr lang="en-US" sz="1000" dirty="0">
                <a:solidFill>
                  <a:schemeClr val="tx1"/>
                </a:solidFill>
              </a:rPr>
              <a:t>the dos and don’ts of tutoring;</a:t>
            </a:r>
            <a:r>
              <a:rPr lang="en-US" sz="1000" baseline="0" dirty="0">
                <a:solidFill>
                  <a:schemeClr val="tx1"/>
                </a:solidFill>
              </a:rPr>
              <a:t> our scheduling system and communication expectations; U of MN academic and behavioral policies. </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83</a:t>
            </a:fld>
            <a:endParaRPr lang="en-US"/>
          </a:p>
        </p:txBody>
      </p:sp>
    </p:spTree>
    <p:extLst>
      <p:ext uri="{BB962C8B-B14F-4D97-AF65-F5344CB8AC3E}">
        <p14:creationId xmlns:p14="http://schemas.microsoft.com/office/powerpoint/2010/main" val="36506341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online tutor training follows the same standards as our traditional tutor training. Our tutor training course is CLRA-certified, and in spring of 2019, ACTLA released their own standards for training online tutors.</a:t>
            </a:r>
          </a:p>
        </p:txBody>
      </p:sp>
      <p:sp>
        <p:nvSpPr>
          <p:cNvPr id="4" name="Slide Number Placeholder 3"/>
          <p:cNvSpPr>
            <a:spLocks noGrp="1"/>
          </p:cNvSpPr>
          <p:nvPr>
            <p:ph type="sldNum" sz="quarter" idx="10"/>
          </p:nvPr>
        </p:nvSpPr>
        <p:spPr/>
        <p:txBody>
          <a:bodyPr/>
          <a:lstStyle/>
          <a:p>
            <a:fld id="{25234F06-3765-4042-AD33-C5B279FDA0DC}" type="slidenum">
              <a:rPr lang="en-US" smtClean="0"/>
              <a:t>84</a:t>
            </a:fld>
            <a:endParaRPr lang="en-US"/>
          </a:p>
        </p:txBody>
      </p:sp>
    </p:spTree>
    <p:extLst>
      <p:ext uri="{BB962C8B-B14F-4D97-AF65-F5344CB8AC3E}">
        <p14:creationId xmlns:p14="http://schemas.microsoft.com/office/powerpoint/2010/main" val="371503122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If you need</a:t>
            </a:r>
            <a:r>
              <a:rPr lang="en-US" sz="1000" baseline="0" dirty="0">
                <a:solidFill>
                  <a:schemeClr val="tx1"/>
                </a:solidFill>
              </a:rPr>
              <a:t> a </a:t>
            </a:r>
            <a:r>
              <a:rPr lang="en-US" sz="1000" b="1" baseline="0" dirty="0">
                <a:solidFill>
                  <a:schemeClr val="tx1"/>
                </a:solidFill>
              </a:rPr>
              <a:t>starting point for training </a:t>
            </a:r>
            <a:r>
              <a:rPr lang="en-US" sz="1000" baseline="0" dirty="0">
                <a:solidFill>
                  <a:schemeClr val="tx1"/>
                </a:solidFill>
              </a:rPr>
              <a:t>your online tutors, Tutor Matching Service offers “</a:t>
            </a:r>
            <a:r>
              <a:rPr lang="en-US" sz="1000" b="1" baseline="0" dirty="0">
                <a:solidFill>
                  <a:schemeClr val="tx1"/>
                </a:solidFill>
              </a:rPr>
              <a:t>Tutor Essentials</a:t>
            </a:r>
            <a:r>
              <a:rPr lang="en-US" sz="1000" baseline="0" dirty="0">
                <a:solidFill>
                  <a:schemeClr val="tx1"/>
                </a:solidFill>
              </a:rPr>
              <a:t>,” an online training course that is endorsed by CLRA. </a:t>
            </a:r>
            <a:r>
              <a:rPr lang="en-US" sz="1000" dirty="0">
                <a:solidFill>
                  <a:schemeClr val="tx1"/>
                </a:solidFill>
              </a:rPr>
              <a:t>We use this for both our on-campus and online tutors.</a:t>
            </a:r>
          </a:p>
        </p:txBody>
      </p:sp>
      <p:sp>
        <p:nvSpPr>
          <p:cNvPr id="4" name="Slide Number Placeholder 3"/>
          <p:cNvSpPr>
            <a:spLocks noGrp="1"/>
          </p:cNvSpPr>
          <p:nvPr>
            <p:ph type="sldNum" sz="quarter" idx="10"/>
          </p:nvPr>
        </p:nvSpPr>
        <p:spPr/>
        <p:txBody>
          <a:bodyPr/>
          <a:lstStyle/>
          <a:p>
            <a:fld id="{25234F06-3765-4042-AD33-C5B279FDA0DC}" type="slidenum">
              <a:rPr lang="en-US" smtClean="0"/>
              <a:t>85</a:t>
            </a:fld>
            <a:endParaRPr lang="en-US"/>
          </a:p>
        </p:txBody>
      </p:sp>
    </p:spTree>
    <p:extLst>
      <p:ext uri="{BB962C8B-B14F-4D97-AF65-F5344CB8AC3E}">
        <p14:creationId xmlns:p14="http://schemas.microsoft.com/office/powerpoint/2010/main" val="21628529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Next, we’ll share</a:t>
            </a:r>
            <a:r>
              <a:rPr lang="en-US" sz="1000" baseline="0" dirty="0">
                <a:solidFill>
                  <a:schemeClr val="tx1"/>
                </a:solidFill>
              </a:rPr>
              <a:t> some </a:t>
            </a:r>
            <a:r>
              <a:rPr lang="en-US" sz="1000" b="1" baseline="0" dirty="0">
                <a:solidFill>
                  <a:schemeClr val="tx1"/>
                </a:solidFill>
              </a:rPr>
              <a:t>tips for training tutors to work online</a:t>
            </a:r>
            <a:r>
              <a:rPr lang="en-US" sz="1000" baseline="0" dirty="0">
                <a:solidFill>
                  <a:schemeClr val="tx1"/>
                </a:solidFill>
              </a:rPr>
              <a:t>.</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86</a:t>
            </a:fld>
            <a:endParaRPr lang="en-US"/>
          </a:p>
        </p:txBody>
      </p:sp>
    </p:spTree>
    <p:extLst>
      <p:ext uri="{BB962C8B-B14F-4D97-AF65-F5344CB8AC3E}">
        <p14:creationId xmlns:p14="http://schemas.microsoft.com/office/powerpoint/2010/main" val="13854388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The</a:t>
            </a:r>
            <a:r>
              <a:rPr lang="en-US" sz="1000" baseline="0" dirty="0">
                <a:solidFill>
                  <a:schemeClr val="tx1"/>
                </a:solidFill>
              </a:rPr>
              <a:t> </a:t>
            </a:r>
            <a:r>
              <a:rPr lang="en-US" sz="1000" b="1" baseline="0" dirty="0">
                <a:solidFill>
                  <a:schemeClr val="tx1"/>
                </a:solidFill>
              </a:rPr>
              <a:t>best way to train your online tutors </a:t>
            </a:r>
            <a:r>
              <a:rPr lang="en-US" sz="1000" baseline="0" dirty="0">
                <a:solidFill>
                  <a:schemeClr val="tx1"/>
                </a:solidFill>
              </a:rPr>
              <a:t>to use video conferencing software is to let them </a:t>
            </a:r>
            <a:r>
              <a:rPr lang="en-US" sz="1000" b="1" baseline="0" dirty="0">
                <a:solidFill>
                  <a:schemeClr val="tx1"/>
                </a:solidFill>
              </a:rPr>
              <a:t>practice using it </a:t>
            </a:r>
            <a:r>
              <a:rPr lang="en-US" sz="1000" baseline="0" dirty="0">
                <a:solidFill>
                  <a:schemeClr val="tx1"/>
                </a:solidFill>
              </a:rPr>
              <a:t>with you.  </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87</a:t>
            </a:fld>
            <a:endParaRPr lang="en-US"/>
          </a:p>
        </p:txBody>
      </p:sp>
    </p:spTree>
    <p:extLst>
      <p:ext uri="{BB962C8B-B14F-4D97-AF65-F5344CB8AC3E}">
        <p14:creationId xmlns:p14="http://schemas.microsoft.com/office/powerpoint/2010/main" val="32854849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latin typeface="+mn-lt"/>
              </a:rPr>
              <a:t>While you’re conferencing</a:t>
            </a:r>
            <a:r>
              <a:rPr lang="en-US" sz="1000" baseline="0" dirty="0">
                <a:solidFill>
                  <a:schemeClr val="tx1"/>
                </a:solidFill>
                <a:latin typeface="+mn-lt"/>
              </a:rPr>
              <a:t> with your online tutors, you’ll likely have the opportunity to </a:t>
            </a:r>
            <a:r>
              <a:rPr lang="en-US" sz="1000" b="1" baseline="0" dirty="0">
                <a:solidFill>
                  <a:schemeClr val="tx1"/>
                </a:solidFill>
                <a:latin typeface="+mn-lt"/>
              </a:rPr>
              <a:t>test and troubleshoot the software and its audio/visual components. </a:t>
            </a:r>
          </a:p>
          <a:p>
            <a:endParaRPr lang="en-US" sz="1000" baseline="0" dirty="0">
              <a:solidFill>
                <a:schemeClr val="tx1"/>
              </a:solidFill>
              <a:latin typeface="+mn-lt"/>
            </a:endParaRPr>
          </a:p>
          <a:p>
            <a:r>
              <a:rPr lang="en-US" sz="1000" baseline="0" dirty="0">
                <a:solidFill>
                  <a:schemeClr val="tx1"/>
                </a:solidFill>
                <a:latin typeface="+mn-lt"/>
              </a:rPr>
              <a:t>The tutor should practice dialing in to the service, chatting within the services, and providing a back up method of communication (like a phone number), just as they would with a tutee.</a:t>
            </a:r>
          </a:p>
          <a:p>
            <a:r>
              <a:rPr lang="en-US" sz="1000" baseline="0" dirty="0">
                <a:solidFill>
                  <a:schemeClr val="tx1"/>
                </a:solidFill>
                <a:latin typeface="+mn-lt"/>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dirty="0">
                <a:solidFill>
                  <a:schemeClr val="tx1"/>
                </a:solidFill>
                <a:latin typeface="+mn-lt"/>
              </a:rPr>
              <a:t>Tutors</a:t>
            </a:r>
            <a:r>
              <a:rPr lang="en-US" altLang="en-US" sz="1000" baseline="0" dirty="0">
                <a:solidFill>
                  <a:schemeClr val="tx1"/>
                </a:solidFill>
                <a:latin typeface="+mn-lt"/>
              </a:rPr>
              <a:t> should know how to test their</a:t>
            </a:r>
            <a:r>
              <a:rPr lang="en-US" altLang="en-US" sz="1000" dirty="0">
                <a:solidFill>
                  <a:schemeClr val="tx1"/>
                </a:solidFill>
                <a:latin typeface="+mn-lt"/>
              </a:rPr>
              <a:t> audio components</a:t>
            </a:r>
            <a:r>
              <a:rPr lang="en-US" altLang="en-US" sz="1000" baseline="0" dirty="0">
                <a:solidFill>
                  <a:schemeClr val="tx1"/>
                </a:solidFill>
                <a:latin typeface="+mn-lt"/>
              </a:rPr>
              <a:t> and </a:t>
            </a:r>
            <a:r>
              <a:rPr lang="en-US" altLang="en-US" sz="1000" b="1" baseline="0" dirty="0">
                <a:solidFill>
                  <a:schemeClr val="tx1"/>
                </a:solidFill>
                <a:latin typeface="+mn-lt"/>
              </a:rPr>
              <a:t>how</a:t>
            </a:r>
            <a:r>
              <a:rPr lang="en-US" altLang="en-US" sz="1000" b="1" dirty="0">
                <a:solidFill>
                  <a:schemeClr val="tx1"/>
                </a:solidFill>
                <a:latin typeface="+mn-lt"/>
              </a:rPr>
              <a:t> to troubleshoot </a:t>
            </a:r>
            <a:r>
              <a:rPr lang="en-US" altLang="en-US" sz="1000" dirty="0">
                <a:solidFill>
                  <a:schemeClr val="tx1"/>
                </a:solidFill>
                <a:latin typeface="+mn-lt"/>
              </a:rPr>
              <a:t>when audio is not working. If</a:t>
            </a:r>
            <a:r>
              <a:rPr lang="en-US" altLang="en-US" sz="1000" baseline="0" dirty="0">
                <a:solidFill>
                  <a:schemeClr val="tx1"/>
                </a:solidFill>
                <a:latin typeface="+mn-lt"/>
              </a:rPr>
              <a:t> video components are not working they should also </a:t>
            </a:r>
            <a:r>
              <a:rPr lang="en-US" altLang="en-US" sz="1000" b="1" baseline="0" dirty="0">
                <a:solidFill>
                  <a:schemeClr val="tx1"/>
                </a:solidFill>
                <a:latin typeface="+mn-lt"/>
              </a:rPr>
              <a:t>learn how to improvise. </a:t>
            </a:r>
            <a:endParaRPr lang="en-US" altLang="en-US" sz="1000" b="1"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000" dirty="0">
              <a:solidFill>
                <a:schemeClr val="tx1"/>
              </a:solidFill>
              <a:latin typeface="+mn-lt"/>
            </a:endParaRPr>
          </a:p>
          <a:p>
            <a:endParaRPr lang="en-US" sz="1000" dirty="0">
              <a:solidFill>
                <a:schemeClr val="tx1"/>
              </a:solidFill>
              <a:latin typeface="+mn-lt"/>
            </a:endParaRPr>
          </a:p>
          <a:p>
            <a:endParaRPr lang="en-US" sz="1000" dirty="0">
              <a:solidFill>
                <a:schemeClr val="tx1"/>
              </a:solidFill>
              <a:latin typeface="+mn-lt"/>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88</a:t>
            </a:fld>
            <a:endParaRPr lang="en-US"/>
          </a:p>
        </p:txBody>
      </p:sp>
    </p:spTree>
    <p:extLst>
      <p:ext uri="{BB962C8B-B14F-4D97-AF65-F5344CB8AC3E}">
        <p14:creationId xmlns:p14="http://schemas.microsoft.com/office/powerpoint/2010/main" val="23694561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b="1" dirty="0">
                <a:solidFill>
                  <a:schemeClr val="tx1"/>
                </a:solidFill>
                <a:latin typeface="+mn-lt"/>
              </a:rPr>
              <a:t>Check</a:t>
            </a:r>
            <a:r>
              <a:rPr lang="en-US" altLang="en-US" sz="1000" b="1" baseline="0" dirty="0">
                <a:solidFill>
                  <a:schemeClr val="tx1"/>
                </a:solidFill>
                <a:latin typeface="+mn-lt"/>
              </a:rPr>
              <a:t> in with your online tutors</a:t>
            </a:r>
            <a:r>
              <a:rPr lang="en-US" altLang="en-US" sz="1000" baseline="0" dirty="0">
                <a:solidFill>
                  <a:schemeClr val="tx1"/>
                </a:solidFill>
                <a:latin typeface="+mn-lt"/>
              </a:rPr>
              <a:t>, just as you would with on-campus tutors.  You can discuss what technologies (</a:t>
            </a:r>
            <a:r>
              <a:rPr lang="en-US" sz="1000" dirty="0">
                <a:solidFill>
                  <a:schemeClr val="tx1"/>
                </a:solidFill>
                <a:latin typeface="+mn-lt"/>
              </a:rPr>
              <a:t>Share screen, Whiteboard, Shared</a:t>
            </a:r>
            <a:r>
              <a:rPr lang="en-US" sz="1000" baseline="0" dirty="0">
                <a:solidFill>
                  <a:schemeClr val="tx1"/>
                </a:solidFill>
                <a:latin typeface="+mn-lt"/>
              </a:rPr>
              <a:t> documents, etc.) are working for them and what they would like more support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a:solidFill>
                  <a:schemeClr val="tx1"/>
                </a:solidFill>
                <a:latin typeface="+mn-lt"/>
              </a:rPr>
              <a:t>Online students and tutors are also very resourceful.  You’ll likely be able to </a:t>
            </a:r>
            <a:r>
              <a:rPr lang="en-US" sz="1000" b="1" baseline="0" dirty="0">
                <a:solidFill>
                  <a:schemeClr val="tx1"/>
                </a:solidFill>
                <a:latin typeface="+mn-lt"/>
              </a:rPr>
              <a:t>learn about other available tools and resources </a:t>
            </a:r>
            <a:r>
              <a:rPr lang="en-US" sz="1000" baseline="0" dirty="0">
                <a:solidFill>
                  <a:schemeClr val="tx1"/>
                </a:solidFill>
                <a:latin typeface="+mn-lt"/>
              </a:rPr>
              <a:t>from them.</a:t>
            </a:r>
          </a:p>
          <a:p>
            <a:endParaRPr lang="en-US" sz="1000" dirty="0">
              <a:solidFill>
                <a:schemeClr val="tx1"/>
              </a:solidFill>
              <a:latin typeface="+mn-lt"/>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89</a:t>
            </a:fld>
            <a:endParaRPr lang="en-US"/>
          </a:p>
        </p:txBody>
      </p:sp>
    </p:spTree>
    <p:extLst>
      <p:ext uri="{BB962C8B-B14F-4D97-AF65-F5344CB8AC3E}">
        <p14:creationId xmlns:p14="http://schemas.microsoft.com/office/powerpoint/2010/main" val="3273019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While private</a:t>
            </a:r>
            <a:r>
              <a:rPr lang="en-US" sz="1000" baseline="0" dirty="0">
                <a:solidFill>
                  <a:schemeClr val="tx1"/>
                </a:solidFill>
              </a:rPr>
              <a:t> third-party online tutoring companies can provide homework help or tutorials, we have created our in-house online tutoring program with the additional goal of </a:t>
            </a:r>
            <a:r>
              <a:rPr lang="en-US" sz="1000" b="1" baseline="0" dirty="0">
                <a:solidFill>
                  <a:schemeClr val="tx1"/>
                </a:solidFill>
              </a:rPr>
              <a:t>improving online students’ engagement and sense of community</a:t>
            </a:r>
            <a:r>
              <a:rPr lang="en-US" sz="1000" baseline="0" dirty="0">
                <a:solidFill>
                  <a:schemeClr val="tx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Being an</a:t>
            </a:r>
            <a:r>
              <a:rPr lang="en-US" sz="1000" baseline="0" dirty="0">
                <a:solidFill>
                  <a:schemeClr val="tx1"/>
                </a:solidFill>
              </a:rPr>
              <a:t> exclusively</a:t>
            </a:r>
            <a:r>
              <a:rPr lang="en-US" sz="1000" dirty="0">
                <a:solidFill>
                  <a:schemeClr val="tx1"/>
                </a:solidFill>
              </a:rPr>
              <a:t> online</a:t>
            </a:r>
            <a:r>
              <a:rPr lang="en-US" sz="1000" baseline="0" dirty="0">
                <a:solidFill>
                  <a:schemeClr val="tx1"/>
                </a:solidFill>
              </a:rPr>
              <a:t> student can be very isolating and lonely, which has a negative impact on retention (Pilcher, 2016; </a:t>
            </a:r>
            <a:r>
              <a:rPr lang="en-US" sz="1000" baseline="0" dirty="0" err="1">
                <a:solidFill>
                  <a:schemeClr val="tx1"/>
                </a:solidFill>
              </a:rPr>
              <a:t>Rovai</a:t>
            </a:r>
            <a:r>
              <a:rPr lang="en-US" sz="1000" baseline="0" dirty="0">
                <a:solidFill>
                  <a:schemeClr val="tx1"/>
                </a:solidFill>
              </a:rPr>
              <a:t> &amp; </a:t>
            </a:r>
            <a:r>
              <a:rPr lang="en-US" sz="1000" baseline="0" dirty="0" err="1">
                <a:solidFill>
                  <a:schemeClr val="tx1"/>
                </a:solidFill>
              </a:rPr>
              <a:t>Wighting</a:t>
            </a:r>
            <a:r>
              <a:rPr lang="en-US" sz="1000" baseline="0" dirty="0">
                <a:solidFill>
                  <a:schemeClr val="tx1"/>
                </a:solidFill>
              </a:rPr>
              <a:t>, 2005).  A homegrown in-house tutoring program offers p</a:t>
            </a:r>
            <a:r>
              <a:rPr lang="en-US" sz="1000" dirty="0">
                <a:solidFill>
                  <a:schemeClr val="tx1"/>
                </a:solidFill>
              </a:rPr>
              <a:t>ersonalized tutoring from tutors who</a:t>
            </a:r>
            <a:r>
              <a:rPr lang="en-US" sz="1000" baseline="0" dirty="0">
                <a:solidFill>
                  <a:schemeClr val="tx1"/>
                </a:solidFill>
              </a:rPr>
              <a:t> understand the unique courses, instructors, and idiosyncrasies of the institution. This</a:t>
            </a:r>
            <a:r>
              <a:rPr lang="en-US" sz="1000" dirty="0">
                <a:solidFill>
                  <a:schemeClr val="tx1"/>
                </a:solidFill>
              </a:rPr>
              <a:t> builds strong community and sense of socialization</a:t>
            </a:r>
            <a:r>
              <a:rPr lang="en-US" sz="1000" baseline="0" dirty="0">
                <a:solidFill>
                  <a:schemeClr val="tx1"/>
                </a:solidFill>
              </a:rPr>
              <a:t> and </a:t>
            </a:r>
            <a:r>
              <a:rPr lang="en-US" sz="1000" dirty="0">
                <a:solidFill>
                  <a:schemeClr val="tx1"/>
                </a:solidFill>
              </a:rPr>
              <a:t>togetherness between tutor and tutee. </a:t>
            </a:r>
          </a:p>
        </p:txBody>
      </p:sp>
      <p:sp>
        <p:nvSpPr>
          <p:cNvPr id="4" name="Slide Number Placeholder 3"/>
          <p:cNvSpPr>
            <a:spLocks noGrp="1"/>
          </p:cNvSpPr>
          <p:nvPr>
            <p:ph type="sldNum" sz="quarter" idx="10"/>
          </p:nvPr>
        </p:nvSpPr>
        <p:spPr/>
        <p:txBody>
          <a:bodyPr/>
          <a:lstStyle/>
          <a:p>
            <a:fld id="{25234F06-3765-4042-AD33-C5B279FDA0DC}" type="slidenum">
              <a:rPr lang="en-US" smtClean="0"/>
              <a:t>9</a:t>
            </a:fld>
            <a:endParaRPr lang="en-US"/>
          </a:p>
        </p:txBody>
      </p:sp>
    </p:spTree>
    <p:extLst>
      <p:ext uri="{BB962C8B-B14F-4D97-AF65-F5344CB8AC3E}">
        <p14:creationId xmlns:p14="http://schemas.microsoft.com/office/powerpoint/2010/main" val="35548517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solidFill>
                  <a:schemeClr val="tx1"/>
                </a:solidFill>
              </a:rPr>
              <a:t>Once</a:t>
            </a:r>
            <a:r>
              <a:rPr lang="en-US" sz="1000" baseline="0" dirty="0">
                <a:solidFill>
                  <a:schemeClr val="tx1"/>
                </a:solidFill>
              </a:rPr>
              <a:t> a tutor is assigned to a class, check in with them about </a:t>
            </a:r>
            <a:r>
              <a:rPr lang="en-US" sz="1000" b="1" baseline="0" dirty="0">
                <a:solidFill>
                  <a:schemeClr val="tx1"/>
                </a:solidFill>
              </a:rPr>
              <a:t>what they think they will need </a:t>
            </a:r>
            <a:r>
              <a:rPr lang="en-US" sz="1000" baseline="0" dirty="0">
                <a:solidFill>
                  <a:schemeClr val="tx1"/>
                </a:solidFill>
              </a:rPr>
              <a:t>in order to effectively tutor for the course.  This includes things like </a:t>
            </a:r>
            <a:r>
              <a:rPr lang="en-US" sz="1000" b="1" baseline="0" dirty="0">
                <a:solidFill>
                  <a:schemeClr val="tx1"/>
                </a:solidFill>
              </a:rPr>
              <a:t>course/textbook/homework access</a:t>
            </a:r>
            <a:r>
              <a:rPr lang="en-US" sz="1000" baseline="0" dirty="0">
                <a:solidFill>
                  <a:schemeClr val="tx1"/>
                </a:solidFill>
              </a:rPr>
              <a:t>. </a:t>
            </a:r>
          </a:p>
          <a:p>
            <a:endParaRPr lang="en-US" sz="1000" dirty="0">
              <a:solidFill>
                <a:schemeClr val="tx1"/>
              </a:solidFill>
            </a:endParaRPr>
          </a:p>
          <a:p>
            <a:r>
              <a:rPr lang="en-US" sz="1000" dirty="0">
                <a:solidFill>
                  <a:schemeClr val="tx1"/>
                </a:solidFill>
              </a:rPr>
              <a:t>Some faculty are willing to give learning site access.</a:t>
            </a:r>
            <a:r>
              <a:rPr lang="en-US" sz="1000" baseline="0" dirty="0">
                <a:solidFill>
                  <a:schemeClr val="tx1"/>
                </a:solidFill>
              </a:rPr>
              <a:t> Some are not. </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90</a:t>
            </a:fld>
            <a:endParaRPr lang="en-US"/>
          </a:p>
        </p:txBody>
      </p:sp>
    </p:spTree>
    <p:extLst>
      <p:ext uri="{BB962C8B-B14F-4D97-AF65-F5344CB8AC3E}">
        <p14:creationId xmlns:p14="http://schemas.microsoft.com/office/powerpoint/2010/main" val="14861332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a:solidFill>
                  <a:schemeClr val="tx1"/>
                </a:solidFill>
              </a:rPr>
              <a:t>The six</a:t>
            </a:r>
            <a:r>
              <a:rPr lang="en-US" sz="1000" b="0" baseline="0" dirty="0">
                <a:solidFill>
                  <a:schemeClr val="tx1"/>
                </a:solidFill>
              </a:rPr>
              <a:t> major objections that you CAN overcome:</a:t>
            </a:r>
          </a:p>
          <a:p>
            <a:endParaRPr lang="en-US" sz="1000" b="0" baseline="0" dirty="0">
              <a:solidFill>
                <a:schemeClr val="tx1"/>
              </a:solidFill>
            </a:endParaRPr>
          </a:p>
          <a:p>
            <a:pPr rtl="0"/>
            <a:r>
              <a:rPr lang="en-US" sz="1000" b="1" dirty="0">
                <a:solidFill>
                  <a:schemeClr val="tx1"/>
                </a:solidFill>
              </a:rPr>
              <a:t>1. We don’t have the time or the money </a:t>
            </a:r>
            <a:r>
              <a:rPr lang="en-US" sz="1000" b="0" dirty="0">
                <a:solidFill>
                  <a:schemeClr val="tx1"/>
                </a:solidFill>
              </a:rPr>
              <a:t>– a lot of the</a:t>
            </a:r>
            <a:r>
              <a:rPr lang="en-US" sz="1000" b="0" baseline="0" dirty="0">
                <a:solidFill>
                  <a:schemeClr val="tx1"/>
                </a:solidFill>
              </a:rPr>
              <a:t> time costs are upfront, but not unrealistic. Monetary costs can be kept minimal. This is a investment in </a:t>
            </a:r>
            <a:r>
              <a:rPr lang="en-US" sz="1000" b="1" baseline="0" dirty="0">
                <a:solidFill>
                  <a:schemeClr val="tx1"/>
                </a:solidFill>
              </a:rPr>
              <a:t>learning</a:t>
            </a:r>
            <a:r>
              <a:rPr lang="en-US" sz="1000" b="0" baseline="0" dirty="0">
                <a:solidFill>
                  <a:schemeClr val="tx1"/>
                </a:solidFill>
              </a:rPr>
              <a:t> and </a:t>
            </a:r>
            <a:r>
              <a:rPr lang="en-US" sz="1000" b="1" baseline="0" dirty="0">
                <a:solidFill>
                  <a:schemeClr val="tx1"/>
                </a:solidFill>
              </a:rPr>
              <a:t>retention</a:t>
            </a:r>
            <a:r>
              <a:rPr lang="en-US" sz="1000" b="0" baseline="0" dirty="0">
                <a:solidFill>
                  <a:schemeClr val="tx1"/>
                </a:solidFill>
              </a:rPr>
              <a:t>. </a:t>
            </a:r>
            <a:endParaRPr lang="en-US" sz="1000" b="0" dirty="0">
              <a:solidFill>
                <a:schemeClr val="tx1"/>
              </a:solidFill>
              <a:effectLst/>
            </a:endParaRPr>
          </a:p>
          <a:p>
            <a:pPr rtl="0"/>
            <a:r>
              <a:rPr lang="en-US" sz="1000" b="1" dirty="0">
                <a:solidFill>
                  <a:schemeClr val="tx1"/>
                </a:solidFill>
              </a:rPr>
              <a:t>2. Meeting the needs of online students is too difficult </a:t>
            </a:r>
            <a:r>
              <a:rPr lang="en-US" sz="1000" b="0" dirty="0">
                <a:solidFill>
                  <a:schemeClr val="tx1"/>
                </a:solidFill>
              </a:rPr>
              <a:t>– it</a:t>
            </a:r>
            <a:r>
              <a:rPr lang="en-US" sz="1000" b="0" baseline="0" dirty="0">
                <a:solidFill>
                  <a:schemeClr val="tx1"/>
                </a:solidFill>
              </a:rPr>
              <a:t> will require some flexibility on your part, but we’ve shared some tips and strategies to effectively meet the needs of these students.</a:t>
            </a:r>
            <a:endParaRPr lang="en-US" sz="1000" b="0" dirty="0">
              <a:solidFill>
                <a:schemeClr val="tx1"/>
              </a:solidFill>
              <a:effectLst/>
            </a:endParaRPr>
          </a:p>
          <a:p>
            <a:pPr rtl="0"/>
            <a:r>
              <a:rPr lang="en-US" sz="1000" b="1" dirty="0">
                <a:solidFill>
                  <a:schemeClr val="tx1"/>
                </a:solidFill>
              </a:rPr>
              <a:t>3. Online tutoring is not effective </a:t>
            </a:r>
            <a:r>
              <a:rPr lang="en-US" sz="1000" b="0" dirty="0">
                <a:solidFill>
                  <a:schemeClr val="tx1"/>
                </a:solidFill>
              </a:rPr>
              <a:t>– online students have a desire</a:t>
            </a:r>
            <a:r>
              <a:rPr lang="en-US" sz="1000" b="0" baseline="0" dirty="0">
                <a:solidFill>
                  <a:schemeClr val="tx1"/>
                </a:solidFill>
              </a:rPr>
              <a:t> for effective learning – in our experience, time and time again, we have seen that online tutoring is effective, especially when we get heartfelt, gracious emails from students.</a:t>
            </a:r>
            <a:endParaRPr lang="en-US" sz="1000" b="0" dirty="0">
              <a:solidFill>
                <a:schemeClr val="tx1"/>
              </a:solidFill>
              <a:effectLst/>
            </a:endParaRPr>
          </a:p>
          <a:p>
            <a:pPr rtl="0"/>
            <a:r>
              <a:rPr lang="en-US" sz="1000" b="1" dirty="0">
                <a:solidFill>
                  <a:schemeClr val="tx1"/>
                </a:solidFill>
              </a:rPr>
              <a:t>4. We don’t know what tools to use </a:t>
            </a:r>
            <a:r>
              <a:rPr lang="en-US" sz="1000" b="0" dirty="0">
                <a:solidFill>
                  <a:schemeClr val="tx1"/>
                </a:solidFill>
              </a:rPr>
              <a:t>– see handout and talk with your academic media office/instructional technology office – this can be done through a lot of borrowing</a:t>
            </a:r>
            <a:r>
              <a:rPr lang="en-US" sz="1000" b="0" baseline="0" dirty="0">
                <a:solidFill>
                  <a:schemeClr val="tx1"/>
                </a:solidFill>
              </a:rPr>
              <a:t> equipment or done with minimal costs</a:t>
            </a:r>
            <a:endParaRPr lang="en-US" sz="1000" b="0" dirty="0">
              <a:solidFill>
                <a:schemeClr val="tx1"/>
              </a:solidFill>
              <a:effectLst/>
            </a:endParaRPr>
          </a:p>
          <a:p>
            <a:pPr rtl="0"/>
            <a:r>
              <a:rPr lang="en-US" sz="1000" b="1" dirty="0">
                <a:solidFill>
                  <a:schemeClr val="tx1"/>
                </a:solidFill>
              </a:rPr>
              <a:t>5. Communicating online is awkward </a:t>
            </a:r>
            <a:r>
              <a:rPr lang="en-US" sz="1000" b="0" dirty="0">
                <a:solidFill>
                  <a:schemeClr val="tx1"/>
                </a:solidFill>
              </a:rPr>
              <a:t>– it becomes more natural with practice. </a:t>
            </a:r>
            <a:endParaRPr lang="en-US" sz="1000" b="0" dirty="0">
              <a:solidFill>
                <a:schemeClr val="tx1"/>
              </a:solidFill>
              <a:effectLst/>
            </a:endParaRPr>
          </a:p>
          <a:p>
            <a:pPr rtl="0"/>
            <a:r>
              <a:rPr lang="en-US" sz="1000" b="1" dirty="0">
                <a:solidFill>
                  <a:schemeClr val="tx1"/>
                </a:solidFill>
              </a:rPr>
              <a:t>6. We don’t know how to train our online tutors </a:t>
            </a:r>
            <a:r>
              <a:rPr lang="en-US" sz="1000" b="0" dirty="0">
                <a:solidFill>
                  <a:schemeClr val="tx1"/>
                </a:solidFill>
              </a:rPr>
              <a:t>– it’s not all that different than training</a:t>
            </a:r>
            <a:r>
              <a:rPr lang="en-US" sz="1000" b="0" baseline="0" dirty="0">
                <a:solidFill>
                  <a:schemeClr val="tx1"/>
                </a:solidFill>
              </a:rPr>
              <a:t> on campus tutors. </a:t>
            </a:r>
            <a:endParaRPr lang="en-US" sz="1000" b="0" dirty="0">
              <a:solidFill>
                <a:schemeClr val="tx1"/>
              </a:solidFill>
              <a:effectLst/>
            </a:endParaRPr>
          </a:p>
          <a:p>
            <a:br>
              <a:rPr lang="en-US" sz="1000" b="0" dirty="0">
                <a:solidFill>
                  <a:schemeClr val="tx1"/>
                </a:solidFill>
              </a:rPr>
            </a:br>
            <a:endParaRPr lang="en-US" sz="10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91</a:t>
            </a:fld>
            <a:endParaRPr lang="en-US"/>
          </a:p>
        </p:txBody>
      </p:sp>
    </p:spTree>
    <p:extLst>
      <p:ext uri="{BB962C8B-B14F-4D97-AF65-F5344CB8AC3E}">
        <p14:creationId xmlns:p14="http://schemas.microsoft.com/office/powerpoint/2010/main" val="22248037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000" dirty="0">
                <a:solidFill>
                  <a:schemeClr val="tx1"/>
                </a:solidFill>
              </a:rPr>
              <a:t>Thank</a:t>
            </a:r>
            <a:r>
              <a:rPr lang="en-US" sz="1000" baseline="0" dirty="0">
                <a:solidFill>
                  <a:schemeClr val="tx1"/>
                </a:solidFill>
              </a:rPr>
              <a:t> you!</a:t>
            </a:r>
          </a:p>
          <a:p>
            <a:pPr marL="0" indent="0">
              <a:buFontTx/>
              <a:buNone/>
            </a:pPr>
            <a:endParaRPr lang="en-US" sz="1000" baseline="0" dirty="0">
              <a:solidFill>
                <a:schemeClr val="tx1"/>
              </a:solidFill>
            </a:endParaRPr>
          </a:p>
          <a:p>
            <a:pPr marL="0" indent="0">
              <a:buFontTx/>
              <a:buNone/>
            </a:pPr>
            <a:r>
              <a:rPr lang="en-US" sz="1000" baseline="0" dirty="0">
                <a:solidFill>
                  <a:schemeClr val="tx1"/>
                </a:solidFill>
              </a:rPr>
              <a:t>Allison Haas &lt;haasx085@crk.umn.edu&gt;</a:t>
            </a:r>
          </a:p>
          <a:p>
            <a:pPr marL="0" indent="0">
              <a:buFontTx/>
              <a:buNone/>
            </a:pPr>
            <a:r>
              <a:rPr lang="en-US" sz="1000" baseline="0" dirty="0">
                <a:solidFill>
                  <a:schemeClr val="tx1"/>
                </a:solidFill>
              </a:rPr>
              <a:t>Josh Parrill &lt;parr0061@crk.umn.edu&gt;</a:t>
            </a:r>
          </a:p>
          <a:p>
            <a:pPr marL="0" indent="0">
              <a:buFontTx/>
              <a:buNone/>
            </a:pPr>
            <a:r>
              <a:rPr lang="en-US" sz="1000" baseline="0" dirty="0">
                <a:solidFill>
                  <a:schemeClr val="tx1"/>
                </a:solidFill>
              </a:rPr>
              <a:t>Kelsey Torgerson&lt;kwatkins@crk.umn.edu&gt;</a:t>
            </a:r>
            <a:endParaRPr lang="en-US" sz="1000" dirty="0">
              <a:solidFill>
                <a:schemeClr val="tx1"/>
              </a:solidFill>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92</a:t>
            </a:fld>
            <a:endParaRPr lang="en-US"/>
          </a:p>
        </p:txBody>
      </p:sp>
    </p:spTree>
    <p:extLst>
      <p:ext uri="{BB962C8B-B14F-4D97-AF65-F5344CB8AC3E}">
        <p14:creationId xmlns:p14="http://schemas.microsoft.com/office/powerpoint/2010/main" val="41111326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914400">
              <a:spcBef>
                <a:spcPts val="600"/>
              </a:spcBef>
              <a:buClrTx/>
              <a:buFontTx/>
              <a:buNone/>
              <a:defRPr/>
            </a:pP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Allen, I. &amp; Seaman, J. (2007). </a:t>
            </a:r>
            <a:r>
              <a:rPr lang="en-US" altLang="en-US" sz="1200" i="1" kern="0" dirty="0">
                <a:latin typeface="Trebuchet MS" panose="020B0603020202020204" pitchFamily="34" charset="0"/>
                <a:ea typeface="Calibri" panose="020F0502020204030204" pitchFamily="34" charset="0"/>
                <a:cs typeface="Times New Roman" panose="02020603050405020304" pitchFamily="18" charset="0"/>
              </a:rPr>
              <a:t>Online Nation: Five Years of Growth in Online Learning.</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 Sloan Consortium.</a:t>
            </a:r>
          </a:p>
          <a:p>
            <a:pPr marL="457200" indent="-914400">
              <a:spcBef>
                <a:spcPts val="600"/>
              </a:spcBef>
              <a:buClrTx/>
              <a:buFontTx/>
              <a:buNone/>
              <a:defRPr/>
            </a:pPr>
            <a:r>
              <a:rPr lang="en-US" altLang="en-US" sz="1200" kern="0" dirty="0">
                <a:latin typeface="Trebuchet MS" panose="020B0603020202020204" pitchFamily="34" charset="0"/>
                <a:cs typeface="Times New Roman" panose="02020603050405020304" pitchFamily="18" charset="0"/>
              </a:rPr>
              <a:t>Allen, I. &amp; Seaman, J. (2016). </a:t>
            </a:r>
            <a:r>
              <a:rPr lang="en-US" altLang="en-US" sz="1200" i="1" kern="0" dirty="0">
                <a:latin typeface="Trebuchet MS" panose="020B0603020202020204" pitchFamily="34" charset="0"/>
                <a:cs typeface="Times New Roman" panose="02020603050405020304" pitchFamily="18" charset="0"/>
              </a:rPr>
              <a:t>Online Report Card: Tracking Online Education in the United States. </a:t>
            </a:r>
            <a:r>
              <a:rPr lang="en-US" altLang="en-US" sz="1200" kern="0" dirty="0">
                <a:latin typeface="Trebuchet MS" panose="020B0603020202020204" pitchFamily="34" charset="0"/>
                <a:cs typeface="Times New Roman" panose="02020603050405020304" pitchFamily="18" charset="0"/>
              </a:rPr>
              <a:t>Babson Survey Research Group and Quahog Research Group; Sloan Foundation. </a:t>
            </a:r>
            <a:endParaRPr lang="en-US" altLang="en-US" sz="1200" kern="0" dirty="0">
              <a:latin typeface="Trebuchet MS" panose="020B0603020202020204" pitchFamily="34" charset="0"/>
            </a:endParaRPr>
          </a:p>
          <a:p>
            <a:pPr marL="457200" indent="-914400">
              <a:spcBef>
                <a:spcPts val="600"/>
              </a:spcBef>
              <a:buClrTx/>
              <a:buFontTx/>
              <a:buNone/>
              <a:defRPr/>
            </a:pP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Berge, Z. L. (1995). Facilitating Computer Conferencing: Recommendations From the Field. </a:t>
            </a:r>
            <a:r>
              <a:rPr lang="en-US" altLang="en-US" sz="1200" i="1" kern="0" dirty="0">
                <a:latin typeface="Trebuchet MS" panose="020B0603020202020204" pitchFamily="34" charset="0"/>
                <a:ea typeface="Calibri" panose="020F0502020204030204" pitchFamily="34" charset="0"/>
                <a:cs typeface="Times New Roman" panose="02020603050405020304" pitchFamily="18" charset="0"/>
              </a:rPr>
              <a:t>Educational Technology, 35</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(1), 22-30.</a:t>
            </a:r>
            <a:endParaRPr lang="en-US" altLang="en-US" sz="1200" kern="0" dirty="0">
              <a:latin typeface="Trebuchet MS" panose="020B0603020202020204" pitchFamily="34" charset="0"/>
            </a:endParaRPr>
          </a:p>
          <a:p>
            <a:pPr marL="457200" indent="-914400">
              <a:spcBef>
                <a:spcPts val="600"/>
              </a:spcBef>
              <a:buClrTx/>
              <a:buFontTx/>
              <a:buNone/>
              <a:defRPr/>
            </a:pP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Cohen, P. A., Kulik, J. A., &amp; Kulik, C.-L. C. (1982). Educational Outcomes of Tutoring: A Meta-analysis of Findings. </a:t>
            </a:r>
            <a:r>
              <a:rPr lang="en-US" altLang="en-US" sz="1200" i="1" kern="0" dirty="0">
                <a:latin typeface="Trebuchet MS" panose="020B0603020202020204" pitchFamily="34" charset="0"/>
                <a:ea typeface="Calibri" panose="020F0502020204030204" pitchFamily="34" charset="0"/>
                <a:cs typeface="Times New Roman" panose="02020603050405020304" pitchFamily="18" charset="0"/>
              </a:rPr>
              <a:t>American Educational Research Journal, 19</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(2), 237-248. doi:10.3102/00028312019002237</a:t>
            </a:r>
            <a:endParaRPr lang="en-US" altLang="en-US" sz="1200" kern="0" dirty="0">
              <a:latin typeface="Trebuchet MS" panose="020B0603020202020204" pitchFamily="34" charset="0"/>
            </a:endParaRPr>
          </a:p>
          <a:p>
            <a:pPr marL="457200" indent="-914400">
              <a:spcBef>
                <a:spcPts val="600"/>
              </a:spcBef>
              <a:buClrTx/>
              <a:buFontTx/>
              <a:buNone/>
              <a:defRPr/>
            </a:pP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Dvorak, J. (2001). The College Tutoring Experience: A Qualitative Study. </a:t>
            </a:r>
            <a:r>
              <a:rPr lang="en-US" altLang="en-US" sz="1200" i="1" kern="0" dirty="0">
                <a:latin typeface="Trebuchet MS" panose="020B0603020202020204" pitchFamily="34" charset="0"/>
                <a:ea typeface="Calibri" panose="020F0502020204030204" pitchFamily="34" charset="0"/>
                <a:cs typeface="Times New Roman" panose="02020603050405020304" pitchFamily="18" charset="0"/>
              </a:rPr>
              <a:t>Learning Assistance Review, 6</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(2), 33-46.</a:t>
            </a:r>
            <a:endParaRPr lang="en-US" altLang="en-US" sz="1200" kern="0" dirty="0">
              <a:latin typeface="Trebuchet MS" panose="020B0603020202020204" pitchFamily="34" charset="0"/>
            </a:endParaRPr>
          </a:p>
          <a:p>
            <a:pPr marL="457200" indent="-914400">
              <a:spcBef>
                <a:spcPts val="600"/>
              </a:spcBef>
              <a:buClrTx/>
              <a:buFontTx/>
              <a:buNone/>
              <a:defRPr/>
            </a:pP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Hetzel, C. J., Laskey, M. L., &amp; Hardt-Schultz, R. F. (2014). The Nuances of Tutoring and Academic Performance of Undergraduate Students. </a:t>
            </a:r>
            <a:r>
              <a:rPr lang="en-US" altLang="en-US" sz="1200" i="1" kern="0" dirty="0">
                <a:latin typeface="Trebuchet MS" panose="020B0603020202020204" pitchFamily="34" charset="0"/>
                <a:ea typeface="Calibri" panose="020F0502020204030204" pitchFamily="34" charset="0"/>
                <a:cs typeface="Times New Roman" panose="02020603050405020304" pitchFamily="18" charset="0"/>
              </a:rPr>
              <a:t>Eric Publications</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a:t>
            </a:r>
            <a:endParaRPr lang="en-US" altLang="en-US" sz="1200" kern="0" dirty="0">
              <a:latin typeface="Trebuchet MS" panose="020B0603020202020204" pitchFamily="34" charset="0"/>
            </a:endParaRPr>
          </a:p>
          <a:p>
            <a:pPr marL="457200" indent="-914400">
              <a:spcBef>
                <a:spcPts val="600"/>
              </a:spcBef>
              <a:buClrTx/>
              <a:buFontTx/>
              <a:buNone/>
              <a:defRPr/>
            </a:pP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Maggio, J. C., White, Jr., W. G., </a:t>
            </a:r>
            <a:r>
              <a:rPr lang="en-US" altLang="en-US" sz="1200" kern="0" dirty="0" err="1">
                <a:latin typeface="Trebuchet MS" panose="020B0603020202020204" pitchFamily="34" charset="0"/>
                <a:ea typeface="Calibri" panose="020F0502020204030204" pitchFamily="34" charset="0"/>
                <a:cs typeface="Times New Roman" panose="02020603050405020304" pitchFamily="18" charset="0"/>
              </a:rPr>
              <a:t>Molstad</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 S., &amp; </a:t>
            </a:r>
            <a:r>
              <a:rPr lang="en-US" altLang="en-US" sz="1200" kern="0" dirty="0" err="1">
                <a:latin typeface="Trebuchet MS" panose="020B0603020202020204" pitchFamily="34" charset="0"/>
                <a:ea typeface="Calibri" panose="020F0502020204030204" pitchFamily="34" charset="0"/>
                <a:cs typeface="Times New Roman" panose="02020603050405020304" pitchFamily="18" charset="0"/>
              </a:rPr>
              <a:t>Kher</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 N. (2005). </a:t>
            </a:r>
            <a:r>
              <a:rPr lang="en-US" altLang="en-US" sz="1200" kern="0" dirty="0" err="1">
                <a:latin typeface="Trebuchet MS" panose="020B0603020202020204" pitchFamily="34" charset="0"/>
                <a:ea typeface="Calibri" panose="020F0502020204030204" pitchFamily="34" charset="0"/>
                <a:cs typeface="Times New Roman" panose="02020603050405020304" pitchFamily="18" charset="0"/>
              </a:rPr>
              <a:t>Prefreshman</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 Summer Programs' Impact on Student Achievement and Retention. </a:t>
            </a:r>
            <a:r>
              <a:rPr lang="en-US" altLang="en-US" sz="1200" i="1" kern="0" dirty="0">
                <a:latin typeface="Trebuchet MS" panose="020B0603020202020204" pitchFamily="34" charset="0"/>
                <a:ea typeface="Calibri" panose="020F0502020204030204" pitchFamily="34" charset="0"/>
                <a:cs typeface="Times New Roman" panose="02020603050405020304" pitchFamily="18" charset="0"/>
              </a:rPr>
              <a:t>Journal of Developmental Education, 29</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(2).</a:t>
            </a:r>
            <a:endParaRPr lang="en-US" altLang="en-US" sz="1200" kern="0" dirty="0">
              <a:latin typeface="Trebuchet MS" panose="020B0603020202020204" pitchFamily="34" charset="0"/>
            </a:endParaRPr>
          </a:p>
          <a:p>
            <a:pPr marL="457200" indent="-914400">
              <a:spcBef>
                <a:spcPts val="600"/>
              </a:spcBef>
              <a:buClrTx/>
              <a:buFontTx/>
              <a:buNone/>
              <a:defRPr/>
            </a:pP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McPherson, M. &amp; Nunes, M. B. (2004). The Role of Tutors as an Integral Part of Online Learning Support. </a:t>
            </a:r>
            <a:r>
              <a:rPr lang="en-US" altLang="en-US" sz="1200" i="1" kern="0" dirty="0">
                <a:latin typeface="Trebuchet MS" panose="020B0603020202020204" pitchFamily="34" charset="0"/>
                <a:ea typeface="Calibri" panose="020F0502020204030204" pitchFamily="34" charset="0"/>
                <a:cs typeface="Times New Roman" panose="02020603050405020304" pitchFamily="18" charset="0"/>
              </a:rPr>
              <a:t>Third EDEN Research Workshop.</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 Oldenburg, Germany.</a:t>
            </a:r>
            <a:endParaRPr lang="en-US" altLang="en-US" sz="1200" kern="0" dirty="0">
              <a:latin typeface="Trebuchet MS" panose="020B0603020202020204" pitchFamily="34" charset="0"/>
            </a:endParaRPr>
          </a:p>
          <a:p>
            <a:pPr marL="457200" indent="-914400">
              <a:spcBef>
                <a:spcPts val="600"/>
              </a:spcBef>
              <a:buClrTx/>
              <a:buFontTx/>
              <a:buNone/>
              <a:defRPr/>
            </a:pP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McPherson, M., Nunes, M. B., &amp; </a:t>
            </a:r>
            <a:r>
              <a:rPr lang="en-US" altLang="en-US" sz="1200" kern="0" dirty="0" err="1">
                <a:latin typeface="Trebuchet MS" panose="020B0603020202020204" pitchFamily="34" charset="0"/>
                <a:ea typeface="Calibri" panose="020F0502020204030204" pitchFamily="34" charset="0"/>
                <a:cs typeface="Times New Roman" panose="02020603050405020304" pitchFamily="18" charset="0"/>
              </a:rPr>
              <a:t>Zafeiriou</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 G. (2003). New Tutoring Skills for Online Learning: Are E-Tutors Adequately Prepared for E-Learning Delivery? </a:t>
            </a:r>
            <a:r>
              <a:rPr lang="en-US" altLang="en-US" sz="1200" i="1" kern="0" dirty="0">
                <a:latin typeface="Trebuchet MS" panose="020B0603020202020204" pitchFamily="34" charset="0"/>
                <a:ea typeface="Calibri" panose="020F0502020204030204" pitchFamily="34" charset="0"/>
                <a:cs typeface="Times New Roman" panose="02020603050405020304" pitchFamily="18" charset="0"/>
              </a:rPr>
              <a:t>The Quality Dialogue: Integrating Quality Cultures in Flexible, Distance, and eLearning</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 (pp. 347-250). Rhodes, Greece.</a:t>
            </a:r>
            <a:endParaRPr lang="en-US" altLang="en-US" sz="1200" kern="0" dirty="0">
              <a:latin typeface="Trebuchet MS" panose="020B0603020202020204" pitchFamily="34" charset="0"/>
            </a:endParaRPr>
          </a:p>
          <a:p>
            <a:pPr marL="457200" indent="-914400">
              <a:spcBef>
                <a:spcPts val="600"/>
              </a:spcBef>
              <a:buClrTx/>
              <a:buFontTx/>
              <a:buNone/>
              <a:defRPr/>
            </a:pP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Pilcher, A. (2016). Establishing Community in Online Courses: A Literature Review. </a:t>
            </a:r>
            <a:r>
              <a:rPr lang="en-US" altLang="en-US" sz="1200" i="1" kern="0" dirty="0">
                <a:latin typeface="Trebuchet MS" panose="020B0603020202020204" pitchFamily="34" charset="0"/>
                <a:ea typeface="Calibri" panose="020F0502020204030204" pitchFamily="34" charset="0"/>
                <a:cs typeface="Times New Roman" panose="02020603050405020304" pitchFamily="18" charset="0"/>
              </a:rPr>
              <a:t>College Student Affairs Leadership,</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 3(1). http://scholarworks.gvsu.edu/csal/vol3/iss1/6</a:t>
            </a:r>
          </a:p>
          <a:p>
            <a:pPr marL="457200" indent="-914400">
              <a:spcBef>
                <a:spcPts val="600"/>
              </a:spcBef>
              <a:buClrTx/>
              <a:buFontTx/>
              <a:buNone/>
              <a:defRPr/>
            </a:pP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Price, L., Richardson, J. T., &amp; </a:t>
            </a:r>
            <a:r>
              <a:rPr lang="en-US" altLang="en-US" sz="1200" kern="0" dirty="0" err="1">
                <a:latin typeface="Trebuchet MS" panose="020B0603020202020204" pitchFamily="34" charset="0"/>
                <a:ea typeface="Calibri" panose="020F0502020204030204" pitchFamily="34" charset="0"/>
                <a:cs typeface="Times New Roman" panose="02020603050405020304" pitchFamily="18" charset="0"/>
              </a:rPr>
              <a:t>Jelfs</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 A. (2007, February). Face-to-face versus online tutoring support in distance education. </a:t>
            </a:r>
            <a:r>
              <a:rPr lang="en-US" altLang="en-US" sz="1200" i="1" kern="0" dirty="0">
                <a:latin typeface="Trebuchet MS" panose="020B0603020202020204" pitchFamily="34" charset="0"/>
                <a:ea typeface="Calibri" panose="020F0502020204030204" pitchFamily="34" charset="0"/>
                <a:cs typeface="Times New Roman" panose="02020603050405020304" pitchFamily="18" charset="0"/>
              </a:rPr>
              <a:t>Studies in Higher Education, 32</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(1), 1-20. doi:10.1080/03075070601004366</a:t>
            </a:r>
            <a:endParaRPr lang="en-US" altLang="en-US" sz="1200" kern="0" dirty="0">
              <a:latin typeface="Trebuchet MS" panose="020B0603020202020204" pitchFamily="34" charset="0"/>
            </a:endParaRPr>
          </a:p>
          <a:p>
            <a:pPr marL="457200" indent="-914400">
              <a:spcBef>
                <a:spcPts val="600"/>
              </a:spcBef>
              <a:buClrTx/>
              <a:buFontTx/>
              <a:buNone/>
              <a:defRPr/>
            </a:pPr>
            <a:r>
              <a:rPr lang="en-US" altLang="en-US" sz="1200" kern="0" dirty="0" err="1">
                <a:latin typeface="Trebuchet MS" panose="020B0603020202020204" pitchFamily="34" charset="0"/>
                <a:ea typeface="Calibri" panose="020F0502020204030204" pitchFamily="34" charset="0"/>
                <a:cs typeface="Times New Roman" panose="02020603050405020304" pitchFamily="18" charset="0"/>
              </a:rPr>
              <a:t>Rovai</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 A. &amp; </a:t>
            </a:r>
            <a:r>
              <a:rPr lang="en-US" altLang="en-US" sz="1200" kern="0" dirty="0" err="1">
                <a:latin typeface="Trebuchet MS" panose="020B0603020202020204" pitchFamily="34" charset="0"/>
                <a:ea typeface="Calibri" panose="020F0502020204030204" pitchFamily="34" charset="0"/>
                <a:cs typeface="Times New Roman" panose="02020603050405020304" pitchFamily="18" charset="0"/>
              </a:rPr>
              <a:t>Wighting</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 M. (2005). Feelings of alienation and community among higher education students in a virtual classroom. </a:t>
            </a:r>
            <a:r>
              <a:rPr lang="en-US" altLang="en-US" sz="1200" i="1" kern="0" dirty="0">
                <a:latin typeface="Trebuchet MS" panose="020B0603020202020204" pitchFamily="34" charset="0"/>
                <a:ea typeface="Calibri" panose="020F0502020204030204" pitchFamily="34" charset="0"/>
                <a:cs typeface="Times New Roman" panose="02020603050405020304" pitchFamily="18" charset="0"/>
              </a:rPr>
              <a:t>The Internet and Higher Education, Elsevier,</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 8(2), 97-110. </a:t>
            </a:r>
            <a:r>
              <a:rPr lang="en-US" sz="1200" dirty="0">
                <a:latin typeface="Trebuchet MS" panose="020B0603020202020204" pitchFamily="34" charset="0"/>
              </a:rPr>
              <a:t>doi:10.1016/j.iheduc.2005.03.001</a:t>
            </a:r>
            <a:endParaRPr lang="en-US" altLang="en-US" sz="1200" kern="0" dirty="0">
              <a:latin typeface="Trebuchet MS" panose="020B0603020202020204" pitchFamily="34" charset="0"/>
              <a:ea typeface="Calibri" panose="020F0502020204030204" pitchFamily="34" charset="0"/>
              <a:cs typeface="Times New Roman" panose="02020603050405020304" pitchFamily="18" charset="0"/>
            </a:endParaRPr>
          </a:p>
          <a:p>
            <a:pPr marL="457200" indent="-914400">
              <a:spcBef>
                <a:spcPts val="600"/>
              </a:spcBef>
              <a:buClrTx/>
              <a:buFontTx/>
              <a:buNone/>
              <a:defRPr/>
            </a:pP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Tait, A. (2000). Planning Student Support for Open and Distance Learning. </a:t>
            </a:r>
            <a:r>
              <a:rPr lang="en-US" altLang="en-US" sz="1200" i="1" kern="0" dirty="0">
                <a:latin typeface="Trebuchet MS" panose="020B0603020202020204" pitchFamily="34" charset="0"/>
                <a:ea typeface="Calibri" panose="020F0502020204030204" pitchFamily="34" charset="0"/>
                <a:cs typeface="Times New Roman" panose="02020603050405020304" pitchFamily="18" charset="0"/>
              </a:rPr>
              <a:t>The Journal of Open, Distance, and e-Learning, 15</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(3), 287-299. doi:10.1080/713688410</a:t>
            </a:r>
            <a:endParaRPr lang="en-US" altLang="en-US" sz="1200" kern="0" dirty="0">
              <a:latin typeface="Trebuchet MS" panose="020B0603020202020204" pitchFamily="34" charset="0"/>
            </a:endParaRPr>
          </a:p>
          <a:p>
            <a:pPr marL="457200" indent="-914400">
              <a:spcBef>
                <a:spcPts val="600"/>
              </a:spcBef>
              <a:buClrTx/>
              <a:buFontTx/>
              <a:buNone/>
              <a:defRPr/>
            </a:pPr>
            <a:r>
              <a:rPr lang="en-US" altLang="en-US" sz="1200" kern="0" dirty="0" err="1">
                <a:latin typeface="Trebuchet MS" panose="020B0603020202020204" pitchFamily="34" charset="0"/>
                <a:ea typeface="Calibri" panose="020F0502020204030204" pitchFamily="34" charset="0"/>
                <a:cs typeface="Times New Roman" panose="02020603050405020304" pitchFamily="18" charset="0"/>
              </a:rPr>
              <a:t>VanLehn</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 K. (2011). The Relative Effectiveness of Human Tutoring, Intelligent Tutoring Systems, and Other Tutoring Systems . </a:t>
            </a:r>
            <a:r>
              <a:rPr lang="en-US" altLang="en-US" sz="1200" i="1" kern="0" dirty="0">
                <a:latin typeface="Trebuchet MS" panose="020B0603020202020204" pitchFamily="34" charset="0"/>
                <a:ea typeface="Calibri" panose="020F0502020204030204" pitchFamily="34" charset="0"/>
                <a:cs typeface="Times New Roman" panose="02020603050405020304" pitchFamily="18" charset="0"/>
              </a:rPr>
              <a:t>Educational Psychologist, 46</a:t>
            </a:r>
            <a:r>
              <a:rPr lang="en-US" altLang="en-US" sz="1200" kern="0" dirty="0">
                <a:latin typeface="Trebuchet MS" panose="020B0603020202020204" pitchFamily="34" charset="0"/>
                <a:ea typeface="Calibri" panose="020F0502020204030204" pitchFamily="34" charset="0"/>
                <a:cs typeface="Times New Roman" panose="02020603050405020304" pitchFamily="18" charset="0"/>
              </a:rPr>
              <a:t>(4), 197-221. doi:10.1080/00461520.2011.611369</a:t>
            </a:r>
            <a:endParaRPr lang="en-US" altLang="en-US" sz="1200" kern="0" dirty="0">
              <a:latin typeface="Trebuchet MS" panose="020B0603020202020204" pitchFamily="34" charset="0"/>
            </a:endParaRPr>
          </a:p>
        </p:txBody>
      </p:sp>
      <p:sp>
        <p:nvSpPr>
          <p:cNvPr id="4" name="Slide Number Placeholder 3"/>
          <p:cNvSpPr>
            <a:spLocks noGrp="1"/>
          </p:cNvSpPr>
          <p:nvPr>
            <p:ph type="sldNum" sz="quarter" idx="10"/>
          </p:nvPr>
        </p:nvSpPr>
        <p:spPr/>
        <p:txBody>
          <a:bodyPr/>
          <a:lstStyle/>
          <a:p>
            <a:fld id="{25234F06-3765-4042-AD33-C5B279FDA0DC}" type="slidenum">
              <a:rPr lang="en-US" smtClean="0"/>
              <a:t>93</a:t>
            </a:fld>
            <a:endParaRPr lang="en-US"/>
          </a:p>
        </p:txBody>
      </p:sp>
    </p:spTree>
    <p:extLst>
      <p:ext uri="{BB962C8B-B14F-4D97-AF65-F5344CB8AC3E}">
        <p14:creationId xmlns:p14="http://schemas.microsoft.com/office/powerpoint/2010/main" val="692960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07179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69739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604996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274638"/>
            <a:ext cx="8026400" cy="60499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3778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0"/>
            <a:ext cx="109728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764524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39717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44094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4149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65763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Narrow" pitchFamily="34" charset="0"/>
              </a:defRPr>
            </a:lvl1pPr>
          </a:lstStyle>
          <a:p>
            <a:r>
              <a:rPr lang="en-US" dirty="0"/>
              <a:t>Click to edit Master title style</a:t>
            </a:r>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123058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767403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0"/>
            <a:ext cx="6815667" cy="60515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0"/>
            <a:ext cx="4011084" cy="4889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20726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957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04498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a:solidFill>
            <a:schemeClr val="bg1">
              <a:alpha val="75000"/>
            </a:schemeClr>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4724400"/>
          </a:xfrm>
          <a:prstGeom prst="rect">
            <a:avLst/>
          </a:prstGeom>
          <a:gradFill>
            <a:gsLst>
              <a:gs pos="1250">
                <a:schemeClr val="bg1">
                  <a:alpha val="75000"/>
                </a:schemeClr>
              </a:gs>
              <a:gs pos="100000">
                <a:srgbClr val="FFCC66">
                  <a:alpha val="25000"/>
                </a:srgbClr>
              </a:gs>
              <a:gs pos="0">
                <a:schemeClr val="bg1">
                  <a:alpha val="75000"/>
                </a:schemeClr>
              </a:gs>
              <a:gs pos="100000">
                <a:srgbClr val="FFFFFF"/>
              </a:gs>
            </a:gsLst>
            <a:lin ang="5400000" scaled="0"/>
          </a:grad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09600" y="6400801"/>
            <a:ext cx="5892800" cy="288925"/>
          </a:xfrm>
          <a:prstGeom prst="rect">
            <a:avLst/>
          </a:prstGeom>
        </p:spPr>
        <p:txBody>
          <a:bodyPr vert="horz" lIns="91440" tIns="45720" rIns="91440" bIns="45720" rtlCol="0" anchor="b" anchorCtr="1"/>
          <a:lstStyle>
            <a:lvl1pPr algn="ctr">
              <a:defRPr sz="1200">
                <a:solidFill>
                  <a:schemeClr val="tx1">
                    <a:tint val="75000"/>
                  </a:schemeClr>
                </a:solidFill>
              </a:defRPr>
            </a:lvl1pPr>
          </a:lstStyle>
          <a:p>
            <a:endParaRPr lang="en-US" dirty="0"/>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09600" y="6477000"/>
            <a:ext cx="5689600" cy="186748"/>
          </a:xfrm>
          <a:prstGeom prst="rect">
            <a:avLst/>
          </a:prstGeom>
        </p:spPr>
      </p:pic>
    </p:spTree>
    <p:extLst>
      <p:ext uri="{BB962C8B-B14F-4D97-AF65-F5344CB8AC3E}">
        <p14:creationId xmlns:p14="http://schemas.microsoft.com/office/powerpoint/2010/main" val="12690235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1" kern="1200" baseline="0">
          <a:solidFill>
            <a:schemeClr val="accent2">
              <a:lumMod val="75000"/>
            </a:schemeClr>
          </a:solidFill>
          <a:latin typeface="Arial Narrow"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mediaspace.umn.edu/media/t/0_kvo7g941" TargetMode="External"/><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860033"/>
                </a:solidFill>
                <a:latin typeface="Trebuchet MS" panose="020B0603020202020204" pitchFamily="34" charset="0"/>
              </a:rPr>
              <a:t>Tutoring Strategies for Online Students</a:t>
            </a:r>
          </a:p>
        </p:txBody>
      </p:sp>
      <p:sp>
        <p:nvSpPr>
          <p:cNvPr id="3" name="Subtitle 2"/>
          <p:cNvSpPr>
            <a:spLocks noGrp="1"/>
          </p:cNvSpPr>
          <p:nvPr>
            <p:ph type="subTitle" idx="1"/>
          </p:nvPr>
        </p:nvSpPr>
        <p:spPr/>
        <p:txBody>
          <a:bodyPr>
            <a:normAutofit/>
          </a:bodyPr>
          <a:lstStyle/>
          <a:p>
            <a:r>
              <a:rPr lang="en-US" sz="2600" dirty="0">
                <a:solidFill>
                  <a:schemeClr val="tx1"/>
                </a:solidFill>
                <a:latin typeface="Trebuchet MS" panose="020B0603020202020204" pitchFamily="34" charset="0"/>
              </a:rPr>
              <a:t>Allison Haas</a:t>
            </a:r>
          </a:p>
          <a:p>
            <a:r>
              <a:rPr lang="en-US" sz="2600" dirty="0">
                <a:solidFill>
                  <a:schemeClr val="tx1"/>
                </a:solidFill>
                <a:latin typeface="Trebuchet MS" panose="020B0603020202020204" pitchFamily="34" charset="0"/>
              </a:rPr>
              <a:t>Josh Parrill </a:t>
            </a:r>
          </a:p>
          <a:p>
            <a:r>
              <a:rPr lang="en-US" sz="2600" dirty="0">
                <a:solidFill>
                  <a:schemeClr val="tx1"/>
                </a:solidFill>
                <a:latin typeface="Trebuchet MS" panose="020B0603020202020204" pitchFamily="34" charset="0"/>
              </a:rPr>
              <a:t>Kelsey Torgerson</a:t>
            </a:r>
          </a:p>
        </p:txBody>
      </p:sp>
    </p:spTree>
    <p:extLst>
      <p:ext uri="{BB962C8B-B14F-4D97-AF65-F5344CB8AC3E}">
        <p14:creationId xmlns:p14="http://schemas.microsoft.com/office/powerpoint/2010/main" val="10369141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860033"/>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5887BABA-38C6-4958-A624-12ABBC9C07E8}"/>
              </a:ext>
            </a:extLst>
          </p:cNvPr>
          <p:cNvSpPr>
            <a:spLocks noGrp="1"/>
          </p:cNvSpPr>
          <p:nvPr>
            <p:ph type="title" idx="4294967295"/>
          </p:nvPr>
        </p:nvSpPr>
        <p:spPr/>
        <p:txBody>
          <a:bodyPr/>
          <a:lstStyle/>
          <a:p>
            <a:r>
              <a:rPr lang="en-US" dirty="0"/>
              <a:t>Prioritizing</a:t>
            </a:r>
            <a:r>
              <a:rPr lang="en-US" baseline="0" dirty="0"/>
              <a:t> online tutoring</a:t>
            </a:r>
            <a:endParaRPr lang="en-US" dirty="0"/>
          </a:p>
        </p:txBody>
      </p:sp>
      <p:sp>
        <p:nvSpPr>
          <p:cNvPr id="6" name="TextBox 4"/>
          <p:cNvSpPr txBox="1">
            <a:spLocks noChangeArrowheads="1"/>
          </p:cNvSpPr>
          <p:nvPr/>
        </p:nvSpPr>
        <p:spPr bwMode="auto">
          <a:xfrm>
            <a:off x="1162050" y="2133600"/>
            <a:ext cx="9505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3600" b="1" dirty="0">
                <a:solidFill>
                  <a:srgbClr val="FFCC66"/>
                </a:solidFill>
                <a:latin typeface="Trebuchet MS" panose="020B0603020202020204" pitchFamily="34" charset="0"/>
              </a:rPr>
              <a:t>Why don’t we prioritize online tutoring?</a:t>
            </a:r>
          </a:p>
        </p:txBody>
      </p:sp>
      <p:cxnSp>
        <p:nvCxnSpPr>
          <p:cNvPr id="5" name="Straight Arrow Connector 2">
            <a:extLst>
              <a:ext uri="{C183D7F6-B498-43B3-948B-1728B52AA6E4}">
                <adec:decorative xmlns:adec="http://schemas.microsoft.com/office/drawing/2017/decorative" val="1"/>
              </a:ext>
            </a:extLst>
          </p:cNvPr>
          <p:cNvCxnSpPr>
            <a:cxnSpLocks noChangeShapeType="1"/>
          </p:cNvCxnSpPr>
          <p:nvPr/>
        </p:nvCxnSpPr>
        <p:spPr bwMode="auto">
          <a:xfrm>
            <a:off x="1295400" y="3200400"/>
            <a:ext cx="9525000" cy="0"/>
          </a:xfrm>
          <a:prstGeom prst="straightConnector1">
            <a:avLst/>
          </a:prstGeom>
          <a:noFill/>
          <a:ln w="38100" cap="rnd" algn="ctr">
            <a:solidFill>
              <a:schemeClr val="bg1"/>
            </a:solidFill>
            <a:round/>
            <a:headEnd/>
            <a:tailEnd type="oval" w="lg" len="lg"/>
          </a:ln>
          <a:extLst>
            <a:ext uri="{909E8E84-426E-40DD-AFC4-6F175D3DCCD1}">
              <a14:hiddenFill xmlns:a14="http://schemas.microsoft.com/office/drawing/2010/main">
                <a:noFill/>
              </a14:hiddenFill>
            </a:ext>
          </a:extLst>
        </p:spPr>
      </p:cxnSp>
      <p:sp>
        <p:nvSpPr>
          <p:cNvPr id="2" name="TextBox 1"/>
          <p:cNvSpPr txBox="1">
            <a:spLocks noChangeArrowheads="1"/>
          </p:cNvSpPr>
          <p:nvPr/>
        </p:nvSpPr>
        <p:spPr bwMode="auto">
          <a:xfrm>
            <a:off x="1162050" y="3505200"/>
            <a:ext cx="9734550" cy="24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solidFill>
                  <a:schemeClr val="bg1"/>
                </a:solidFill>
                <a:latin typeface="Trebuchet MS" panose="020B0603020202020204" pitchFamily="34" charset="0"/>
              </a:rPr>
              <a:t>Many institutions may have misconceptions about online tutoring and are unsure what tools to use or how to get started. </a:t>
            </a:r>
          </a:p>
        </p:txBody>
      </p:sp>
    </p:spTree>
    <p:extLst>
      <p:ext uri="{BB962C8B-B14F-4D97-AF65-F5344CB8AC3E}">
        <p14:creationId xmlns:p14="http://schemas.microsoft.com/office/powerpoint/2010/main" val="4014800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860033"/>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EC38FC1-E756-4C2F-80B6-A0617230CF6F}"/>
              </a:ext>
            </a:extLst>
          </p:cNvPr>
          <p:cNvSpPr>
            <a:spLocks noGrp="1"/>
          </p:cNvSpPr>
          <p:nvPr>
            <p:ph type="title" idx="4294967295"/>
          </p:nvPr>
        </p:nvSpPr>
        <p:spPr/>
        <p:txBody>
          <a:bodyPr/>
          <a:lstStyle/>
          <a:p>
            <a:r>
              <a:rPr lang="en-US" dirty="0"/>
              <a:t>6 objections to online tutoring</a:t>
            </a:r>
          </a:p>
        </p:txBody>
      </p:sp>
      <p:pic>
        <p:nvPicPr>
          <p:cNvPr id="12" name="Picture 11" descr="Scarecrow clipart"/>
          <p:cNvPicPr>
            <a:picLocks noChangeAspect="1"/>
          </p:cNvPicPr>
          <p:nvPr/>
        </p:nvPicPr>
        <p:blipFill rotWithShape="1">
          <a:blip r:embed="rId3" cstate="print">
            <a:extLst>
              <a:ext uri="{28A0092B-C50C-407E-A947-70E740481C1C}">
                <a14:useLocalDpi xmlns:a14="http://schemas.microsoft.com/office/drawing/2010/main" val="0"/>
              </a:ext>
            </a:extLst>
          </a:blip>
          <a:srcRect b="10950"/>
          <a:stretch/>
        </p:blipFill>
        <p:spPr>
          <a:xfrm>
            <a:off x="304800" y="3164813"/>
            <a:ext cx="2480073" cy="3123152"/>
          </a:xfrm>
          <a:prstGeom prst="rect">
            <a:avLst/>
          </a:prstGeom>
        </p:spPr>
      </p:pic>
      <p:cxnSp>
        <p:nvCxnSpPr>
          <p:cNvPr id="8" name="Straight Arrow Connector 3">
            <a:extLst>
              <a:ext uri="{C183D7F6-B498-43B3-948B-1728B52AA6E4}">
                <adec:decorative xmlns:adec="http://schemas.microsoft.com/office/drawing/2017/decorative" val="1"/>
              </a:ext>
            </a:extLst>
          </p:cNvPr>
          <p:cNvCxnSpPr>
            <a:cxnSpLocks noChangeShapeType="1"/>
          </p:cNvCxnSpPr>
          <p:nvPr/>
        </p:nvCxnSpPr>
        <p:spPr bwMode="auto">
          <a:xfrm>
            <a:off x="3048000" y="533400"/>
            <a:ext cx="0" cy="5946913"/>
          </a:xfrm>
          <a:prstGeom prst="straightConnector1">
            <a:avLst/>
          </a:prstGeom>
          <a:noFill/>
          <a:ln w="38100" cap="rnd" algn="ctr">
            <a:solidFill>
              <a:schemeClr val="bg1"/>
            </a:solidFill>
            <a:round/>
            <a:headEnd/>
            <a:tailEnd type="triangle" w="lg" len="lg"/>
          </a:ln>
          <a:extLst>
            <a:ext uri="{909E8E84-426E-40DD-AFC4-6F175D3DCCD1}">
              <a14:hiddenFill xmlns:a14="http://schemas.microsoft.com/office/drawing/2010/main">
                <a:noFill/>
              </a14:hiddenFill>
            </a:ext>
          </a:extLst>
        </p:spPr>
      </p:cxnSp>
      <p:sp>
        <p:nvSpPr>
          <p:cNvPr id="10" name="TextBox 1"/>
          <p:cNvSpPr txBox="1">
            <a:spLocks noChangeArrowheads="1"/>
          </p:cNvSpPr>
          <p:nvPr/>
        </p:nvSpPr>
        <p:spPr bwMode="auto">
          <a:xfrm>
            <a:off x="3581400" y="381000"/>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3600" b="1" dirty="0">
                <a:solidFill>
                  <a:schemeClr val="bg1"/>
                </a:solidFill>
                <a:latin typeface="Trebuchet MS" panose="020B0603020202020204" pitchFamily="34" charset="0"/>
              </a:rPr>
              <a:t>Objections:</a:t>
            </a:r>
            <a:endParaRPr lang="en-US" altLang="en-US" sz="3600" dirty="0">
              <a:solidFill>
                <a:schemeClr val="bg1"/>
              </a:solidFill>
              <a:latin typeface="Trebuchet MS" panose="020B0603020202020204" pitchFamily="34" charset="0"/>
            </a:endParaRPr>
          </a:p>
        </p:txBody>
      </p:sp>
      <p:sp>
        <p:nvSpPr>
          <p:cNvPr id="11" name="TextBox 8"/>
          <p:cNvSpPr txBox="1">
            <a:spLocks noChangeArrowheads="1"/>
          </p:cNvSpPr>
          <p:nvPr/>
        </p:nvSpPr>
        <p:spPr bwMode="auto">
          <a:xfrm>
            <a:off x="3581400" y="1230751"/>
            <a:ext cx="8001000" cy="762000"/>
          </a:xfrm>
          <a:prstGeom prst="rect">
            <a:avLst/>
          </a:prstGeom>
          <a:solidFill>
            <a:schemeClr val="bg1"/>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600" b="1" dirty="0">
                <a:latin typeface="Trebuchet MS" panose="020B0603020202020204" pitchFamily="34" charset="0"/>
              </a:rPr>
              <a:t>1. We don’t have the time or the money</a:t>
            </a:r>
          </a:p>
        </p:txBody>
      </p:sp>
      <p:sp>
        <p:nvSpPr>
          <p:cNvPr id="13" name="TextBox 8"/>
          <p:cNvSpPr txBox="1">
            <a:spLocks noChangeArrowheads="1"/>
          </p:cNvSpPr>
          <p:nvPr/>
        </p:nvSpPr>
        <p:spPr bwMode="auto">
          <a:xfrm>
            <a:off x="3581400" y="2145814"/>
            <a:ext cx="8001000" cy="762000"/>
          </a:xfrm>
          <a:prstGeom prst="rect">
            <a:avLst/>
          </a:prstGeom>
          <a:solidFill>
            <a:schemeClr val="bg1"/>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600" b="1" dirty="0">
                <a:latin typeface="Trebuchet MS" panose="020B0603020202020204" pitchFamily="34" charset="0"/>
              </a:rPr>
              <a:t>2. Meeting the needs of online students is difficult</a:t>
            </a:r>
          </a:p>
        </p:txBody>
      </p:sp>
      <p:sp>
        <p:nvSpPr>
          <p:cNvPr id="14" name="TextBox 8"/>
          <p:cNvSpPr txBox="1">
            <a:spLocks noChangeArrowheads="1"/>
          </p:cNvSpPr>
          <p:nvPr/>
        </p:nvSpPr>
        <p:spPr bwMode="auto">
          <a:xfrm>
            <a:off x="3581400" y="3060877"/>
            <a:ext cx="8001000" cy="762000"/>
          </a:xfrm>
          <a:prstGeom prst="rect">
            <a:avLst/>
          </a:prstGeom>
          <a:solidFill>
            <a:schemeClr val="bg1"/>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600" b="1" dirty="0">
                <a:latin typeface="Trebuchet MS" panose="020B0603020202020204" pitchFamily="34" charset="0"/>
              </a:rPr>
              <a:t>3. Online tutoring is not effective</a:t>
            </a:r>
          </a:p>
        </p:txBody>
      </p:sp>
      <p:sp>
        <p:nvSpPr>
          <p:cNvPr id="15" name="TextBox 8"/>
          <p:cNvSpPr txBox="1">
            <a:spLocks noChangeArrowheads="1"/>
          </p:cNvSpPr>
          <p:nvPr/>
        </p:nvSpPr>
        <p:spPr bwMode="auto">
          <a:xfrm>
            <a:off x="3581400" y="3975940"/>
            <a:ext cx="8001000" cy="762000"/>
          </a:xfrm>
          <a:prstGeom prst="rect">
            <a:avLst/>
          </a:prstGeom>
          <a:solidFill>
            <a:schemeClr val="bg1"/>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600" b="1" dirty="0">
                <a:latin typeface="Trebuchet MS" panose="020B0603020202020204" pitchFamily="34" charset="0"/>
              </a:rPr>
              <a:t>4. We don’t know what tools to use</a:t>
            </a:r>
          </a:p>
        </p:txBody>
      </p:sp>
      <p:sp>
        <p:nvSpPr>
          <p:cNvPr id="16" name="TextBox 8"/>
          <p:cNvSpPr txBox="1">
            <a:spLocks noChangeArrowheads="1"/>
          </p:cNvSpPr>
          <p:nvPr/>
        </p:nvSpPr>
        <p:spPr bwMode="auto">
          <a:xfrm>
            <a:off x="3581400" y="4899710"/>
            <a:ext cx="8001000" cy="762000"/>
          </a:xfrm>
          <a:prstGeom prst="rect">
            <a:avLst/>
          </a:prstGeom>
          <a:solidFill>
            <a:schemeClr val="bg1"/>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600" b="1" dirty="0">
                <a:latin typeface="Trebuchet MS" panose="020B0603020202020204" pitchFamily="34" charset="0"/>
              </a:rPr>
              <a:t>5. Communicating online is awkward</a:t>
            </a:r>
          </a:p>
        </p:txBody>
      </p:sp>
      <p:sp>
        <p:nvSpPr>
          <p:cNvPr id="17" name="TextBox 8"/>
          <p:cNvSpPr txBox="1">
            <a:spLocks noChangeArrowheads="1"/>
          </p:cNvSpPr>
          <p:nvPr/>
        </p:nvSpPr>
        <p:spPr bwMode="auto">
          <a:xfrm>
            <a:off x="3581400" y="5806064"/>
            <a:ext cx="8001000" cy="762000"/>
          </a:xfrm>
          <a:prstGeom prst="rect">
            <a:avLst/>
          </a:prstGeom>
          <a:solidFill>
            <a:schemeClr val="bg1"/>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600" b="1" dirty="0">
                <a:latin typeface="Trebuchet MS" panose="020B0603020202020204" pitchFamily="34" charset="0"/>
              </a:rPr>
              <a:t>6. We don’t know how to train our online tutors</a:t>
            </a:r>
          </a:p>
        </p:txBody>
      </p:sp>
    </p:spTree>
    <p:extLst>
      <p:ext uri="{BB962C8B-B14F-4D97-AF65-F5344CB8AC3E}">
        <p14:creationId xmlns:p14="http://schemas.microsoft.com/office/powerpoint/2010/main" val="8753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860033"/>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F9A58E3-D554-4B89-A402-943747B31884}"/>
              </a:ext>
            </a:extLst>
          </p:cNvPr>
          <p:cNvSpPr>
            <a:spLocks noGrp="1"/>
          </p:cNvSpPr>
          <p:nvPr>
            <p:ph type="title" idx="4294967295"/>
          </p:nvPr>
        </p:nvSpPr>
        <p:spPr/>
        <p:txBody>
          <a:bodyPr/>
          <a:lstStyle/>
          <a:p>
            <a:r>
              <a:rPr lang="en-US" dirty="0"/>
              <a:t>Objection 1</a:t>
            </a:r>
          </a:p>
        </p:txBody>
      </p:sp>
      <p:pic>
        <p:nvPicPr>
          <p:cNvPr id="12" name="Picture 11" descr="Scarecrow clipart"/>
          <p:cNvPicPr>
            <a:picLocks noChangeAspect="1"/>
          </p:cNvPicPr>
          <p:nvPr/>
        </p:nvPicPr>
        <p:blipFill rotWithShape="1">
          <a:blip r:embed="rId3" cstate="print">
            <a:extLst>
              <a:ext uri="{28A0092B-C50C-407E-A947-70E740481C1C}">
                <a14:useLocalDpi xmlns:a14="http://schemas.microsoft.com/office/drawing/2010/main" val="0"/>
              </a:ext>
            </a:extLst>
          </a:blip>
          <a:srcRect b="10950"/>
          <a:stretch/>
        </p:blipFill>
        <p:spPr>
          <a:xfrm>
            <a:off x="304800" y="3164813"/>
            <a:ext cx="2480073" cy="3123152"/>
          </a:xfrm>
          <a:prstGeom prst="rect">
            <a:avLst/>
          </a:prstGeom>
        </p:spPr>
      </p:pic>
      <p:cxnSp>
        <p:nvCxnSpPr>
          <p:cNvPr id="8" name="Straight Arrow Connector 3">
            <a:extLst>
              <a:ext uri="{C183D7F6-B498-43B3-948B-1728B52AA6E4}">
                <adec:decorative xmlns:adec="http://schemas.microsoft.com/office/drawing/2017/decorative" val="1"/>
              </a:ext>
            </a:extLst>
          </p:cNvPr>
          <p:cNvCxnSpPr>
            <a:cxnSpLocks noChangeShapeType="1"/>
          </p:cNvCxnSpPr>
          <p:nvPr/>
        </p:nvCxnSpPr>
        <p:spPr bwMode="auto">
          <a:xfrm>
            <a:off x="3048000" y="533400"/>
            <a:ext cx="0" cy="5946913"/>
          </a:xfrm>
          <a:prstGeom prst="straightConnector1">
            <a:avLst/>
          </a:prstGeom>
          <a:noFill/>
          <a:ln w="38100" cap="rnd" algn="ctr">
            <a:solidFill>
              <a:schemeClr val="bg1"/>
            </a:solidFill>
            <a:round/>
            <a:headEnd/>
            <a:tailEnd type="triangle" w="lg" len="lg"/>
          </a:ln>
          <a:extLst>
            <a:ext uri="{909E8E84-426E-40DD-AFC4-6F175D3DCCD1}">
              <a14:hiddenFill xmlns:a14="http://schemas.microsoft.com/office/drawing/2010/main">
                <a:noFill/>
              </a14:hiddenFill>
            </a:ext>
          </a:extLst>
        </p:spPr>
      </p:cxnSp>
      <p:sp>
        <p:nvSpPr>
          <p:cNvPr id="10" name="TextBox 1"/>
          <p:cNvSpPr txBox="1">
            <a:spLocks noChangeArrowheads="1"/>
          </p:cNvSpPr>
          <p:nvPr/>
        </p:nvSpPr>
        <p:spPr bwMode="auto">
          <a:xfrm>
            <a:off x="3581400" y="381000"/>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3600" b="1" dirty="0">
                <a:solidFill>
                  <a:schemeClr val="bg1"/>
                </a:solidFill>
                <a:latin typeface="Trebuchet MS" panose="020B0603020202020204" pitchFamily="34" charset="0"/>
              </a:rPr>
              <a:t>Objections:</a:t>
            </a:r>
            <a:endParaRPr lang="en-US" altLang="en-US" sz="3600" dirty="0">
              <a:solidFill>
                <a:schemeClr val="bg1"/>
              </a:solidFill>
              <a:latin typeface="Trebuchet MS" panose="020B0603020202020204" pitchFamily="34" charset="0"/>
            </a:endParaRPr>
          </a:p>
        </p:txBody>
      </p:sp>
      <p:sp>
        <p:nvSpPr>
          <p:cNvPr id="11" name="TextBox 8"/>
          <p:cNvSpPr txBox="1">
            <a:spLocks noChangeArrowheads="1"/>
          </p:cNvSpPr>
          <p:nvPr/>
        </p:nvSpPr>
        <p:spPr bwMode="auto">
          <a:xfrm>
            <a:off x="3581400" y="1230751"/>
            <a:ext cx="8001000" cy="762000"/>
          </a:xfrm>
          <a:prstGeom prst="rect">
            <a:avLst/>
          </a:prstGeom>
          <a:solidFill>
            <a:schemeClr val="bg1"/>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600" b="1" dirty="0">
                <a:latin typeface="Trebuchet MS" panose="020B0603020202020204" pitchFamily="34" charset="0"/>
              </a:rPr>
              <a:t>1. We don’t have the time or the money</a:t>
            </a:r>
          </a:p>
        </p:txBody>
      </p:sp>
      <p:sp>
        <p:nvSpPr>
          <p:cNvPr id="18" name="TextBox 8">
            <a:extLst>
              <a:ext uri="{FF2B5EF4-FFF2-40B4-BE49-F238E27FC236}">
                <a16:creationId xmlns:a16="http://schemas.microsoft.com/office/drawing/2014/main" id="{54015B8F-98BD-43D6-BEA7-7B618275C142}"/>
              </a:ext>
              <a:ext uri="{C183D7F6-B498-43B3-948B-1728B52AA6E4}">
                <adec:decorative xmlns:adec="http://schemas.microsoft.com/office/drawing/2017/decorative" val="1"/>
              </a:ext>
            </a:extLst>
          </p:cNvPr>
          <p:cNvSpPr txBox="1">
            <a:spLocks noChangeArrowheads="1"/>
          </p:cNvSpPr>
          <p:nvPr/>
        </p:nvSpPr>
        <p:spPr bwMode="auto">
          <a:xfrm>
            <a:off x="3581400" y="2163230"/>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19" name="TextBox 8">
            <a:extLst>
              <a:ext uri="{FF2B5EF4-FFF2-40B4-BE49-F238E27FC236}">
                <a16:creationId xmlns:a16="http://schemas.microsoft.com/office/drawing/2014/main" id="{FD4DC85C-43F1-4E87-9B90-A7178A57EDDF}"/>
              </a:ext>
              <a:ext uri="{C183D7F6-B498-43B3-948B-1728B52AA6E4}">
                <adec:decorative xmlns:adec="http://schemas.microsoft.com/office/drawing/2017/decorative" val="1"/>
              </a:ext>
            </a:extLst>
          </p:cNvPr>
          <p:cNvSpPr txBox="1">
            <a:spLocks noChangeArrowheads="1"/>
          </p:cNvSpPr>
          <p:nvPr/>
        </p:nvSpPr>
        <p:spPr bwMode="auto">
          <a:xfrm>
            <a:off x="3581400" y="3079927"/>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20" name="TextBox 8">
            <a:extLst>
              <a:ext uri="{FF2B5EF4-FFF2-40B4-BE49-F238E27FC236}">
                <a16:creationId xmlns:a16="http://schemas.microsoft.com/office/drawing/2014/main" id="{44D43A82-5D4B-4BA7-AABD-F0AF10F2C594}"/>
              </a:ext>
              <a:ext uri="{C183D7F6-B498-43B3-948B-1728B52AA6E4}">
                <adec:decorative xmlns:adec="http://schemas.microsoft.com/office/drawing/2017/decorative" val="1"/>
              </a:ext>
            </a:extLst>
          </p:cNvPr>
          <p:cNvSpPr txBox="1">
            <a:spLocks noChangeArrowheads="1"/>
          </p:cNvSpPr>
          <p:nvPr/>
        </p:nvSpPr>
        <p:spPr bwMode="auto">
          <a:xfrm>
            <a:off x="3581400" y="4918760"/>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21" name="TextBox 8">
            <a:extLst>
              <a:ext uri="{FF2B5EF4-FFF2-40B4-BE49-F238E27FC236}">
                <a16:creationId xmlns:a16="http://schemas.microsoft.com/office/drawing/2014/main" id="{C108C189-425C-4535-BF94-8257BA103E70}"/>
              </a:ext>
              <a:ext uri="{C183D7F6-B498-43B3-948B-1728B52AA6E4}">
                <adec:decorative xmlns:adec="http://schemas.microsoft.com/office/drawing/2017/decorative" val="1"/>
              </a:ext>
            </a:extLst>
          </p:cNvPr>
          <p:cNvSpPr txBox="1">
            <a:spLocks noChangeArrowheads="1"/>
          </p:cNvSpPr>
          <p:nvPr/>
        </p:nvSpPr>
        <p:spPr bwMode="auto">
          <a:xfrm>
            <a:off x="3581400" y="5825114"/>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22" name="TextBox 8">
            <a:extLst>
              <a:ext uri="{FF2B5EF4-FFF2-40B4-BE49-F238E27FC236}">
                <a16:creationId xmlns:a16="http://schemas.microsoft.com/office/drawing/2014/main" id="{2701386D-2E17-46FC-BDD6-24FB708B8952}"/>
              </a:ext>
              <a:ext uri="{C183D7F6-B498-43B3-948B-1728B52AA6E4}">
                <adec:decorative xmlns:adec="http://schemas.microsoft.com/office/drawing/2017/decorative" val="1"/>
              </a:ext>
            </a:extLst>
          </p:cNvPr>
          <p:cNvSpPr txBox="1">
            <a:spLocks noChangeArrowheads="1"/>
          </p:cNvSpPr>
          <p:nvPr/>
        </p:nvSpPr>
        <p:spPr bwMode="auto">
          <a:xfrm>
            <a:off x="3581400" y="3986281"/>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2863314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D629A8A-6C97-43B6-A533-2F6FBAF6709C}"/>
              </a:ext>
            </a:extLst>
          </p:cNvPr>
          <p:cNvSpPr>
            <a:spLocks noGrp="1"/>
          </p:cNvSpPr>
          <p:nvPr>
            <p:ph type="title" idx="4294967295"/>
          </p:nvPr>
        </p:nvSpPr>
        <p:spPr/>
        <p:txBody>
          <a:bodyPr/>
          <a:lstStyle/>
          <a:p>
            <a:r>
              <a:rPr lang="en-US" dirty="0"/>
              <a:t>Monetary costs</a:t>
            </a:r>
          </a:p>
        </p:txBody>
      </p:sp>
      <p:sp>
        <p:nvSpPr>
          <p:cNvPr id="7" name="TextBox 8"/>
          <p:cNvSpPr txBox="1">
            <a:spLocks noChangeArrowheads="1"/>
          </p:cNvSpPr>
          <p:nvPr/>
        </p:nvSpPr>
        <p:spPr bwMode="auto">
          <a:xfrm>
            <a:off x="0" y="-12290"/>
            <a:ext cx="3276600" cy="54569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2600" b="1" dirty="0">
                <a:solidFill>
                  <a:prstClr val="black"/>
                </a:solidFill>
                <a:latin typeface="Trebuchet MS" panose="020B0603020202020204" pitchFamily="34" charset="0"/>
              </a:rPr>
              <a:t>MONETARY COSTS</a:t>
            </a:r>
            <a:endParaRPr kumimoji="0" lang="en-US" altLang="en-US" sz="2600" b="1"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mn-cs"/>
            </a:endParaRPr>
          </a:p>
        </p:txBody>
      </p:sp>
      <p:sp>
        <p:nvSpPr>
          <p:cNvPr id="6" name="TextBox 5"/>
          <p:cNvSpPr txBox="1"/>
          <p:nvPr/>
        </p:nvSpPr>
        <p:spPr>
          <a:xfrm>
            <a:off x="1524000" y="2120949"/>
            <a:ext cx="4343400" cy="1508105"/>
          </a:xfrm>
          <a:prstGeom prst="rect">
            <a:avLst/>
          </a:prstGeom>
          <a:noFill/>
        </p:spPr>
        <p:txBody>
          <a:bodyPr wrap="square" rtlCol="0">
            <a:spAutoFit/>
          </a:bodyPr>
          <a:lstStyle/>
          <a:p>
            <a:r>
              <a:rPr lang="en-US" sz="4600" b="1" dirty="0">
                <a:solidFill>
                  <a:srgbClr val="860033"/>
                </a:solidFill>
                <a:latin typeface="Trebuchet MS" panose="020B0603020202020204" pitchFamily="34" charset="0"/>
              </a:rPr>
              <a:t>Equipment</a:t>
            </a:r>
          </a:p>
          <a:p>
            <a:r>
              <a:rPr lang="en-US" sz="4600" b="1" dirty="0">
                <a:solidFill>
                  <a:srgbClr val="860033"/>
                </a:solidFill>
                <a:latin typeface="Trebuchet MS" panose="020B0603020202020204" pitchFamily="34" charset="0"/>
              </a:rPr>
              <a:t>Software</a:t>
            </a:r>
            <a:endParaRPr lang="en-US" sz="4600" dirty="0">
              <a:solidFill>
                <a:srgbClr val="860033"/>
              </a:solidFill>
              <a:latin typeface="Trebuchet MS" panose="020B0603020202020204" pitchFamily="34" charset="0"/>
            </a:endParaRPr>
          </a:p>
        </p:txBody>
      </p:sp>
      <p:cxnSp>
        <p:nvCxnSpPr>
          <p:cNvPr id="3" name="Straight Arrow Connector 3">
            <a:extLst>
              <a:ext uri="{C183D7F6-B498-43B3-948B-1728B52AA6E4}">
                <adec:decorative xmlns:adec="http://schemas.microsoft.com/office/drawing/2017/decorative" val="1"/>
              </a:ext>
            </a:extLst>
          </p:cNvPr>
          <p:cNvCxnSpPr>
            <a:cxnSpLocks noChangeShapeType="1"/>
          </p:cNvCxnSpPr>
          <p:nvPr/>
        </p:nvCxnSpPr>
        <p:spPr bwMode="auto">
          <a:xfrm>
            <a:off x="6096000" y="1524000"/>
            <a:ext cx="0" cy="3810000"/>
          </a:xfrm>
          <a:prstGeom prst="straightConnector1">
            <a:avLst/>
          </a:prstGeom>
          <a:noFill/>
          <a:ln w="38100" cap="rnd" algn="ctr">
            <a:solidFill>
              <a:schemeClr val="tx1"/>
            </a:solidFill>
            <a:round/>
            <a:headEnd/>
            <a:tailEnd type="oval" w="lg" len="lg"/>
          </a:ln>
          <a:extLst>
            <a:ext uri="{909E8E84-426E-40DD-AFC4-6F175D3DCCD1}">
              <a14:hiddenFill xmlns:a14="http://schemas.microsoft.com/office/drawing/2010/main">
                <a:noFill/>
              </a14:hiddenFill>
            </a:ext>
          </a:extLst>
        </p:spPr>
      </p:cxnSp>
      <p:sp>
        <p:nvSpPr>
          <p:cNvPr id="5" name="TextBox 4"/>
          <p:cNvSpPr txBox="1"/>
          <p:nvPr/>
        </p:nvSpPr>
        <p:spPr>
          <a:xfrm>
            <a:off x="7239000" y="2120949"/>
            <a:ext cx="4343400" cy="2062103"/>
          </a:xfrm>
          <a:prstGeom prst="rect">
            <a:avLst/>
          </a:prstGeom>
          <a:noFill/>
        </p:spPr>
        <p:txBody>
          <a:bodyPr wrap="square" rtlCol="0">
            <a:spAutoFit/>
          </a:bodyPr>
          <a:lstStyle/>
          <a:p>
            <a:r>
              <a:rPr lang="en-US" sz="4600" b="1" dirty="0">
                <a:solidFill>
                  <a:srgbClr val="860033"/>
                </a:solidFill>
                <a:latin typeface="Trebuchet MS" panose="020B0603020202020204" pitchFamily="34" charset="0"/>
              </a:rPr>
              <a:t>eBook access</a:t>
            </a:r>
          </a:p>
          <a:p>
            <a:r>
              <a:rPr lang="en-US" sz="4600" b="1" dirty="0">
                <a:solidFill>
                  <a:srgbClr val="860033"/>
                </a:solidFill>
                <a:latin typeface="Trebuchet MS" panose="020B0603020202020204" pitchFamily="34" charset="0"/>
              </a:rPr>
              <a:t>Tutor pay</a:t>
            </a:r>
          </a:p>
          <a:p>
            <a:r>
              <a:rPr lang="en-US" sz="3600" dirty="0">
                <a:latin typeface="Trebuchet MS" panose="020B0603020202020204" pitchFamily="34" charset="0"/>
              </a:rPr>
              <a:t>Coordinator</a:t>
            </a:r>
          </a:p>
        </p:txBody>
      </p:sp>
    </p:spTree>
    <p:extLst>
      <p:ext uri="{BB962C8B-B14F-4D97-AF65-F5344CB8AC3E}">
        <p14:creationId xmlns:p14="http://schemas.microsoft.com/office/powerpoint/2010/main" val="422851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F3D3FAA3-4B7A-49C3-A8ED-DE1050C5AC33}"/>
              </a:ext>
            </a:extLst>
          </p:cNvPr>
          <p:cNvSpPr>
            <a:spLocks noGrp="1"/>
          </p:cNvSpPr>
          <p:nvPr>
            <p:ph type="title" idx="4294967295"/>
          </p:nvPr>
        </p:nvSpPr>
        <p:spPr/>
        <p:txBody>
          <a:bodyPr/>
          <a:lstStyle/>
          <a:p>
            <a:r>
              <a:rPr lang="en-US" dirty="0"/>
              <a:t>Time costs</a:t>
            </a:r>
          </a:p>
        </p:txBody>
      </p:sp>
      <p:sp>
        <p:nvSpPr>
          <p:cNvPr id="7" name="TextBox 8"/>
          <p:cNvSpPr txBox="1">
            <a:spLocks noChangeArrowheads="1"/>
          </p:cNvSpPr>
          <p:nvPr/>
        </p:nvSpPr>
        <p:spPr bwMode="auto">
          <a:xfrm>
            <a:off x="0" y="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mn-cs"/>
              </a:rPr>
              <a:t>TIME</a:t>
            </a:r>
            <a:r>
              <a:rPr kumimoji="0" lang="en-US" altLang="en-US" sz="2600" b="1" i="0" u="none" strike="noStrike" kern="1200" cap="none" spc="0" normalizeH="0" noProof="0" dirty="0">
                <a:ln>
                  <a:noFill/>
                </a:ln>
                <a:solidFill>
                  <a:prstClr val="black"/>
                </a:solidFill>
                <a:effectLst/>
                <a:uLnTx/>
                <a:uFillTx/>
                <a:latin typeface="Trebuchet MS" panose="020B0603020202020204" pitchFamily="34" charset="0"/>
                <a:ea typeface="ＭＳ Ｐゴシック" panose="020B0600070205080204" pitchFamily="34" charset="-128"/>
                <a:cs typeface="+mn-cs"/>
              </a:rPr>
              <a:t> COSTS</a:t>
            </a:r>
            <a:endParaRPr kumimoji="0" lang="en-US" altLang="en-US" sz="2600" b="1"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mn-cs"/>
            </a:endParaRPr>
          </a:p>
        </p:txBody>
      </p:sp>
      <p:sp>
        <p:nvSpPr>
          <p:cNvPr id="6" name="TextBox 5"/>
          <p:cNvSpPr txBox="1"/>
          <p:nvPr/>
        </p:nvSpPr>
        <p:spPr>
          <a:xfrm>
            <a:off x="618012" y="1416278"/>
            <a:ext cx="5173188" cy="418576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600" b="1" noProof="0" dirty="0">
                <a:solidFill>
                  <a:srgbClr val="860033"/>
                </a:solidFill>
                <a:latin typeface="Trebuchet MS" panose="020B0603020202020204" pitchFamily="34" charset="0"/>
              </a:rPr>
              <a:t>Create processes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600" b="1" noProof="0" dirty="0">
                <a:solidFill>
                  <a:srgbClr val="860033"/>
                </a:solidFill>
                <a:latin typeface="Trebuchet MS" panose="020B0603020202020204" pitchFamily="34" charset="0"/>
              </a:rPr>
              <a:t>Revise training</a:t>
            </a:r>
            <a:endParaRPr kumimoji="0" lang="en-US" sz="4600" b="1" i="0" u="none" strike="noStrike" kern="1200" cap="none" spc="0" normalizeH="0" baseline="0" noProof="0" dirty="0">
              <a:ln>
                <a:noFill/>
              </a:ln>
              <a:solidFill>
                <a:srgbClr val="860033"/>
              </a:solidFill>
              <a:effectLst/>
              <a:uLnTx/>
              <a:uFillTx/>
              <a:latin typeface="Trebuchet MS" panose="020B0603020202020204" pitchFamily="34" charset="0"/>
            </a:endParaRPr>
          </a:p>
          <a:p>
            <a:pPr>
              <a:defRPr/>
            </a:pPr>
            <a:r>
              <a:rPr lang="en-US" sz="4600" b="1" dirty="0">
                <a:solidFill>
                  <a:srgbClr val="860033"/>
                </a:solidFill>
                <a:latin typeface="Trebuchet MS" panose="020B0603020202020204" pitchFamily="34" charset="0"/>
              </a:rPr>
              <a:t>Create content</a:t>
            </a:r>
          </a:p>
          <a:p>
            <a:pPr>
              <a:defRPr/>
            </a:pPr>
            <a:r>
              <a:rPr lang="en-US" sz="4600" b="1" dirty="0">
                <a:solidFill>
                  <a:srgbClr val="860033"/>
                </a:solidFill>
                <a:latin typeface="Trebuchet MS" panose="020B0603020202020204" pitchFamily="34" charset="0"/>
              </a:rPr>
              <a:t>Accessibility</a:t>
            </a:r>
          </a:p>
          <a:p>
            <a:pPr lvl="0"/>
            <a:r>
              <a:rPr lang="en-US" sz="3600" dirty="0">
                <a:solidFill>
                  <a:prstClr val="black"/>
                </a:solidFill>
                <a:latin typeface="Trebuchet MS" panose="020B0603020202020204" pitchFamily="34" charset="0"/>
              </a:rPr>
              <a:t>Faculty buy-in</a:t>
            </a:r>
            <a:endParaRPr lang="en-US" sz="3600" b="1" dirty="0">
              <a:solidFill>
                <a:srgbClr val="7A0019"/>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600" b="1" i="0" u="none" strike="noStrike" kern="1200" cap="none" spc="0" normalizeH="0" baseline="0" noProof="0" dirty="0">
              <a:ln>
                <a:noFill/>
              </a:ln>
              <a:solidFill>
                <a:srgbClr val="7A0019"/>
              </a:solidFill>
              <a:effectLst/>
              <a:uLnTx/>
              <a:uFillTx/>
              <a:latin typeface="Trebuchet MS" panose="020B0603020202020204" pitchFamily="34" charset="0"/>
              <a:ea typeface="+mn-ea"/>
              <a:cs typeface="+mn-cs"/>
            </a:endParaRPr>
          </a:p>
        </p:txBody>
      </p:sp>
      <p:cxnSp>
        <p:nvCxnSpPr>
          <p:cNvPr id="8" name="Straight Arrow Connector 3">
            <a:extLst>
              <a:ext uri="{C183D7F6-B498-43B3-948B-1728B52AA6E4}">
                <adec:decorative xmlns:adec="http://schemas.microsoft.com/office/drawing/2017/decorative" val="1"/>
              </a:ext>
            </a:extLst>
          </p:cNvPr>
          <p:cNvCxnSpPr>
            <a:cxnSpLocks noChangeShapeType="1"/>
          </p:cNvCxnSpPr>
          <p:nvPr/>
        </p:nvCxnSpPr>
        <p:spPr bwMode="auto">
          <a:xfrm>
            <a:off x="6096000" y="1524000"/>
            <a:ext cx="0" cy="3810000"/>
          </a:xfrm>
          <a:prstGeom prst="straightConnector1">
            <a:avLst/>
          </a:prstGeom>
          <a:noFill/>
          <a:ln w="38100" cap="rnd" algn="ctr">
            <a:solidFill>
              <a:schemeClr val="tx1"/>
            </a:solidFill>
            <a:round/>
            <a:headEnd/>
            <a:tailEnd type="oval" w="lg" len="lg"/>
          </a:ln>
          <a:extLst>
            <a:ext uri="{909E8E84-426E-40DD-AFC4-6F175D3DCCD1}">
              <a14:hiddenFill xmlns:a14="http://schemas.microsoft.com/office/drawing/2010/main">
                <a:noFill/>
              </a14:hiddenFill>
            </a:ext>
          </a:extLst>
        </p:spPr>
      </p:cxnSp>
      <p:sp>
        <p:nvSpPr>
          <p:cNvPr id="5" name="TextBox 4"/>
          <p:cNvSpPr txBox="1"/>
          <p:nvPr/>
        </p:nvSpPr>
        <p:spPr>
          <a:xfrm>
            <a:off x="7086600" y="1600200"/>
            <a:ext cx="525780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effectLst/>
                <a:uLnTx/>
                <a:uFillTx/>
                <a:latin typeface="Trebuchet MS" panose="020B0603020202020204" pitchFamily="34" charset="0"/>
                <a:ea typeface="+mn-ea"/>
                <a:cs typeface="+mn-cs"/>
              </a:rPr>
              <a:t>Scheduling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effectLst/>
                <a:uLnTx/>
                <a:uFillTx/>
                <a:latin typeface="Trebuchet MS" panose="020B0603020202020204" pitchFamily="34" charset="0"/>
                <a:ea typeface="+mn-ea"/>
                <a:cs typeface="+mn-cs"/>
              </a:rPr>
              <a:t>Ongoing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latin typeface="Trebuchet MS" panose="020B0603020202020204" pitchFamily="34" charset="0"/>
              </a:rPr>
              <a:t>Create content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effectLst/>
                <a:uLnTx/>
                <a:uFillTx/>
                <a:latin typeface="Trebuchet MS" panose="020B0603020202020204" pitchFamily="34" charset="0"/>
              </a:rPr>
              <a:t>Accessibility</a:t>
            </a:r>
          </a:p>
        </p:txBody>
      </p:sp>
    </p:spTree>
    <p:extLst>
      <p:ext uri="{BB962C8B-B14F-4D97-AF65-F5344CB8AC3E}">
        <p14:creationId xmlns:p14="http://schemas.microsoft.com/office/powerpoint/2010/main" val="285600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48D61C14-7A16-4229-8CDA-C738A7F58790}"/>
              </a:ext>
            </a:extLst>
          </p:cNvPr>
          <p:cNvSpPr>
            <a:spLocks noGrp="1"/>
          </p:cNvSpPr>
          <p:nvPr>
            <p:ph type="title" idx="4294967295"/>
          </p:nvPr>
        </p:nvSpPr>
        <p:spPr/>
        <p:txBody>
          <a:bodyPr/>
          <a:lstStyle/>
          <a:p>
            <a:r>
              <a:rPr lang="en-US" dirty="0"/>
              <a:t>Total costs</a:t>
            </a:r>
          </a:p>
        </p:txBody>
      </p:sp>
      <p:sp>
        <p:nvSpPr>
          <p:cNvPr id="7" name="TextBox 8"/>
          <p:cNvSpPr txBox="1">
            <a:spLocks noChangeArrowheads="1"/>
          </p:cNvSpPr>
          <p:nvPr/>
        </p:nvSpPr>
        <p:spPr bwMode="auto">
          <a:xfrm>
            <a:off x="0" y="-12290"/>
            <a:ext cx="2743200" cy="545689"/>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2600" b="1" dirty="0">
                <a:solidFill>
                  <a:prstClr val="black"/>
                </a:solidFill>
                <a:latin typeface="Trebuchet MS" panose="020B0603020202020204" pitchFamily="34" charset="0"/>
              </a:rPr>
              <a:t>TOTAL COSTS</a:t>
            </a:r>
            <a:endParaRPr kumimoji="0" lang="en-US" altLang="en-US" sz="2600" b="1"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mn-cs"/>
            </a:endParaRPr>
          </a:p>
        </p:txBody>
      </p:sp>
      <p:sp>
        <p:nvSpPr>
          <p:cNvPr id="6" name="TextBox 5"/>
          <p:cNvSpPr txBox="1"/>
          <p:nvPr/>
        </p:nvSpPr>
        <p:spPr>
          <a:xfrm>
            <a:off x="1456212" y="1752600"/>
            <a:ext cx="4267200" cy="3416320"/>
          </a:xfrm>
          <a:prstGeom prst="rect">
            <a:avLst/>
          </a:prstGeom>
          <a:noFill/>
        </p:spPr>
        <p:txBody>
          <a:bodyPr wrap="square" rtlCol="0">
            <a:spAutoFit/>
          </a:bodyPr>
          <a:lstStyle/>
          <a:p>
            <a:pPr lvl="0"/>
            <a:r>
              <a:rPr lang="en-US" sz="3600" b="1" dirty="0">
                <a:latin typeface="Trebuchet MS" panose="020B0603020202020204" pitchFamily="34" charset="0"/>
              </a:rPr>
              <a:t>Equipment</a:t>
            </a:r>
          </a:p>
          <a:p>
            <a:pPr lvl="0"/>
            <a:r>
              <a:rPr lang="en-US" sz="3600" b="1" dirty="0">
                <a:latin typeface="Trebuchet MS" panose="020B0603020202020204" pitchFamily="34" charset="0"/>
              </a:rPr>
              <a:t>Software</a:t>
            </a:r>
          </a:p>
          <a:p>
            <a:pPr lvl="0">
              <a:defRPr/>
            </a:pPr>
            <a:r>
              <a:rPr lang="en-US" sz="3600" b="1" dirty="0">
                <a:solidFill>
                  <a:srgbClr val="860033"/>
                </a:solidFill>
                <a:latin typeface="Trebuchet MS" panose="020B0603020202020204" pitchFamily="34" charset="0"/>
              </a:rPr>
              <a:t>Create processes</a:t>
            </a:r>
          </a:p>
          <a:p>
            <a:r>
              <a:rPr lang="en-US" sz="3600" b="1" dirty="0">
                <a:solidFill>
                  <a:srgbClr val="860033"/>
                </a:solidFill>
                <a:latin typeface="Trebuchet MS" panose="020B0603020202020204" pitchFamily="34" charset="0"/>
              </a:rPr>
              <a:t>Revise training</a:t>
            </a:r>
          </a:p>
          <a:p>
            <a:r>
              <a:rPr lang="en-US" sz="3600" b="1" dirty="0">
                <a:solidFill>
                  <a:srgbClr val="860033"/>
                </a:solidFill>
                <a:latin typeface="Trebuchet MS" panose="020B0603020202020204" pitchFamily="34" charset="0"/>
              </a:rPr>
              <a:t>Create content</a:t>
            </a:r>
          </a:p>
          <a:p>
            <a:r>
              <a:rPr lang="en-US" sz="3600" b="1" dirty="0">
                <a:solidFill>
                  <a:srgbClr val="860033"/>
                </a:solidFill>
                <a:latin typeface="Trebuchet MS" panose="020B0603020202020204" pitchFamily="34" charset="0"/>
              </a:rPr>
              <a:t>Accessibility</a:t>
            </a:r>
          </a:p>
        </p:txBody>
      </p:sp>
      <p:cxnSp>
        <p:nvCxnSpPr>
          <p:cNvPr id="8" name="Straight Arrow Connector 3">
            <a:extLst>
              <a:ext uri="{C183D7F6-B498-43B3-948B-1728B52AA6E4}">
                <adec:decorative xmlns:adec="http://schemas.microsoft.com/office/drawing/2017/decorative" val="1"/>
              </a:ext>
            </a:extLst>
          </p:cNvPr>
          <p:cNvCxnSpPr>
            <a:cxnSpLocks noChangeShapeType="1"/>
          </p:cNvCxnSpPr>
          <p:nvPr/>
        </p:nvCxnSpPr>
        <p:spPr bwMode="auto">
          <a:xfrm>
            <a:off x="6096000" y="1524000"/>
            <a:ext cx="0" cy="3810000"/>
          </a:xfrm>
          <a:prstGeom prst="straightConnector1">
            <a:avLst/>
          </a:prstGeom>
          <a:noFill/>
          <a:ln w="38100" cap="rnd" algn="ctr">
            <a:solidFill>
              <a:schemeClr val="tx1"/>
            </a:solidFill>
            <a:round/>
            <a:headEnd/>
            <a:tailEnd type="oval" w="lg" len="lg"/>
          </a:ln>
          <a:extLst>
            <a:ext uri="{909E8E84-426E-40DD-AFC4-6F175D3DCCD1}">
              <a14:hiddenFill xmlns:a14="http://schemas.microsoft.com/office/drawing/2010/main">
                <a:noFill/>
              </a14:hiddenFill>
            </a:ext>
          </a:extLst>
        </p:spPr>
      </p:cxnSp>
      <p:sp>
        <p:nvSpPr>
          <p:cNvPr id="5" name="TextBox 4"/>
          <p:cNvSpPr txBox="1"/>
          <p:nvPr/>
        </p:nvSpPr>
        <p:spPr>
          <a:xfrm>
            <a:off x="6477000" y="1752600"/>
            <a:ext cx="5257800" cy="1200329"/>
          </a:xfrm>
          <a:prstGeom prst="rect">
            <a:avLst/>
          </a:prstGeom>
          <a:noFill/>
        </p:spPr>
        <p:txBody>
          <a:bodyPr wrap="square" rtlCol="0">
            <a:spAutoFit/>
          </a:bodyPr>
          <a:lstStyle/>
          <a:p>
            <a:pPr lvl="0"/>
            <a:r>
              <a:rPr lang="en-US" sz="3600" b="1" dirty="0">
                <a:latin typeface="Trebuchet MS" panose="020B0603020202020204" pitchFamily="34" charset="0"/>
              </a:rPr>
              <a:t>eBook access</a:t>
            </a:r>
          </a:p>
          <a:p>
            <a:pPr lvl="0"/>
            <a:r>
              <a:rPr kumimoji="0" lang="en-US" sz="3600" b="1" i="0" u="none" strike="noStrike" kern="1200" cap="none" spc="0" normalizeH="0" baseline="0" noProof="0" dirty="0">
                <a:ln>
                  <a:noFill/>
                </a:ln>
                <a:effectLst/>
                <a:uLnTx/>
                <a:uFillTx/>
                <a:latin typeface="Trebuchet MS" panose="020B0603020202020204" pitchFamily="34" charset="0"/>
              </a:rPr>
              <a:t>Tutor pay</a:t>
            </a:r>
            <a:endParaRPr kumimoji="0" lang="en-US" sz="3600" b="0" i="0" u="none" strike="noStrike" kern="1200" cap="none" spc="0" normalizeH="0" baseline="0" noProof="0" dirty="0">
              <a:ln>
                <a:noFill/>
              </a:ln>
              <a:effectLst/>
              <a:uLnTx/>
              <a:uFillTx/>
              <a:latin typeface="Trebuchet MS" panose="020B0603020202020204" pitchFamily="34" charset="0"/>
            </a:endParaRPr>
          </a:p>
        </p:txBody>
      </p:sp>
    </p:spTree>
    <p:extLst>
      <p:ext uri="{BB962C8B-B14F-4D97-AF65-F5344CB8AC3E}">
        <p14:creationId xmlns:p14="http://schemas.microsoft.com/office/powerpoint/2010/main" val="197382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860033"/>
        </a:solidFill>
        <a:effectLst/>
      </p:bgPr>
    </p:bg>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6FFAC39B-1FAB-4444-9F82-FC3D206874F2}"/>
              </a:ext>
            </a:extLst>
          </p:cNvPr>
          <p:cNvSpPr>
            <a:spLocks noGrp="1"/>
          </p:cNvSpPr>
          <p:nvPr>
            <p:ph type="title" idx="4294967295"/>
          </p:nvPr>
        </p:nvSpPr>
        <p:spPr/>
        <p:txBody>
          <a:bodyPr>
            <a:normAutofit/>
          </a:bodyPr>
          <a:lstStyle/>
          <a:p>
            <a:r>
              <a:rPr lang="en-US" dirty="0"/>
              <a:t>Objection</a:t>
            </a:r>
            <a:r>
              <a:rPr lang="en-US" baseline="0" dirty="0"/>
              <a:t> 2</a:t>
            </a:r>
            <a:endParaRPr lang="en-US" dirty="0"/>
          </a:p>
        </p:txBody>
      </p:sp>
      <p:pic>
        <p:nvPicPr>
          <p:cNvPr id="12" name="Picture 11" descr="Scarecrow clipart"/>
          <p:cNvPicPr>
            <a:picLocks noChangeAspect="1"/>
          </p:cNvPicPr>
          <p:nvPr/>
        </p:nvPicPr>
        <p:blipFill rotWithShape="1">
          <a:blip r:embed="rId3" cstate="print">
            <a:extLst>
              <a:ext uri="{28A0092B-C50C-407E-A947-70E740481C1C}">
                <a14:useLocalDpi xmlns:a14="http://schemas.microsoft.com/office/drawing/2010/main" val="0"/>
              </a:ext>
            </a:extLst>
          </a:blip>
          <a:srcRect b="10950"/>
          <a:stretch/>
        </p:blipFill>
        <p:spPr>
          <a:xfrm>
            <a:off x="304800" y="3164813"/>
            <a:ext cx="2480073" cy="3123152"/>
          </a:xfrm>
          <a:prstGeom prst="rect">
            <a:avLst/>
          </a:prstGeom>
        </p:spPr>
      </p:pic>
      <p:cxnSp>
        <p:nvCxnSpPr>
          <p:cNvPr id="8" name="Straight Arrow Connector 3">
            <a:extLst>
              <a:ext uri="{C183D7F6-B498-43B3-948B-1728B52AA6E4}">
                <adec:decorative xmlns:adec="http://schemas.microsoft.com/office/drawing/2017/decorative" val="1"/>
              </a:ext>
            </a:extLst>
          </p:cNvPr>
          <p:cNvCxnSpPr>
            <a:cxnSpLocks noChangeShapeType="1"/>
          </p:cNvCxnSpPr>
          <p:nvPr/>
        </p:nvCxnSpPr>
        <p:spPr bwMode="auto">
          <a:xfrm>
            <a:off x="3048000" y="533400"/>
            <a:ext cx="0" cy="5946913"/>
          </a:xfrm>
          <a:prstGeom prst="straightConnector1">
            <a:avLst/>
          </a:prstGeom>
          <a:noFill/>
          <a:ln w="38100" cap="rnd" algn="ctr">
            <a:solidFill>
              <a:schemeClr val="bg1"/>
            </a:solidFill>
            <a:round/>
            <a:headEnd/>
            <a:tailEnd type="triangle" w="lg" len="lg"/>
          </a:ln>
          <a:extLst>
            <a:ext uri="{909E8E84-426E-40DD-AFC4-6F175D3DCCD1}">
              <a14:hiddenFill xmlns:a14="http://schemas.microsoft.com/office/drawing/2010/main">
                <a:noFill/>
              </a14:hiddenFill>
            </a:ext>
          </a:extLst>
        </p:spPr>
      </p:cxnSp>
      <p:sp>
        <p:nvSpPr>
          <p:cNvPr id="10" name="TextBox 1"/>
          <p:cNvSpPr txBox="1">
            <a:spLocks noChangeArrowheads="1"/>
          </p:cNvSpPr>
          <p:nvPr/>
        </p:nvSpPr>
        <p:spPr bwMode="auto">
          <a:xfrm>
            <a:off x="3581400" y="381000"/>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3600" b="1" dirty="0">
                <a:solidFill>
                  <a:schemeClr val="bg1"/>
                </a:solidFill>
                <a:latin typeface="Trebuchet MS" panose="020B0603020202020204" pitchFamily="34" charset="0"/>
              </a:rPr>
              <a:t>Objections:</a:t>
            </a:r>
            <a:endParaRPr lang="en-US" altLang="en-US" sz="3600" dirty="0">
              <a:solidFill>
                <a:schemeClr val="bg1"/>
              </a:solidFill>
              <a:latin typeface="Trebuchet MS" panose="020B0603020202020204" pitchFamily="34" charset="0"/>
            </a:endParaRPr>
          </a:p>
        </p:txBody>
      </p:sp>
      <p:sp>
        <p:nvSpPr>
          <p:cNvPr id="3" name="TextBox 8"/>
          <p:cNvSpPr txBox="1">
            <a:spLocks noChangeArrowheads="1"/>
          </p:cNvSpPr>
          <p:nvPr/>
        </p:nvSpPr>
        <p:spPr bwMode="auto">
          <a:xfrm>
            <a:off x="3581400" y="2145814"/>
            <a:ext cx="8001000" cy="762000"/>
          </a:xfrm>
          <a:prstGeom prst="rect">
            <a:avLst/>
          </a:prstGeom>
          <a:solidFill>
            <a:schemeClr val="bg1"/>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600" b="1" dirty="0">
                <a:latin typeface="Trebuchet MS" panose="020B0603020202020204" pitchFamily="34" charset="0"/>
              </a:rPr>
              <a:t>2. Meeting the needs of online students is difficult</a:t>
            </a:r>
          </a:p>
        </p:txBody>
      </p:sp>
      <p:sp>
        <p:nvSpPr>
          <p:cNvPr id="13" name="TextBox 8">
            <a:extLst>
              <a:ext uri="{FF2B5EF4-FFF2-40B4-BE49-F238E27FC236}">
                <a16:creationId xmlns:a16="http://schemas.microsoft.com/office/drawing/2014/main" id="{4FB1578B-00BD-4967-A1A8-B90FCA291D33}"/>
              </a:ext>
              <a:ext uri="{C183D7F6-B498-43B3-948B-1728B52AA6E4}">
                <adec:decorative xmlns:adec="http://schemas.microsoft.com/office/drawing/2017/decorative" val="1"/>
              </a:ext>
            </a:extLst>
          </p:cNvPr>
          <p:cNvSpPr txBox="1">
            <a:spLocks noChangeArrowheads="1"/>
          </p:cNvSpPr>
          <p:nvPr/>
        </p:nvSpPr>
        <p:spPr bwMode="auto">
          <a:xfrm>
            <a:off x="3581400" y="1230751"/>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15" name="TextBox 8">
            <a:extLst>
              <a:ext uri="{FF2B5EF4-FFF2-40B4-BE49-F238E27FC236}">
                <a16:creationId xmlns:a16="http://schemas.microsoft.com/office/drawing/2014/main" id="{D152B557-B227-42BF-ACD1-B04143C1E98E}"/>
              </a:ext>
              <a:ext uri="{C183D7F6-B498-43B3-948B-1728B52AA6E4}">
                <adec:decorative xmlns:adec="http://schemas.microsoft.com/office/drawing/2017/decorative" val="1"/>
              </a:ext>
            </a:extLst>
          </p:cNvPr>
          <p:cNvSpPr txBox="1">
            <a:spLocks noChangeArrowheads="1"/>
          </p:cNvSpPr>
          <p:nvPr/>
        </p:nvSpPr>
        <p:spPr bwMode="auto">
          <a:xfrm>
            <a:off x="3581400" y="3060877"/>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16" name="TextBox 8">
            <a:extLst>
              <a:ext uri="{FF2B5EF4-FFF2-40B4-BE49-F238E27FC236}">
                <a16:creationId xmlns:a16="http://schemas.microsoft.com/office/drawing/2014/main" id="{20388E0F-9DA1-4B94-AA3D-FEC543696AF3}"/>
              </a:ext>
              <a:ext uri="{C183D7F6-B498-43B3-948B-1728B52AA6E4}">
                <adec:decorative xmlns:adec="http://schemas.microsoft.com/office/drawing/2017/decorative" val="1"/>
              </a:ext>
            </a:extLst>
          </p:cNvPr>
          <p:cNvSpPr txBox="1">
            <a:spLocks noChangeArrowheads="1"/>
          </p:cNvSpPr>
          <p:nvPr/>
        </p:nvSpPr>
        <p:spPr bwMode="auto">
          <a:xfrm>
            <a:off x="3581400" y="4899710"/>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17" name="TextBox 8">
            <a:extLst>
              <a:ext uri="{FF2B5EF4-FFF2-40B4-BE49-F238E27FC236}">
                <a16:creationId xmlns:a16="http://schemas.microsoft.com/office/drawing/2014/main" id="{A5DB3E5F-B5C9-4E59-A441-115DC3375C87}"/>
              </a:ext>
              <a:ext uri="{C183D7F6-B498-43B3-948B-1728B52AA6E4}">
                <adec:decorative xmlns:adec="http://schemas.microsoft.com/office/drawing/2017/decorative" val="1"/>
              </a:ext>
            </a:extLst>
          </p:cNvPr>
          <p:cNvSpPr txBox="1">
            <a:spLocks noChangeArrowheads="1"/>
          </p:cNvSpPr>
          <p:nvPr/>
        </p:nvSpPr>
        <p:spPr bwMode="auto">
          <a:xfrm>
            <a:off x="3581400" y="5806064"/>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18" name="TextBox 8">
            <a:extLst>
              <a:ext uri="{FF2B5EF4-FFF2-40B4-BE49-F238E27FC236}">
                <a16:creationId xmlns:a16="http://schemas.microsoft.com/office/drawing/2014/main" id="{6E468C7F-CD1B-4604-BB54-D28A08266E1F}"/>
              </a:ext>
              <a:ext uri="{C183D7F6-B498-43B3-948B-1728B52AA6E4}">
                <adec:decorative xmlns:adec="http://schemas.microsoft.com/office/drawing/2017/decorative" val="1"/>
              </a:ext>
            </a:extLst>
          </p:cNvPr>
          <p:cNvSpPr txBox="1">
            <a:spLocks noChangeArrowheads="1"/>
          </p:cNvSpPr>
          <p:nvPr/>
        </p:nvSpPr>
        <p:spPr bwMode="auto">
          <a:xfrm>
            <a:off x="3581400" y="3967231"/>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123801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3EABA48-6D53-40E2-9DE6-F9768FB90A96}"/>
              </a:ext>
            </a:extLst>
          </p:cNvPr>
          <p:cNvSpPr>
            <a:spLocks noGrp="1"/>
          </p:cNvSpPr>
          <p:nvPr>
            <p:ph type="title" idx="4294967295"/>
          </p:nvPr>
        </p:nvSpPr>
        <p:spPr/>
        <p:txBody>
          <a:bodyPr/>
          <a:lstStyle/>
          <a:p>
            <a:r>
              <a:rPr lang="en-US" dirty="0"/>
              <a:t>Student schedules</a:t>
            </a:r>
          </a:p>
        </p:txBody>
      </p:sp>
      <p:sp>
        <p:nvSpPr>
          <p:cNvPr id="5" name="TextBox 8"/>
          <p:cNvSpPr txBox="1">
            <a:spLocks noChangeArrowheads="1"/>
          </p:cNvSpPr>
          <p:nvPr/>
        </p:nvSpPr>
        <p:spPr bwMode="auto">
          <a:xfrm>
            <a:off x="0" y="0"/>
            <a:ext cx="2286000" cy="54569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2600" b="1" dirty="0">
                <a:solidFill>
                  <a:prstClr val="black"/>
                </a:solidFill>
                <a:latin typeface="Trebuchet MS" panose="020B0603020202020204" pitchFamily="34" charset="0"/>
              </a:rPr>
              <a:t>PROBLEM</a:t>
            </a:r>
            <a:endParaRPr kumimoji="0" lang="en-US" altLang="en-US" sz="2600" b="1" i="0" u="none" strike="noStrike" kern="1200" cap="none" spc="0" normalizeH="0" baseline="0" noProof="0" dirty="0">
              <a:ln>
                <a:noFill/>
              </a:ln>
              <a:solidFill>
                <a:prstClr val="black"/>
              </a:solidFill>
              <a:effectLst/>
              <a:uLnTx/>
              <a:uFillTx/>
              <a:latin typeface="Trebuchet MS" panose="020B0603020202020204" pitchFamily="34" charset="0"/>
            </a:endParaRPr>
          </a:p>
        </p:txBody>
      </p:sp>
      <p:graphicFrame>
        <p:nvGraphicFramePr>
          <p:cNvPr id="3" name="Table 2" descr="Example schedule for on-campus student that shows open availability between classes and other engagements"/>
          <p:cNvGraphicFramePr>
            <a:graphicFrameLocks noGrp="1"/>
          </p:cNvGraphicFramePr>
          <p:nvPr>
            <p:extLst>
              <p:ext uri="{D42A27DB-BD31-4B8C-83A1-F6EECF244321}">
                <p14:modId xmlns:p14="http://schemas.microsoft.com/office/powerpoint/2010/main" val="574317438"/>
              </p:ext>
            </p:extLst>
          </p:nvPr>
        </p:nvGraphicFramePr>
        <p:xfrm>
          <a:off x="2667000" y="347718"/>
          <a:ext cx="4114800" cy="6407421"/>
        </p:xfrm>
        <a:graphic>
          <a:graphicData uri="http://schemas.openxmlformats.org/drawingml/2006/table">
            <a:tbl>
              <a:tblPr firstRow="1" bandRow="1">
                <a:tableStyleId>{E8034E78-7F5D-4C2E-B375-FC64B27BC917}</a:tableStyleId>
              </a:tblPr>
              <a:tblGrid>
                <a:gridCol w="418454">
                  <a:extLst>
                    <a:ext uri="{9D8B030D-6E8A-4147-A177-3AD203B41FA5}">
                      <a16:colId xmlns:a16="http://schemas.microsoft.com/office/drawing/2014/main" val="2632473114"/>
                    </a:ext>
                  </a:extLst>
                </a:gridCol>
                <a:gridCol w="3696346">
                  <a:extLst>
                    <a:ext uri="{9D8B030D-6E8A-4147-A177-3AD203B41FA5}">
                      <a16:colId xmlns:a16="http://schemas.microsoft.com/office/drawing/2014/main" val="395826362"/>
                    </a:ext>
                  </a:extLst>
                </a:gridCol>
              </a:tblGrid>
              <a:tr h="510813">
                <a:tc gridSpan="2">
                  <a:txBody>
                    <a:bodyPr/>
                    <a:lstStyle/>
                    <a:p>
                      <a:r>
                        <a:rPr lang="en-US" sz="2800" dirty="0"/>
                        <a:t>On Campus</a:t>
                      </a:r>
                      <a:r>
                        <a:rPr lang="en-US" sz="2800" baseline="0" dirty="0"/>
                        <a:t> Student</a:t>
                      </a:r>
                      <a:endParaRPr lang="en-US" sz="2800" dirty="0">
                        <a:latin typeface="Trebuchet MS" panose="020B0603020202020204" pitchFamily="34" charset="0"/>
                      </a:endParaRPr>
                    </a:p>
                  </a:txBody>
                  <a:tcPr/>
                </a:tc>
                <a:tc hMerge="1">
                  <a:txBody>
                    <a:bodyPr/>
                    <a:lstStyle/>
                    <a:p>
                      <a:endParaRPr lang="en-US" dirty="0"/>
                    </a:p>
                  </a:txBody>
                  <a:tcPr/>
                </a:tc>
                <a:extLst>
                  <a:ext uri="{0D108BD9-81ED-4DB2-BD59-A6C34878D82A}">
                    <a16:rowId xmlns:a16="http://schemas.microsoft.com/office/drawing/2014/main" val="3811493253"/>
                  </a:ext>
                </a:extLst>
              </a:tr>
              <a:tr h="412513">
                <a:tc>
                  <a:txBody>
                    <a:bodyPr/>
                    <a:lstStyle/>
                    <a:p>
                      <a:r>
                        <a:rPr lang="en-US" dirty="0">
                          <a:solidFill>
                            <a:schemeClr val="tx1"/>
                          </a:solidFill>
                        </a:rPr>
                        <a:t>7</a:t>
                      </a:r>
                    </a:p>
                  </a:txBody>
                  <a:tcPr/>
                </a:tc>
                <a:tc>
                  <a:txBody>
                    <a:bodyPr/>
                    <a:lstStyle/>
                    <a:p>
                      <a:endParaRPr lang="en-US" dirty="0"/>
                    </a:p>
                  </a:txBody>
                  <a:tcPr>
                    <a:solidFill>
                      <a:srgbClr val="CBCBCB"/>
                    </a:solidFill>
                  </a:tcPr>
                </a:tc>
                <a:extLst>
                  <a:ext uri="{0D108BD9-81ED-4DB2-BD59-A6C34878D82A}">
                    <a16:rowId xmlns:a16="http://schemas.microsoft.com/office/drawing/2014/main" val="3226135221"/>
                  </a:ext>
                </a:extLst>
              </a:tr>
              <a:tr h="412513">
                <a:tc>
                  <a:txBody>
                    <a:bodyPr/>
                    <a:lstStyle/>
                    <a:p>
                      <a:r>
                        <a:rPr lang="en-US" dirty="0">
                          <a:solidFill>
                            <a:schemeClr val="tx1"/>
                          </a:solidFill>
                        </a:rPr>
                        <a:t>8</a:t>
                      </a:r>
                    </a:p>
                  </a:txBody>
                  <a:tcPr/>
                </a:tc>
                <a:tc>
                  <a:txBody>
                    <a:bodyPr/>
                    <a:lstStyle/>
                    <a:p>
                      <a:r>
                        <a:rPr lang="en-US" dirty="0"/>
                        <a:t>Physics</a:t>
                      </a:r>
                    </a:p>
                  </a:txBody>
                  <a:tcPr>
                    <a:solidFill>
                      <a:schemeClr val="accent2"/>
                    </a:solidFill>
                  </a:tcPr>
                </a:tc>
                <a:extLst>
                  <a:ext uri="{0D108BD9-81ED-4DB2-BD59-A6C34878D82A}">
                    <a16:rowId xmlns:a16="http://schemas.microsoft.com/office/drawing/2014/main" val="2563347184"/>
                  </a:ext>
                </a:extLst>
              </a:tr>
              <a:tr h="412513">
                <a:tc>
                  <a:txBody>
                    <a:bodyPr/>
                    <a:lstStyle/>
                    <a:p>
                      <a:r>
                        <a:rPr lang="en-US" dirty="0">
                          <a:solidFill>
                            <a:schemeClr val="tx1"/>
                          </a:solidFill>
                        </a:rPr>
                        <a:t>9</a:t>
                      </a:r>
                    </a:p>
                  </a:txBody>
                  <a:tcPr/>
                </a:tc>
                <a:tc>
                  <a:txBody>
                    <a:bodyPr/>
                    <a:lstStyle/>
                    <a:p>
                      <a:endParaRPr lang="en-US" dirty="0"/>
                    </a:p>
                  </a:txBody>
                  <a:tcPr/>
                </a:tc>
                <a:extLst>
                  <a:ext uri="{0D108BD9-81ED-4DB2-BD59-A6C34878D82A}">
                    <a16:rowId xmlns:a16="http://schemas.microsoft.com/office/drawing/2014/main" val="3780909771"/>
                  </a:ext>
                </a:extLst>
              </a:tr>
              <a:tr h="412513">
                <a:tc>
                  <a:txBody>
                    <a:bodyPr/>
                    <a:lstStyle/>
                    <a:p>
                      <a:r>
                        <a:rPr lang="en-US" dirty="0">
                          <a:solidFill>
                            <a:schemeClr val="tx1"/>
                          </a:solidFill>
                        </a:rPr>
                        <a:t>10</a:t>
                      </a:r>
                    </a:p>
                  </a:txBody>
                  <a:tcPr/>
                </a:tc>
                <a:tc>
                  <a:txBody>
                    <a:bodyPr/>
                    <a:lstStyle/>
                    <a:p>
                      <a:r>
                        <a:rPr lang="en-US" dirty="0"/>
                        <a:t>Composition</a:t>
                      </a:r>
                    </a:p>
                  </a:txBody>
                  <a:tcPr>
                    <a:solidFill>
                      <a:schemeClr val="accent3"/>
                    </a:solidFill>
                  </a:tcPr>
                </a:tc>
                <a:extLst>
                  <a:ext uri="{0D108BD9-81ED-4DB2-BD59-A6C34878D82A}">
                    <a16:rowId xmlns:a16="http://schemas.microsoft.com/office/drawing/2014/main" val="1119136396"/>
                  </a:ext>
                </a:extLst>
              </a:tr>
              <a:tr h="480757">
                <a:tc>
                  <a:txBody>
                    <a:bodyPr/>
                    <a:lstStyle/>
                    <a:p>
                      <a:r>
                        <a:rPr lang="en-US" dirty="0">
                          <a:solidFill>
                            <a:schemeClr val="tx1"/>
                          </a:solidFill>
                        </a:rPr>
                        <a:t>11</a:t>
                      </a:r>
                    </a:p>
                  </a:txBody>
                  <a:tcPr/>
                </a:tc>
                <a:tc>
                  <a:txBody>
                    <a:bodyPr/>
                    <a:lstStyle/>
                    <a:p>
                      <a:endParaRPr lang="en-US" dirty="0"/>
                    </a:p>
                  </a:txBody>
                  <a:tcPr/>
                </a:tc>
                <a:extLst>
                  <a:ext uri="{0D108BD9-81ED-4DB2-BD59-A6C34878D82A}">
                    <a16:rowId xmlns:a16="http://schemas.microsoft.com/office/drawing/2014/main" val="603035148"/>
                  </a:ext>
                </a:extLst>
              </a:tr>
              <a:tr h="412513">
                <a:tc>
                  <a:txBody>
                    <a:bodyPr/>
                    <a:lstStyle/>
                    <a:p>
                      <a:r>
                        <a:rPr lang="en-US" dirty="0">
                          <a:solidFill>
                            <a:schemeClr val="tx1"/>
                          </a:solidFill>
                        </a:rPr>
                        <a:t>12</a:t>
                      </a:r>
                    </a:p>
                  </a:txBody>
                  <a:tcPr/>
                </a:tc>
                <a:tc>
                  <a:txBody>
                    <a:bodyPr/>
                    <a:lstStyle/>
                    <a:p>
                      <a:r>
                        <a:rPr lang="en-US" dirty="0"/>
                        <a:t>Lunch</a:t>
                      </a:r>
                    </a:p>
                  </a:txBody>
                  <a:tcPr>
                    <a:solidFill>
                      <a:schemeClr val="accent4"/>
                    </a:solidFill>
                  </a:tcPr>
                </a:tc>
                <a:extLst>
                  <a:ext uri="{0D108BD9-81ED-4DB2-BD59-A6C34878D82A}">
                    <a16:rowId xmlns:a16="http://schemas.microsoft.com/office/drawing/2014/main" val="1755705624"/>
                  </a:ext>
                </a:extLst>
              </a:tr>
              <a:tr h="412513">
                <a:tc>
                  <a:txBody>
                    <a:bodyPr/>
                    <a:lstStyle/>
                    <a:p>
                      <a:r>
                        <a:rPr lang="en-US" dirty="0">
                          <a:solidFill>
                            <a:schemeClr val="tx1"/>
                          </a:solidFill>
                        </a:rPr>
                        <a:t>1</a:t>
                      </a:r>
                    </a:p>
                  </a:txBody>
                  <a:tcPr/>
                </a:tc>
                <a:tc>
                  <a:txBody>
                    <a:bodyPr/>
                    <a:lstStyle/>
                    <a:p>
                      <a:endParaRPr lang="en-US" dirty="0"/>
                    </a:p>
                  </a:txBody>
                  <a:tcPr/>
                </a:tc>
                <a:extLst>
                  <a:ext uri="{0D108BD9-81ED-4DB2-BD59-A6C34878D82A}">
                    <a16:rowId xmlns:a16="http://schemas.microsoft.com/office/drawing/2014/main" val="2730365578"/>
                  </a:ext>
                </a:extLst>
              </a:tr>
              <a:tr h="412513">
                <a:tc>
                  <a:txBody>
                    <a:bodyPr/>
                    <a:lstStyle/>
                    <a:p>
                      <a:r>
                        <a:rPr lang="en-US" dirty="0">
                          <a:solidFill>
                            <a:schemeClr val="tx1"/>
                          </a:solidFill>
                        </a:rPr>
                        <a:t>2</a:t>
                      </a:r>
                    </a:p>
                  </a:txBody>
                  <a:tcPr/>
                </a:tc>
                <a:tc>
                  <a:txBody>
                    <a:bodyPr/>
                    <a:lstStyle/>
                    <a:p>
                      <a:r>
                        <a:rPr lang="en-US" dirty="0"/>
                        <a:t>Gym</a:t>
                      </a:r>
                    </a:p>
                  </a:txBody>
                  <a:tcPr>
                    <a:solidFill>
                      <a:schemeClr val="accent6"/>
                    </a:solidFill>
                  </a:tcPr>
                </a:tc>
                <a:extLst>
                  <a:ext uri="{0D108BD9-81ED-4DB2-BD59-A6C34878D82A}">
                    <a16:rowId xmlns:a16="http://schemas.microsoft.com/office/drawing/2014/main" val="3141817871"/>
                  </a:ext>
                </a:extLst>
              </a:tr>
              <a:tr h="458348">
                <a:tc>
                  <a:txBody>
                    <a:bodyPr/>
                    <a:lstStyle/>
                    <a:p>
                      <a:r>
                        <a:rPr lang="en-US" dirty="0">
                          <a:solidFill>
                            <a:schemeClr val="tx1"/>
                          </a:solidFill>
                        </a:rPr>
                        <a:t>3</a:t>
                      </a:r>
                    </a:p>
                  </a:txBody>
                  <a:tcPr/>
                </a:tc>
                <a:tc>
                  <a:txBody>
                    <a:bodyPr/>
                    <a:lstStyle/>
                    <a:p>
                      <a:endParaRPr lang="en-US" dirty="0"/>
                    </a:p>
                  </a:txBody>
                  <a:tcPr/>
                </a:tc>
                <a:extLst>
                  <a:ext uri="{0D108BD9-81ED-4DB2-BD59-A6C34878D82A}">
                    <a16:rowId xmlns:a16="http://schemas.microsoft.com/office/drawing/2014/main" val="1309652514"/>
                  </a:ext>
                </a:extLst>
              </a:tr>
              <a:tr h="412513">
                <a:tc>
                  <a:txBody>
                    <a:bodyPr/>
                    <a:lstStyle/>
                    <a:p>
                      <a:r>
                        <a:rPr lang="en-US" dirty="0">
                          <a:solidFill>
                            <a:schemeClr val="tx1"/>
                          </a:solidFill>
                        </a:rPr>
                        <a:t>4</a:t>
                      </a:r>
                    </a:p>
                  </a:txBody>
                  <a:tcPr/>
                </a:tc>
                <a:tc>
                  <a:txBody>
                    <a:bodyPr/>
                    <a:lstStyle/>
                    <a:p>
                      <a:r>
                        <a:rPr lang="en-US" dirty="0"/>
                        <a:t>Chemistry lab</a:t>
                      </a:r>
                    </a:p>
                  </a:txBody>
                  <a:tcPr>
                    <a:solidFill>
                      <a:schemeClr val="accent5">
                        <a:lumMod val="75000"/>
                      </a:schemeClr>
                    </a:solidFill>
                  </a:tcPr>
                </a:tc>
                <a:extLst>
                  <a:ext uri="{0D108BD9-81ED-4DB2-BD59-A6C34878D82A}">
                    <a16:rowId xmlns:a16="http://schemas.microsoft.com/office/drawing/2014/main" val="26028366"/>
                  </a:ext>
                </a:extLst>
              </a:tr>
              <a:tr h="412513">
                <a:tc>
                  <a:txBody>
                    <a:bodyPr/>
                    <a:lstStyle/>
                    <a:p>
                      <a:r>
                        <a:rPr lang="en-US" dirty="0">
                          <a:solidFill>
                            <a:schemeClr val="tx1"/>
                          </a:solidFill>
                        </a:rPr>
                        <a:t>5</a:t>
                      </a:r>
                    </a:p>
                  </a:txBody>
                  <a:tcPr/>
                </a:tc>
                <a:tc>
                  <a:txBody>
                    <a:bodyPr/>
                    <a:lstStyle/>
                    <a:p>
                      <a:endParaRPr lang="en-US" dirty="0"/>
                    </a:p>
                  </a:txBody>
                  <a:tcPr>
                    <a:solidFill>
                      <a:schemeClr val="accent5">
                        <a:lumMod val="75000"/>
                      </a:schemeClr>
                    </a:solidFill>
                  </a:tcPr>
                </a:tc>
                <a:extLst>
                  <a:ext uri="{0D108BD9-81ED-4DB2-BD59-A6C34878D82A}">
                    <a16:rowId xmlns:a16="http://schemas.microsoft.com/office/drawing/2014/main" val="3317112948"/>
                  </a:ext>
                </a:extLst>
              </a:tr>
              <a:tr h="412513">
                <a:tc>
                  <a:txBody>
                    <a:bodyPr/>
                    <a:lstStyle/>
                    <a:p>
                      <a:r>
                        <a:rPr lang="en-US" dirty="0">
                          <a:solidFill>
                            <a:schemeClr val="tx1"/>
                          </a:solidFill>
                        </a:rPr>
                        <a:t>6</a:t>
                      </a:r>
                    </a:p>
                  </a:txBody>
                  <a:tcPr/>
                </a:tc>
                <a:tc>
                  <a:txBody>
                    <a:bodyPr/>
                    <a:lstStyle/>
                    <a:p>
                      <a:endParaRPr lang="en-US" dirty="0"/>
                    </a:p>
                  </a:txBody>
                  <a:tcPr>
                    <a:solidFill>
                      <a:schemeClr val="accent5">
                        <a:lumMod val="75000"/>
                      </a:schemeClr>
                    </a:solidFill>
                  </a:tcPr>
                </a:tc>
                <a:extLst>
                  <a:ext uri="{0D108BD9-81ED-4DB2-BD59-A6C34878D82A}">
                    <a16:rowId xmlns:a16="http://schemas.microsoft.com/office/drawing/2014/main" val="158829516"/>
                  </a:ext>
                </a:extLst>
              </a:tr>
              <a:tr h="412513">
                <a:tc>
                  <a:txBody>
                    <a:bodyPr/>
                    <a:lstStyle/>
                    <a:p>
                      <a:r>
                        <a:rPr lang="en-US" dirty="0">
                          <a:solidFill>
                            <a:schemeClr val="tx1"/>
                          </a:solidFill>
                        </a:rPr>
                        <a:t>7</a:t>
                      </a:r>
                    </a:p>
                  </a:txBody>
                  <a:tcPr/>
                </a:tc>
                <a:tc>
                  <a:txBody>
                    <a:bodyPr/>
                    <a:lstStyle/>
                    <a:p>
                      <a:r>
                        <a:rPr lang="en-US" dirty="0"/>
                        <a:t>Dinner</a:t>
                      </a:r>
                    </a:p>
                  </a:txBody>
                  <a:tcPr>
                    <a:solidFill>
                      <a:schemeClr val="accent4"/>
                    </a:solidFill>
                  </a:tcPr>
                </a:tc>
                <a:extLst>
                  <a:ext uri="{0D108BD9-81ED-4DB2-BD59-A6C34878D82A}">
                    <a16:rowId xmlns:a16="http://schemas.microsoft.com/office/drawing/2014/main" val="1355069109"/>
                  </a:ext>
                </a:extLst>
              </a:tr>
              <a:tr h="412513">
                <a:tc>
                  <a:txBody>
                    <a:bodyPr/>
                    <a:lstStyle/>
                    <a:p>
                      <a:r>
                        <a:rPr lang="en-US" dirty="0">
                          <a:solidFill>
                            <a:schemeClr val="tx1"/>
                          </a:solidFill>
                        </a:rPr>
                        <a:t>8+</a:t>
                      </a:r>
                    </a:p>
                  </a:txBody>
                  <a:tcPr/>
                </a:tc>
                <a:tc>
                  <a:txBody>
                    <a:bodyPr/>
                    <a:lstStyle/>
                    <a:p>
                      <a:endParaRPr lang="en-US" dirty="0"/>
                    </a:p>
                  </a:txBody>
                  <a:tcPr/>
                </a:tc>
                <a:extLst>
                  <a:ext uri="{0D108BD9-81ED-4DB2-BD59-A6C34878D82A}">
                    <a16:rowId xmlns:a16="http://schemas.microsoft.com/office/drawing/2014/main" val="1486128991"/>
                  </a:ext>
                </a:extLst>
              </a:tr>
            </a:tbl>
          </a:graphicData>
        </a:graphic>
      </p:graphicFrame>
      <p:graphicFrame>
        <p:nvGraphicFramePr>
          <p:cNvPr id="4" name="Table 3" descr="Example schedule for online students that shows a full-time work and school schedule with little availability"/>
          <p:cNvGraphicFramePr>
            <a:graphicFrameLocks noGrp="1"/>
          </p:cNvGraphicFramePr>
          <p:nvPr>
            <p:extLst>
              <p:ext uri="{D42A27DB-BD31-4B8C-83A1-F6EECF244321}">
                <p14:modId xmlns:p14="http://schemas.microsoft.com/office/powerpoint/2010/main" val="2215506234"/>
              </p:ext>
            </p:extLst>
          </p:nvPr>
        </p:nvGraphicFramePr>
        <p:xfrm>
          <a:off x="7162800" y="363055"/>
          <a:ext cx="4343400" cy="6392084"/>
        </p:xfrm>
        <a:graphic>
          <a:graphicData uri="http://schemas.openxmlformats.org/drawingml/2006/table">
            <a:tbl>
              <a:tblPr firstRow="1" bandRow="1">
                <a:tableStyleId>{E8034E78-7F5D-4C2E-B375-FC64B27BC917}</a:tableStyleId>
              </a:tblPr>
              <a:tblGrid>
                <a:gridCol w="515319">
                  <a:extLst>
                    <a:ext uri="{9D8B030D-6E8A-4147-A177-3AD203B41FA5}">
                      <a16:colId xmlns:a16="http://schemas.microsoft.com/office/drawing/2014/main" val="3872990610"/>
                    </a:ext>
                  </a:extLst>
                </a:gridCol>
                <a:gridCol w="3828081">
                  <a:extLst>
                    <a:ext uri="{9D8B030D-6E8A-4147-A177-3AD203B41FA5}">
                      <a16:colId xmlns:a16="http://schemas.microsoft.com/office/drawing/2014/main" val="1802516683"/>
                    </a:ext>
                  </a:extLst>
                </a:gridCol>
              </a:tblGrid>
              <a:tr h="500220">
                <a:tc gridSpan="2">
                  <a:txBody>
                    <a:bodyPr/>
                    <a:lstStyle/>
                    <a:p>
                      <a:r>
                        <a:rPr lang="en-US" sz="2800" dirty="0"/>
                        <a:t>Online Student</a:t>
                      </a:r>
                      <a:endParaRPr lang="en-US" sz="2800" dirty="0">
                        <a:latin typeface="Trebuchet MS" panose="020B0603020202020204" pitchFamily="34" charset="0"/>
                      </a:endParaRPr>
                    </a:p>
                  </a:txBody>
                  <a:tcPr/>
                </a:tc>
                <a:tc hMerge="1">
                  <a:txBody>
                    <a:bodyPr/>
                    <a:lstStyle/>
                    <a:p>
                      <a:endParaRPr lang="en-US" dirty="0">
                        <a:latin typeface="Trebuchet MS" panose="020B0603020202020204" pitchFamily="34" charset="0"/>
                      </a:endParaRPr>
                    </a:p>
                  </a:txBody>
                  <a:tcPr/>
                </a:tc>
                <a:extLst>
                  <a:ext uri="{0D108BD9-81ED-4DB2-BD59-A6C34878D82A}">
                    <a16:rowId xmlns:a16="http://schemas.microsoft.com/office/drawing/2014/main" val="1052387662"/>
                  </a:ext>
                </a:extLst>
              </a:tr>
              <a:tr h="419566">
                <a:tc>
                  <a:txBody>
                    <a:bodyPr/>
                    <a:lstStyle/>
                    <a:p>
                      <a:r>
                        <a:rPr lang="en-US" dirty="0">
                          <a:solidFill>
                            <a:schemeClr val="tx1"/>
                          </a:solidFill>
                        </a:rPr>
                        <a:t>7</a:t>
                      </a:r>
                    </a:p>
                  </a:txBody>
                  <a:tcPr/>
                </a:tc>
                <a:tc>
                  <a:txBody>
                    <a:bodyPr/>
                    <a:lstStyle/>
                    <a:p>
                      <a:r>
                        <a:rPr lang="en-US" dirty="0"/>
                        <a:t>Get kids ready for school</a:t>
                      </a:r>
                    </a:p>
                  </a:txBody>
                  <a:tcPr>
                    <a:solidFill>
                      <a:schemeClr val="accent3"/>
                    </a:solidFill>
                  </a:tcPr>
                </a:tc>
                <a:extLst>
                  <a:ext uri="{0D108BD9-81ED-4DB2-BD59-A6C34878D82A}">
                    <a16:rowId xmlns:a16="http://schemas.microsoft.com/office/drawing/2014/main" val="3800408119"/>
                  </a:ext>
                </a:extLst>
              </a:tr>
              <a:tr h="419566">
                <a:tc>
                  <a:txBody>
                    <a:bodyPr/>
                    <a:lstStyle/>
                    <a:p>
                      <a:r>
                        <a:rPr lang="en-US" dirty="0">
                          <a:solidFill>
                            <a:schemeClr val="tx1"/>
                          </a:solidFill>
                        </a:rPr>
                        <a:t>8</a:t>
                      </a:r>
                    </a:p>
                  </a:txBody>
                  <a:tcPr/>
                </a:tc>
                <a:tc>
                  <a:txBody>
                    <a:bodyPr/>
                    <a:lstStyle/>
                    <a:p>
                      <a:r>
                        <a:rPr lang="en-US" dirty="0"/>
                        <a:t>Commute</a:t>
                      </a:r>
                    </a:p>
                  </a:txBody>
                  <a:tcPr>
                    <a:solidFill>
                      <a:schemeClr val="accent2"/>
                    </a:solidFill>
                  </a:tcPr>
                </a:tc>
                <a:extLst>
                  <a:ext uri="{0D108BD9-81ED-4DB2-BD59-A6C34878D82A}">
                    <a16:rowId xmlns:a16="http://schemas.microsoft.com/office/drawing/2014/main" val="2212317184"/>
                  </a:ext>
                </a:extLst>
              </a:tr>
              <a:tr h="419566">
                <a:tc>
                  <a:txBody>
                    <a:bodyPr/>
                    <a:lstStyle/>
                    <a:p>
                      <a:r>
                        <a:rPr lang="en-US" dirty="0">
                          <a:solidFill>
                            <a:schemeClr val="tx1"/>
                          </a:solidFill>
                        </a:rPr>
                        <a:t>9</a:t>
                      </a:r>
                    </a:p>
                  </a:txBody>
                  <a:tcPr/>
                </a:tc>
                <a:tc>
                  <a:txBody>
                    <a:bodyPr/>
                    <a:lstStyle/>
                    <a:p>
                      <a:r>
                        <a:rPr lang="en-US" dirty="0"/>
                        <a:t>Work</a:t>
                      </a:r>
                    </a:p>
                  </a:txBody>
                  <a:tcPr>
                    <a:solidFill>
                      <a:schemeClr val="accent5">
                        <a:lumMod val="75000"/>
                      </a:schemeClr>
                    </a:solidFill>
                  </a:tcPr>
                </a:tc>
                <a:extLst>
                  <a:ext uri="{0D108BD9-81ED-4DB2-BD59-A6C34878D82A}">
                    <a16:rowId xmlns:a16="http://schemas.microsoft.com/office/drawing/2014/main" val="2704318155"/>
                  </a:ext>
                </a:extLst>
              </a:tr>
              <a:tr h="419566">
                <a:tc>
                  <a:txBody>
                    <a:bodyPr/>
                    <a:lstStyle/>
                    <a:p>
                      <a:r>
                        <a:rPr lang="en-US" dirty="0">
                          <a:solidFill>
                            <a:schemeClr val="tx1"/>
                          </a:solidFill>
                        </a:rPr>
                        <a:t>10</a:t>
                      </a:r>
                    </a:p>
                  </a:txBody>
                  <a:tcPr/>
                </a:tc>
                <a:tc>
                  <a:txBody>
                    <a:bodyPr/>
                    <a:lstStyle/>
                    <a:p>
                      <a:endParaRPr lang="en-US" dirty="0"/>
                    </a:p>
                  </a:txBody>
                  <a:tcPr>
                    <a:solidFill>
                      <a:schemeClr val="accent5">
                        <a:lumMod val="75000"/>
                      </a:schemeClr>
                    </a:solidFill>
                  </a:tcPr>
                </a:tc>
                <a:extLst>
                  <a:ext uri="{0D108BD9-81ED-4DB2-BD59-A6C34878D82A}">
                    <a16:rowId xmlns:a16="http://schemas.microsoft.com/office/drawing/2014/main" val="4043404091"/>
                  </a:ext>
                </a:extLst>
              </a:tr>
              <a:tr h="419566">
                <a:tc>
                  <a:txBody>
                    <a:bodyPr/>
                    <a:lstStyle/>
                    <a:p>
                      <a:r>
                        <a:rPr lang="en-US" dirty="0">
                          <a:solidFill>
                            <a:schemeClr val="tx1"/>
                          </a:solidFill>
                        </a:rPr>
                        <a:t>11</a:t>
                      </a:r>
                    </a:p>
                  </a:txBody>
                  <a:tcPr/>
                </a:tc>
                <a:tc>
                  <a:txBody>
                    <a:bodyPr/>
                    <a:lstStyle/>
                    <a:p>
                      <a:endParaRPr lang="en-US" dirty="0"/>
                    </a:p>
                  </a:txBody>
                  <a:tcPr>
                    <a:solidFill>
                      <a:schemeClr val="accent5">
                        <a:lumMod val="75000"/>
                      </a:schemeClr>
                    </a:solidFill>
                  </a:tcPr>
                </a:tc>
                <a:extLst>
                  <a:ext uri="{0D108BD9-81ED-4DB2-BD59-A6C34878D82A}">
                    <a16:rowId xmlns:a16="http://schemas.microsoft.com/office/drawing/2014/main" val="3851424702"/>
                  </a:ext>
                </a:extLst>
              </a:tr>
              <a:tr h="419566">
                <a:tc>
                  <a:txBody>
                    <a:bodyPr/>
                    <a:lstStyle/>
                    <a:p>
                      <a:r>
                        <a:rPr lang="en-US" dirty="0">
                          <a:solidFill>
                            <a:schemeClr val="tx1"/>
                          </a:solidFill>
                        </a:rPr>
                        <a:t>12</a:t>
                      </a:r>
                    </a:p>
                  </a:txBody>
                  <a:tcPr/>
                </a:tc>
                <a:tc>
                  <a:txBody>
                    <a:bodyPr/>
                    <a:lstStyle/>
                    <a:p>
                      <a:r>
                        <a:rPr lang="en-US" dirty="0"/>
                        <a:t>Lunch</a:t>
                      </a:r>
                    </a:p>
                  </a:txBody>
                  <a:tcPr>
                    <a:solidFill>
                      <a:schemeClr val="accent4"/>
                    </a:solidFill>
                  </a:tcPr>
                </a:tc>
                <a:extLst>
                  <a:ext uri="{0D108BD9-81ED-4DB2-BD59-A6C34878D82A}">
                    <a16:rowId xmlns:a16="http://schemas.microsoft.com/office/drawing/2014/main" val="1129644613"/>
                  </a:ext>
                </a:extLst>
              </a:tr>
              <a:tr h="419566">
                <a:tc>
                  <a:txBody>
                    <a:bodyPr/>
                    <a:lstStyle/>
                    <a:p>
                      <a:r>
                        <a:rPr lang="en-US" dirty="0">
                          <a:solidFill>
                            <a:schemeClr val="tx1"/>
                          </a:solidFill>
                        </a:rPr>
                        <a:t>1</a:t>
                      </a:r>
                    </a:p>
                  </a:txBody>
                  <a:tcPr/>
                </a:tc>
                <a:tc>
                  <a:txBody>
                    <a:bodyPr/>
                    <a:lstStyle/>
                    <a:p>
                      <a:r>
                        <a:rPr lang="en-US" dirty="0"/>
                        <a:t>Work </a:t>
                      </a:r>
                    </a:p>
                  </a:txBody>
                  <a:tcPr>
                    <a:solidFill>
                      <a:schemeClr val="accent5">
                        <a:lumMod val="75000"/>
                      </a:schemeClr>
                    </a:solidFill>
                  </a:tcPr>
                </a:tc>
                <a:extLst>
                  <a:ext uri="{0D108BD9-81ED-4DB2-BD59-A6C34878D82A}">
                    <a16:rowId xmlns:a16="http://schemas.microsoft.com/office/drawing/2014/main" val="2107213235"/>
                  </a:ext>
                </a:extLst>
              </a:tr>
              <a:tr h="419566">
                <a:tc>
                  <a:txBody>
                    <a:bodyPr/>
                    <a:lstStyle/>
                    <a:p>
                      <a:r>
                        <a:rPr lang="en-US" dirty="0">
                          <a:solidFill>
                            <a:schemeClr val="tx1"/>
                          </a:solidFill>
                        </a:rPr>
                        <a:t>2</a:t>
                      </a:r>
                    </a:p>
                  </a:txBody>
                  <a:tcPr/>
                </a:tc>
                <a:tc>
                  <a:txBody>
                    <a:bodyPr/>
                    <a:lstStyle/>
                    <a:p>
                      <a:endParaRPr lang="en-US" dirty="0"/>
                    </a:p>
                  </a:txBody>
                  <a:tcPr>
                    <a:solidFill>
                      <a:schemeClr val="accent5">
                        <a:lumMod val="75000"/>
                      </a:schemeClr>
                    </a:solidFill>
                  </a:tcPr>
                </a:tc>
                <a:extLst>
                  <a:ext uri="{0D108BD9-81ED-4DB2-BD59-A6C34878D82A}">
                    <a16:rowId xmlns:a16="http://schemas.microsoft.com/office/drawing/2014/main" val="2134243025"/>
                  </a:ext>
                </a:extLst>
              </a:tr>
              <a:tr h="419566">
                <a:tc>
                  <a:txBody>
                    <a:bodyPr/>
                    <a:lstStyle/>
                    <a:p>
                      <a:r>
                        <a:rPr lang="en-US" dirty="0">
                          <a:solidFill>
                            <a:schemeClr val="tx1"/>
                          </a:solidFill>
                        </a:rPr>
                        <a:t>3</a:t>
                      </a:r>
                    </a:p>
                  </a:txBody>
                  <a:tcPr/>
                </a:tc>
                <a:tc>
                  <a:txBody>
                    <a:bodyPr/>
                    <a:lstStyle/>
                    <a:p>
                      <a:endParaRPr lang="en-US" dirty="0"/>
                    </a:p>
                  </a:txBody>
                  <a:tcPr>
                    <a:solidFill>
                      <a:schemeClr val="accent5">
                        <a:lumMod val="75000"/>
                      </a:schemeClr>
                    </a:solidFill>
                  </a:tcPr>
                </a:tc>
                <a:extLst>
                  <a:ext uri="{0D108BD9-81ED-4DB2-BD59-A6C34878D82A}">
                    <a16:rowId xmlns:a16="http://schemas.microsoft.com/office/drawing/2014/main" val="305102405"/>
                  </a:ext>
                </a:extLst>
              </a:tr>
              <a:tr h="419566">
                <a:tc>
                  <a:txBody>
                    <a:bodyPr/>
                    <a:lstStyle/>
                    <a:p>
                      <a:r>
                        <a:rPr lang="en-US" dirty="0">
                          <a:solidFill>
                            <a:schemeClr val="tx1"/>
                          </a:solidFill>
                        </a:rPr>
                        <a:t>4</a:t>
                      </a:r>
                    </a:p>
                  </a:txBody>
                  <a:tcPr/>
                </a:tc>
                <a:tc>
                  <a:txBody>
                    <a:bodyPr/>
                    <a:lstStyle/>
                    <a:p>
                      <a:endParaRPr lang="en-US" dirty="0"/>
                    </a:p>
                  </a:txBody>
                  <a:tcPr>
                    <a:solidFill>
                      <a:schemeClr val="accent5">
                        <a:lumMod val="75000"/>
                      </a:schemeClr>
                    </a:solidFill>
                  </a:tcPr>
                </a:tc>
                <a:extLst>
                  <a:ext uri="{0D108BD9-81ED-4DB2-BD59-A6C34878D82A}">
                    <a16:rowId xmlns:a16="http://schemas.microsoft.com/office/drawing/2014/main" val="1982485362"/>
                  </a:ext>
                </a:extLst>
              </a:tr>
              <a:tr h="419566">
                <a:tc>
                  <a:txBody>
                    <a:bodyPr/>
                    <a:lstStyle/>
                    <a:p>
                      <a:r>
                        <a:rPr lang="en-US" dirty="0">
                          <a:solidFill>
                            <a:schemeClr val="tx1"/>
                          </a:solidFill>
                        </a:rPr>
                        <a:t>5</a:t>
                      </a:r>
                    </a:p>
                  </a:txBody>
                  <a:tcPr/>
                </a:tc>
                <a:tc>
                  <a:txBody>
                    <a:bodyPr/>
                    <a:lstStyle/>
                    <a:p>
                      <a:r>
                        <a:rPr lang="en-US" dirty="0"/>
                        <a:t>Commute</a:t>
                      </a:r>
                    </a:p>
                  </a:txBody>
                  <a:tcPr>
                    <a:solidFill>
                      <a:schemeClr val="accent2"/>
                    </a:solidFill>
                  </a:tcPr>
                </a:tc>
                <a:extLst>
                  <a:ext uri="{0D108BD9-81ED-4DB2-BD59-A6C34878D82A}">
                    <a16:rowId xmlns:a16="http://schemas.microsoft.com/office/drawing/2014/main" val="584802548"/>
                  </a:ext>
                </a:extLst>
              </a:tr>
              <a:tr h="419566">
                <a:tc>
                  <a:txBody>
                    <a:bodyPr/>
                    <a:lstStyle/>
                    <a:p>
                      <a:r>
                        <a:rPr lang="en-US" dirty="0">
                          <a:solidFill>
                            <a:schemeClr val="tx1"/>
                          </a:solidFill>
                        </a:rPr>
                        <a:t>6</a:t>
                      </a:r>
                    </a:p>
                  </a:txBody>
                  <a:tcPr/>
                </a:tc>
                <a:tc>
                  <a:txBody>
                    <a:bodyPr/>
                    <a:lstStyle/>
                    <a:p>
                      <a:r>
                        <a:rPr lang="en-US" dirty="0"/>
                        <a:t>Dinner</a:t>
                      </a:r>
                    </a:p>
                  </a:txBody>
                  <a:tcPr>
                    <a:solidFill>
                      <a:schemeClr val="accent4"/>
                    </a:solidFill>
                  </a:tcPr>
                </a:tc>
                <a:extLst>
                  <a:ext uri="{0D108BD9-81ED-4DB2-BD59-A6C34878D82A}">
                    <a16:rowId xmlns:a16="http://schemas.microsoft.com/office/drawing/2014/main" val="2712089853"/>
                  </a:ext>
                </a:extLst>
              </a:tr>
              <a:tr h="419566">
                <a:tc>
                  <a:txBody>
                    <a:bodyPr/>
                    <a:lstStyle/>
                    <a:p>
                      <a:r>
                        <a:rPr lang="en-US" dirty="0">
                          <a:solidFill>
                            <a:schemeClr val="tx1"/>
                          </a:solidFill>
                        </a:rPr>
                        <a:t>7</a:t>
                      </a:r>
                    </a:p>
                  </a:txBody>
                  <a:tcPr/>
                </a:tc>
                <a:tc>
                  <a:txBody>
                    <a:bodyPr/>
                    <a:lstStyle/>
                    <a:p>
                      <a:r>
                        <a:rPr lang="en-US" dirty="0"/>
                        <a:t>Kids’ activities</a:t>
                      </a:r>
                    </a:p>
                  </a:txBody>
                  <a:tcPr>
                    <a:solidFill>
                      <a:schemeClr val="accent3"/>
                    </a:solidFill>
                  </a:tcPr>
                </a:tc>
                <a:extLst>
                  <a:ext uri="{0D108BD9-81ED-4DB2-BD59-A6C34878D82A}">
                    <a16:rowId xmlns:a16="http://schemas.microsoft.com/office/drawing/2014/main" val="899650913"/>
                  </a:ext>
                </a:extLst>
              </a:tr>
              <a:tr h="419566">
                <a:tc>
                  <a:txBody>
                    <a:bodyPr/>
                    <a:lstStyle/>
                    <a:p>
                      <a:r>
                        <a:rPr lang="en-US" dirty="0">
                          <a:solidFill>
                            <a:schemeClr val="tx1"/>
                          </a:solidFill>
                        </a:rPr>
                        <a:t>8+</a:t>
                      </a:r>
                    </a:p>
                  </a:txBody>
                  <a:tcPr/>
                </a:tc>
                <a:tc>
                  <a:txBody>
                    <a:bodyPr/>
                    <a:lstStyle/>
                    <a:p>
                      <a:endParaRPr lang="en-US" dirty="0"/>
                    </a:p>
                  </a:txBody>
                  <a:tcPr/>
                </a:tc>
                <a:extLst>
                  <a:ext uri="{0D108BD9-81ED-4DB2-BD59-A6C34878D82A}">
                    <a16:rowId xmlns:a16="http://schemas.microsoft.com/office/drawing/2014/main" val="1128140279"/>
                  </a:ext>
                </a:extLst>
              </a:tr>
            </a:tbl>
          </a:graphicData>
        </a:graphic>
      </p:graphicFrame>
    </p:spTree>
    <p:extLst>
      <p:ext uri="{BB962C8B-B14F-4D97-AF65-F5344CB8AC3E}">
        <p14:creationId xmlns:p14="http://schemas.microsoft.com/office/powerpoint/2010/main" val="4122156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3DDA700E-8535-4971-8EFE-6F0183BB06A8}"/>
              </a:ext>
            </a:extLst>
          </p:cNvPr>
          <p:cNvSpPr>
            <a:spLocks noGrp="1"/>
          </p:cNvSpPr>
          <p:nvPr>
            <p:ph type="title" idx="4294967295"/>
          </p:nvPr>
        </p:nvSpPr>
        <p:spPr/>
        <p:txBody>
          <a:bodyPr/>
          <a:lstStyle/>
          <a:p>
            <a:r>
              <a:rPr lang="en-US" dirty="0"/>
              <a:t>Scheduling</a:t>
            </a:r>
            <a:r>
              <a:rPr lang="en-US" baseline="0" dirty="0"/>
              <a:t> s</a:t>
            </a:r>
            <a:r>
              <a:rPr lang="en-US" dirty="0"/>
              <a:t>olutions (part 1)</a:t>
            </a:r>
          </a:p>
        </p:txBody>
      </p:sp>
      <p:sp>
        <p:nvSpPr>
          <p:cNvPr id="4" name="TextBox 8"/>
          <p:cNvSpPr txBox="1">
            <a:spLocks noChangeArrowheads="1"/>
          </p:cNvSpPr>
          <p:nvPr/>
        </p:nvSpPr>
        <p:spPr bwMode="auto">
          <a:xfrm>
            <a:off x="0" y="0"/>
            <a:ext cx="2286000" cy="54569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2600" b="1" noProof="0" dirty="0">
                <a:solidFill>
                  <a:prstClr val="black"/>
                </a:solidFill>
                <a:latin typeface="Trebuchet MS" panose="020B0603020202020204" pitchFamily="34" charset="0"/>
              </a:rPr>
              <a:t>SOLUTIONS</a:t>
            </a:r>
            <a:endParaRPr kumimoji="0" lang="en-US" altLang="en-US" sz="26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 name="TextBox 1"/>
          <p:cNvSpPr txBox="1"/>
          <p:nvPr/>
        </p:nvSpPr>
        <p:spPr>
          <a:xfrm>
            <a:off x="609600" y="1520041"/>
            <a:ext cx="11125200" cy="198515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Working with online students requires us to be</a:t>
            </a:r>
            <a:r>
              <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r>
              <a:rPr kumimoji="0" lang="en-US" sz="4600" b="1" i="0" u="none" strike="noStrike" kern="1200" cap="none" spc="0" normalizeH="0" baseline="0" noProof="0" dirty="0">
                <a:ln>
                  <a:noFill/>
                </a:ln>
                <a:solidFill>
                  <a:srgbClr val="860033"/>
                </a:solidFill>
                <a:effectLst/>
                <a:uLnTx/>
                <a:uFillTx/>
                <a:latin typeface="Trebuchet MS" panose="020B0603020202020204" pitchFamily="34" charset="0"/>
                <a:ea typeface="+mn-ea"/>
                <a:cs typeface="+mn-cs"/>
              </a:rPr>
              <a:t>flexible</a:t>
            </a:r>
            <a:r>
              <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and</a:t>
            </a:r>
            <a:r>
              <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r>
              <a:rPr kumimoji="0" lang="en-US" sz="4600" b="1" i="0" u="none" strike="noStrike" kern="1200" cap="none" spc="0" normalizeH="0" baseline="0" noProof="0" dirty="0">
                <a:ln>
                  <a:noFill/>
                </a:ln>
                <a:solidFill>
                  <a:srgbClr val="860033"/>
                </a:solidFill>
                <a:effectLst/>
                <a:uLnTx/>
                <a:uFillTx/>
                <a:latin typeface="Trebuchet MS" panose="020B0603020202020204" pitchFamily="34" charset="0"/>
                <a:ea typeface="+mn-ea"/>
                <a:cs typeface="+mn-cs"/>
              </a:rPr>
              <a:t>adaptable</a:t>
            </a:r>
            <a:r>
              <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t>
            </a:r>
          </a:p>
        </p:txBody>
      </p:sp>
      <p:sp>
        <p:nvSpPr>
          <p:cNvPr id="3" name="TextBox 2"/>
          <p:cNvSpPr txBox="1"/>
          <p:nvPr/>
        </p:nvSpPr>
        <p:spPr>
          <a:xfrm>
            <a:off x="609600" y="4110841"/>
            <a:ext cx="11125200" cy="198515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 blend of </a:t>
            </a:r>
            <a:r>
              <a:rPr kumimoji="0" lang="en-US" sz="4600" b="1" i="0" u="none" strike="noStrike" kern="1200" cap="none" spc="0" normalizeH="0" baseline="0" noProof="0" dirty="0">
                <a:ln>
                  <a:noFill/>
                </a:ln>
                <a:solidFill>
                  <a:srgbClr val="860033"/>
                </a:solidFill>
                <a:effectLst/>
                <a:uLnTx/>
                <a:uFillTx/>
                <a:latin typeface="Trebuchet MS" panose="020B0603020202020204" pitchFamily="34" charset="0"/>
                <a:ea typeface="+mn-ea"/>
                <a:cs typeface="+mn-cs"/>
              </a:rPr>
              <a:t>synchronous</a:t>
            </a:r>
            <a:r>
              <a:rPr kumimoji="0" lang="en-US" sz="4600" b="1" i="0" u="none" strike="noStrike" kern="1200" cap="none" spc="0" normalizeH="0" baseline="0" noProof="0" dirty="0">
                <a:ln>
                  <a:noFill/>
                </a:ln>
                <a:solidFill>
                  <a:srgbClr val="C00000"/>
                </a:solidFill>
                <a:effectLst/>
                <a:uLnTx/>
                <a:uFillTx/>
                <a:latin typeface="Trebuchet MS" panose="020B0603020202020204" pitchFamily="34" charset="0"/>
                <a:ea typeface="+mn-ea"/>
                <a:cs typeface="+mn-cs"/>
              </a:rPr>
              <a:t> </a:t>
            </a: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and </a:t>
            </a:r>
            <a:r>
              <a:rPr kumimoji="0" lang="en-US" sz="4600" b="1" i="0" u="none" strike="noStrike" kern="1200" cap="none" spc="0" normalizeH="0" baseline="0" noProof="0" dirty="0">
                <a:ln>
                  <a:noFill/>
                </a:ln>
                <a:solidFill>
                  <a:srgbClr val="860033"/>
                </a:solidFill>
                <a:effectLst/>
                <a:uLnTx/>
                <a:uFillTx/>
                <a:latin typeface="Trebuchet MS" panose="020B0603020202020204" pitchFamily="34" charset="0"/>
                <a:ea typeface="+mn-ea"/>
                <a:cs typeface="+mn-cs"/>
              </a:rPr>
              <a:t>asynchronous</a:t>
            </a:r>
            <a:r>
              <a:rPr kumimoji="0" lang="en-US" sz="4600" b="1" i="0" u="none" strike="noStrike" kern="1200" cap="none" spc="0" normalizeH="0" baseline="0" noProof="0" dirty="0">
                <a:ln>
                  <a:noFill/>
                </a:ln>
                <a:solidFill>
                  <a:srgbClr val="C00000"/>
                </a:solidFill>
                <a:effectLst/>
                <a:uLnTx/>
                <a:uFillTx/>
                <a:latin typeface="Trebuchet MS" panose="020B0603020202020204" pitchFamily="34" charset="0"/>
                <a:ea typeface="+mn-ea"/>
                <a:cs typeface="+mn-cs"/>
              </a:rPr>
              <a:t> </a:t>
            </a: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methods helps to meet online students’ needs.</a:t>
            </a:r>
          </a:p>
        </p:txBody>
      </p:sp>
    </p:spTree>
    <p:extLst>
      <p:ext uri="{BB962C8B-B14F-4D97-AF65-F5344CB8AC3E}">
        <p14:creationId xmlns:p14="http://schemas.microsoft.com/office/powerpoint/2010/main" val="348267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DACEC498-699B-4A41-8F8E-02D4C4FDD8F1}"/>
              </a:ext>
            </a:extLst>
          </p:cNvPr>
          <p:cNvSpPr>
            <a:spLocks noGrp="1"/>
          </p:cNvSpPr>
          <p:nvPr>
            <p:ph type="title" idx="4294967295"/>
          </p:nvPr>
        </p:nvSpPr>
        <p:spPr/>
        <p:txBody>
          <a:bodyPr/>
          <a:lstStyle/>
          <a:p>
            <a:r>
              <a:rPr lang="en-US" dirty="0"/>
              <a:t>Scheduling</a:t>
            </a:r>
            <a:r>
              <a:rPr lang="en-US" baseline="0" dirty="0"/>
              <a:t> solutions (part 2)</a:t>
            </a:r>
            <a:endParaRPr lang="en-US" dirty="0"/>
          </a:p>
        </p:txBody>
      </p:sp>
      <p:sp>
        <p:nvSpPr>
          <p:cNvPr id="6" name="TextBox 8"/>
          <p:cNvSpPr txBox="1">
            <a:spLocks noChangeArrowheads="1"/>
          </p:cNvSpPr>
          <p:nvPr/>
        </p:nvSpPr>
        <p:spPr bwMode="auto">
          <a:xfrm>
            <a:off x="0" y="0"/>
            <a:ext cx="2286000" cy="54569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2600" b="1" noProof="0" dirty="0">
                <a:solidFill>
                  <a:prstClr val="black"/>
                </a:solidFill>
                <a:latin typeface="Trebuchet MS" panose="020B0603020202020204" pitchFamily="34" charset="0"/>
              </a:rPr>
              <a:t>SOLUTIONS</a:t>
            </a:r>
            <a:endParaRPr kumimoji="0" lang="en-US" altLang="en-US" sz="26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 name="TextBox 1"/>
          <p:cNvSpPr txBox="1"/>
          <p:nvPr/>
        </p:nvSpPr>
        <p:spPr>
          <a:xfrm>
            <a:off x="762000" y="1371600"/>
            <a:ext cx="10820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To streamline your online tutoring process…</a:t>
            </a:r>
          </a:p>
        </p:txBody>
      </p:sp>
      <p:cxnSp>
        <p:nvCxnSpPr>
          <p:cNvPr id="4" name="Straight Arrow Connector 3">
            <a:extLst>
              <a:ext uri="{C183D7F6-B498-43B3-948B-1728B52AA6E4}">
                <adec:decorative xmlns:adec="http://schemas.microsoft.com/office/drawing/2017/decorative" val="1"/>
              </a:ext>
            </a:extLst>
          </p:cNvPr>
          <p:cNvCxnSpPr>
            <a:cxnSpLocks noChangeShapeType="1"/>
          </p:cNvCxnSpPr>
          <p:nvPr/>
        </p:nvCxnSpPr>
        <p:spPr bwMode="auto">
          <a:xfrm>
            <a:off x="1066800" y="2348152"/>
            <a:ext cx="0" cy="3124200"/>
          </a:xfrm>
          <a:prstGeom prst="straightConnector1">
            <a:avLst/>
          </a:prstGeom>
          <a:noFill/>
          <a:ln w="38100" cap="rnd" algn="ctr">
            <a:solidFill>
              <a:schemeClr val="tx1"/>
            </a:solidFill>
            <a:round/>
            <a:headEnd/>
            <a:tailEnd type="oval" w="lg" len="lg"/>
          </a:ln>
          <a:extLst>
            <a:ext uri="{909E8E84-426E-40DD-AFC4-6F175D3DCCD1}">
              <a14:hiddenFill xmlns:a14="http://schemas.microsoft.com/office/drawing/2010/main">
                <a:noFill/>
              </a14:hiddenFill>
            </a:ext>
          </a:extLst>
        </p:spPr>
      </p:cxnSp>
      <p:sp>
        <p:nvSpPr>
          <p:cNvPr id="3" name="TextBox 2"/>
          <p:cNvSpPr txBox="1"/>
          <p:nvPr/>
        </p:nvSpPr>
        <p:spPr>
          <a:xfrm>
            <a:off x="1524000" y="2209800"/>
            <a:ext cx="9829800" cy="3139321"/>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Gather </a:t>
            </a:r>
            <a:r>
              <a:rPr kumimoji="0" lang="en-US" sz="3600" b="1" i="0" u="none" strike="noStrike" kern="1200" cap="none" spc="0" normalizeH="0" baseline="0" noProof="0" dirty="0">
                <a:ln>
                  <a:noFill/>
                </a:ln>
                <a:solidFill>
                  <a:srgbClr val="860033"/>
                </a:solidFill>
                <a:effectLst/>
                <a:uLnTx/>
                <a:uFillTx/>
                <a:latin typeface="Trebuchet MS" panose="020B0603020202020204" pitchFamily="34" charset="0"/>
                <a:ea typeface="+mn-ea"/>
                <a:cs typeface="+mn-cs"/>
              </a:rPr>
              <a:t>relevant information</a:t>
            </a:r>
            <a:r>
              <a:rPr kumimoji="0" lang="en-US" sz="3600" b="0" i="0" u="none" strike="noStrike" kern="1200" cap="none" spc="0" normalizeH="0" baseline="0" noProof="0" dirty="0">
                <a:ln>
                  <a:noFill/>
                </a:ln>
                <a:solidFill>
                  <a:srgbClr val="860033"/>
                </a:solidFill>
                <a:effectLst/>
                <a:uLnTx/>
                <a:uFillTx/>
                <a:latin typeface="Trebuchet MS" panose="020B0603020202020204" pitchFamily="34" charset="0"/>
                <a:ea typeface="+mn-ea"/>
                <a:cs typeface="+mn-cs"/>
              </a:rPr>
              <a:t> </a:t>
            </a: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up front</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Allow </a:t>
            </a:r>
            <a:r>
              <a:rPr kumimoji="0" lang="en-US" sz="3600" b="1" i="0" u="none" strike="noStrike" kern="1200" cap="none" spc="0" normalizeH="0" baseline="0" noProof="0" dirty="0">
                <a:ln>
                  <a:noFill/>
                </a:ln>
                <a:solidFill>
                  <a:srgbClr val="860033"/>
                </a:solidFill>
                <a:effectLst/>
                <a:uLnTx/>
                <a:uFillTx/>
                <a:latin typeface="Trebuchet MS" panose="020B0603020202020204" pitchFamily="34" charset="0"/>
                <a:ea typeface="+mn-ea"/>
                <a:cs typeface="+mn-cs"/>
              </a:rPr>
              <a:t>flexible scheduling</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Provide </a:t>
            </a:r>
            <a:r>
              <a:rPr kumimoji="0" lang="en-US" sz="3600" b="1" i="0" u="none" strike="noStrike" kern="1200" cap="none" spc="0" normalizeH="0" baseline="0" noProof="0" dirty="0">
                <a:ln>
                  <a:noFill/>
                </a:ln>
                <a:solidFill>
                  <a:srgbClr val="860033"/>
                </a:solidFill>
                <a:effectLst/>
                <a:uLnTx/>
                <a:uFillTx/>
                <a:latin typeface="Trebuchet MS" panose="020B0603020202020204" pitchFamily="34" charset="0"/>
                <a:ea typeface="+mn-ea"/>
                <a:cs typeface="+mn-cs"/>
              </a:rPr>
              <a:t>adaptable</a:t>
            </a: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and </a:t>
            </a:r>
            <a:r>
              <a:rPr kumimoji="0" lang="en-US" sz="3600" b="1" i="0" u="none" strike="noStrike" kern="1200" cap="none" spc="0" normalizeH="0" baseline="0" noProof="0" dirty="0">
                <a:ln>
                  <a:noFill/>
                </a:ln>
                <a:solidFill>
                  <a:srgbClr val="860033"/>
                </a:solidFill>
                <a:effectLst/>
                <a:uLnTx/>
                <a:uFillTx/>
                <a:latin typeface="Trebuchet MS" panose="020B0603020202020204" pitchFamily="34" charset="0"/>
                <a:ea typeface="+mn-ea"/>
                <a:cs typeface="+mn-cs"/>
              </a:rPr>
              <a:t>accessible formats</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US" sz="18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Prepare in </a:t>
            </a:r>
            <a:r>
              <a:rPr kumimoji="0" lang="en-US" sz="3600" b="1" i="0" u="none" strike="noStrike" kern="1200" cap="none" spc="0" normalizeH="0" baseline="0" noProof="0" dirty="0">
                <a:ln>
                  <a:noFill/>
                </a:ln>
                <a:solidFill>
                  <a:srgbClr val="860033"/>
                </a:solidFill>
                <a:effectLst/>
                <a:uLnTx/>
                <a:uFillTx/>
                <a:latin typeface="Trebuchet MS" panose="020B0603020202020204" pitchFamily="34" charset="0"/>
                <a:ea typeface="+mn-ea"/>
                <a:cs typeface="+mn-cs"/>
              </a:rPr>
              <a:t>advance</a:t>
            </a: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of tutoring sessions</a:t>
            </a:r>
          </a:p>
        </p:txBody>
      </p:sp>
    </p:spTree>
    <p:extLst>
      <p:ext uri="{BB962C8B-B14F-4D97-AF65-F5344CB8AC3E}">
        <p14:creationId xmlns:p14="http://schemas.microsoft.com/office/powerpoint/2010/main" val="162972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Title 9" hidden="1">
            <a:extLst>
              <a:ext uri="{FF2B5EF4-FFF2-40B4-BE49-F238E27FC236}">
                <a16:creationId xmlns:a16="http://schemas.microsoft.com/office/drawing/2014/main" id="{2BD281B6-903F-4FA1-98F1-95F119601446}"/>
              </a:ext>
            </a:extLst>
          </p:cNvPr>
          <p:cNvSpPr>
            <a:spLocks noGrp="1"/>
          </p:cNvSpPr>
          <p:nvPr>
            <p:ph type="title" idx="4294967295"/>
          </p:nvPr>
        </p:nvSpPr>
        <p:spPr/>
        <p:txBody>
          <a:bodyPr/>
          <a:lstStyle/>
          <a:p>
            <a:r>
              <a:rPr lang="en-US" dirty="0"/>
              <a:t>Location of university</a:t>
            </a:r>
          </a:p>
        </p:txBody>
      </p:sp>
      <p:pic>
        <p:nvPicPr>
          <p:cNvPr id="2" name="Picture 2" descr="Map of Minnesota, with emphasis on Crookston and Minneapolis/St. Pau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
            <a:ext cx="5467089" cy="62303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6382785"/>
            <a:ext cx="5341495" cy="307777"/>
          </a:xfrm>
          <a:prstGeom prst="rect">
            <a:avLst/>
          </a:prstGeom>
          <a:noFill/>
        </p:spPr>
        <p:txBody>
          <a:bodyPr wrap="square" rtlCol="0">
            <a:spAutoFit/>
          </a:bodyPr>
          <a:lstStyle/>
          <a:p>
            <a:r>
              <a:rPr lang="en-US" sz="1400" i="1" dirty="0">
                <a:latin typeface="Verdana" panose="020B0604030504040204" pitchFamily="34" charset="0"/>
                <a:ea typeface="Verdana" panose="020B0604030504040204" pitchFamily="34" charset="0"/>
                <a:cs typeface="Verdana" panose="020B0604030504040204" pitchFamily="34" charset="0"/>
              </a:rPr>
              <a:t>Image courtesy of the University of Minnesota Extension</a:t>
            </a:r>
          </a:p>
        </p:txBody>
      </p:sp>
      <p:sp>
        <p:nvSpPr>
          <p:cNvPr id="6" name="TextBox 5"/>
          <p:cNvSpPr txBox="1"/>
          <p:nvPr/>
        </p:nvSpPr>
        <p:spPr>
          <a:xfrm>
            <a:off x="7244918" y="1507025"/>
            <a:ext cx="2415208" cy="584775"/>
          </a:xfrm>
          <a:prstGeom prst="rect">
            <a:avLst/>
          </a:prstGeom>
          <a:noFill/>
        </p:spPr>
        <p:txBody>
          <a:bodyPr wrap="square" rtlCol="0">
            <a:spAutoFit/>
          </a:bodyPr>
          <a:lstStyle/>
          <a:p>
            <a:r>
              <a:rPr lang="en-US" sz="3200" dirty="0">
                <a:latin typeface="Trebuchet MS" panose="020B0603020202020204" pitchFamily="34" charset="0"/>
                <a:ea typeface="Verdana" panose="020B0604030504040204" pitchFamily="34" charset="0"/>
                <a:cs typeface="Verdana" panose="020B0604030504040204" pitchFamily="34" charset="0"/>
              </a:rPr>
              <a:t>Crookston</a:t>
            </a:r>
          </a:p>
        </p:txBody>
      </p:sp>
      <p:sp>
        <p:nvSpPr>
          <p:cNvPr id="4" name="Oval 3">
            <a:extLst>
              <a:ext uri="{C183D7F6-B498-43B3-948B-1728B52AA6E4}">
                <adec:decorative xmlns:adec="http://schemas.microsoft.com/office/drawing/2017/decorative" val="1"/>
              </a:ext>
            </a:extLst>
          </p:cNvPr>
          <p:cNvSpPr/>
          <p:nvPr/>
        </p:nvSpPr>
        <p:spPr>
          <a:xfrm>
            <a:off x="949376" y="1728337"/>
            <a:ext cx="449705" cy="42722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C183D7F6-B498-43B3-948B-1728B52AA6E4}">
                <adec:decorative xmlns:adec="http://schemas.microsoft.com/office/drawing/2017/decorative" val="1"/>
              </a:ext>
            </a:extLst>
          </p:cNvPr>
          <p:cNvCxnSpPr/>
          <p:nvPr/>
        </p:nvCxnSpPr>
        <p:spPr>
          <a:xfrm flipH="1" flipV="1">
            <a:off x="1539858" y="1851029"/>
            <a:ext cx="5456582" cy="9939"/>
          </a:xfrm>
          <a:prstGeom prst="straightConnector1">
            <a:avLst/>
          </a:prstGeom>
          <a:ln w="5080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9" name="TextBox 8"/>
          <p:cNvSpPr txBox="1"/>
          <p:nvPr/>
        </p:nvSpPr>
        <p:spPr>
          <a:xfrm>
            <a:off x="7244918" y="4417399"/>
            <a:ext cx="4631635" cy="584775"/>
          </a:xfrm>
          <a:prstGeom prst="rect">
            <a:avLst/>
          </a:prstGeom>
          <a:noFill/>
        </p:spPr>
        <p:txBody>
          <a:bodyPr wrap="square" rtlCol="0">
            <a:spAutoFit/>
          </a:bodyPr>
          <a:lstStyle/>
          <a:p>
            <a:r>
              <a:rPr lang="en-US" sz="3200" dirty="0">
                <a:latin typeface="Trebuchet MS" panose="020B0603020202020204" pitchFamily="34" charset="0"/>
                <a:ea typeface="Verdana" panose="020B0604030504040204" pitchFamily="34" charset="0"/>
                <a:cs typeface="Verdana" panose="020B0604030504040204" pitchFamily="34" charset="0"/>
              </a:rPr>
              <a:t>Minneapolis/St. Paul</a:t>
            </a:r>
          </a:p>
        </p:txBody>
      </p:sp>
      <p:sp>
        <p:nvSpPr>
          <p:cNvPr id="7" name="Oval 6">
            <a:extLst>
              <a:ext uri="{C183D7F6-B498-43B3-948B-1728B52AA6E4}">
                <adec:decorative xmlns:adec="http://schemas.microsoft.com/office/drawing/2017/decorative" val="1"/>
              </a:ext>
            </a:extLst>
          </p:cNvPr>
          <p:cNvSpPr/>
          <p:nvPr/>
        </p:nvSpPr>
        <p:spPr>
          <a:xfrm>
            <a:off x="3189754" y="4445141"/>
            <a:ext cx="755495" cy="70540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C183D7F6-B498-43B3-948B-1728B52AA6E4}">
                <adec:decorative xmlns:adec="http://schemas.microsoft.com/office/drawing/2017/decorative" val="1"/>
              </a:ext>
            </a:extLst>
          </p:cNvPr>
          <p:cNvCxnSpPr/>
          <p:nvPr/>
        </p:nvCxnSpPr>
        <p:spPr>
          <a:xfrm flipH="1" flipV="1">
            <a:off x="4004762" y="4771341"/>
            <a:ext cx="3240156" cy="26504"/>
          </a:xfrm>
          <a:prstGeom prst="straightConnector1">
            <a:avLst/>
          </a:prstGeom>
          <a:ln w="50800">
            <a:solidFill>
              <a:schemeClr val="tx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652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animBg="1"/>
      <p:bldP spid="9"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860033"/>
        </a:solidFill>
        <a:effectLst/>
      </p:bgPr>
    </p:bg>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6FE16C2C-50DD-4178-ACE8-2CD63EF69561}"/>
              </a:ext>
            </a:extLst>
          </p:cNvPr>
          <p:cNvSpPr>
            <a:spLocks noGrp="1"/>
          </p:cNvSpPr>
          <p:nvPr>
            <p:ph type="title" idx="4294967295"/>
          </p:nvPr>
        </p:nvSpPr>
        <p:spPr/>
        <p:txBody>
          <a:bodyPr/>
          <a:lstStyle/>
          <a:p>
            <a:r>
              <a:rPr lang="en-US" dirty="0"/>
              <a:t>Objection 3</a:t>
            </a:r>
          </a:p>
        </p:txBody>
      </p:sp>
      <p:pic>
        <p:nvPicPr>
          <p:cNvPr id="12" name="Picture 11" descr="Scarecrow clipart"/>
          <p:cNvPicPr>
            <a:picLocks noChangeAspect="1"/>
          </p:cNvPicPr>
          <p:nvPr/>
        </p:nvPicPr>
        <p:blipFill rotWithShape="1">
          <a:blip r:embed="rId3" cstate="print">
            <a:extLst>
              <a:ext uri="{28A0092B-C50C-407E-A947-70E740481C1C}">
                <a14:useLocalDpi xmlns:a14="http://schemas.microsoft.com/office/drawing/2010/main" val="0"/>
              </a:ext>
            </a:extLst>
          </a:blip>
          <a:srcRect b="10950"/>
          <a:stretch/>
        </p:blipFill>
        <p:spPr>
          <a:xfrm>
            <a:off x="304800" y="3164813"/>
            <a:ext cx="2480073" cy="3123152"/>
          </a:xfrm>
          <a:prstGeom prst="rect">
            <a:avLst/>
          </a:prstGeom>
        </p:spPr>
      </p:pic>
      <p:cxnSp>
        <p:nvCxnSpPr>
          <p:cNvPr id="8" name="Straight Arrow Connector 3">
            <a:extLst>
              <a:ext uri="{C183D7F6-B498-43B3-948B-1728B52AA6E4}">
                <adec:decorative xmlns:adec="http://schemas.microsoft.com/office/drawing/2017/decorative" val="1"/>
              </a:ext>
            </a:extLst>
          </p:cNvPr>
          <p:cNvCxnSpPr>
            <a:cxnSpLocks noChangeShapeType="1"/>
          </p:cNvCxnSpPr>
          <p:nvPr/>
        </p:nvCxnSpPr>
        <p:spPr bwMode="auto">
          <a:xfrm>
            <a:off x="3048000" y="533400"/>
            <a:ext cx="0" cy="5946913"/>
          </a:xfrm>
          <a:prstGeom prst="straightConnector1">
            <a:avLst/>
          </a:prstGeom>
          <a:noFill/>
          <a:ln w="38100" cap="rnd" algn="ctr">
            <a:solidFill>
              <a:schemeClr val="bg1"/>
            </a:solidFill>
            <a:round/>
            <a:headEnd/>
            <a:tailEnd type="triangle" w="lg" len="lg"/>
          </a:ln>
          <a:extLst>
            <a:ext uri="{909E8E84-426E-40DD-AFC4-6F175D3DCCD1}">
              <a14:hiddenFill xmlns:a14="http://schemas.microsoft.com/office/drawing/2010/main">
                <a:noFill/>
              </a14:hiddenFill>
            </a:ext>
          </a:extLst>
        </p:spPr>
      </p:cxnSp>
      <p:sp>
        <p:nvSpPr>
          <p:cNvPr id="10" name="TextBox 1"/>
          <p:cNvSpPr txBox="1">
            <a:spLocks noChangeArrowheads="1"/>
          </p:cNvSpPr>
          <p:nvPr/>
        </p:nvSpPr>
        <p:spPr bwMode="auto">
          <a:xfrm>
            <a:off x="3581400" y="381000"/>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3600" b="1" dirty="0">
                <a:solidFill>
                  <a:schemeClr val="bg1"/>
                </a:solidFill>
                <a:latin typeface="Trebuchet MS" panose="020B0603020202020204" pitchFamily="34" charset="0"/>
              </a:rPr>
              <a:t>Objections:</a:t>
            </a:r>
            <a:endParaRPr lang="en-US" altLang="en-US" sz="3600" dirty="0">
              <a:solidFill>
                <a:schemeClr val="bg1"/>
              </a:solidFill>
              <a:latin typeface="Trebuchet MS" panose="020B0603020202020204" pitchFamily="34" charset="0"/>
            </a:endParaRPr>
          </a:p>
        </p:txBody>
      </p:sp>
      <p:sp>
        <p:nvSpPr>
          <p:cNvPr id="4" name="TextBox 8"/>
          <p:cNvSpPr txBox="1">
            <a:spLocks noChangeArrowheads="1"/>
          </p:cNvSpPr>
          <p:nvPr/>
        </p:nvSpPr>
        <p:spPr bwMode="auto">
          <a:xfrm>
            <a:off x="3581400" y="3060877"/>
            <a:ext cx="8001000" cy="762000"/>
          </a:xfrm>
          <a:prstGeom prst="rect">
            <a:avLst/>
          </a:prstGeom>
          <a:solidFill>
            <a:schemeClr val="bg1"/>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600" b="1" dirty="0">
                <a:latin typeface="Trebuchet MS" panose="020B0603020202020204" pitchFamily="34" charset="0"/>
              </a:rPr>
              <a:t>3. Online tutoring is not effective</a:t>
            </a:r>
          </a:p>
        </p:txBody>
      </p:sp>
      <p:sp>
        <p:nvSpPr>
          <p:cNvPr id="13" name="TextBox 8">
            <a:extLst>
              <a:ext uri="{FF2B5EF4-FFF2-40B4-BE49-F238E27FC236}">
                <a16:creationId xmlns:a16="http://schemas.microsoft.com/office/drawing/2014/main" id="{B4C7C179-E022-43AF-B092-0EACD2AEA909}"/>
              </a:ext>
              <a:ext uri="{C183D7F6-B498-43B3-948B-1728B52AA6E4}">
                <adec:decorative xmlns:adec="http://schemas.microsoft.com/office/drawing/2017/decorative" val="1"/>
              </a:ext>
            </a:extLst>
          </p:cNvPr>
          <p:cNvSpPr txBox="1">
            <a:spLocks noChangeArrowheads="1"/>
          </p:cNvSpPr>
          <p:nvPr/>
        </p:nvSpPr>
        <p:spPr bwMode="auto">
          <a:xfrm>
            <a:off x="3581400" y="1230751"/>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14" name="TextBox 8">
            <a:extLst>
              <a:ext uri="{FF2B5EF4-FFF2-40B4-BE49-F238E27FC236}">
                <a16:creationId xmlns:a16="http://schemas.microsoft.com/office/drawing/2014/main" id="{CCDDC761-AF45-49BB-BFB0-DAD3672277FF}"/>
              </a:ext>
              <a:ext uri="{C183D7F6-B498-43B3-948B-1728B52AA6E4}">
                <adec:decorative xmlns:adec="http://schemas.microsoft.com/office/drawing/2017/decorative" val="1"/>
              </a:ext>
            </a:extLst>
          </p:cNvPr>
          <p:cNvSpPr txBox="1">
            <a:spLocks noChangeArrowheads="1"/>
          </p:cNvSpPr>
          <p:nvPr/>
        </p:nvSpPr>
        <p:spPr bwMode="auto">
          <a:xfrm>
            <a:off x="3581400" y="2145814"/>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15" name="TextBox 8">
            <a:extLst>
              <a:ext uri="{FF2B5EF4-FFF2-40B4-BE49-F238E27FC236}">
                <a16:creationId xmlns:a16="http://schemas.microsoft.com/office/drawing/2014/main" id="{DC48D4F7-2CA3-4F95-9EB9-4B8134C56926}"/>
              </a:ext>
              <a:ext uri="{C183D7F6-B498-43B3-948B-1728B52AA6E4}">
                <adec:decorative xmlns:adec="http://schemas.microsoft.com/office/drawing/2017/decorative" val="1"/>
              </a:ext>
            </a:extLst>
          </p:cNvPr>
          <p:cNvSpPr txBox="1">
            <a:spLocks noChangeArrowheads="1"/>
          </p:cNvSpPr>
          <p:nvPr/>
        </p:nvSpPr>
        <p:spPr bwMode="auto">
          <a:xfrm>
            <a:off x="3581400" y="3995012"/>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16" name="TextBox 8">
            <a:extLst>
              <a:ext uri="{FF2B5EF4-FFF2-40B4-BE49-F238E27FC236}">
                <a16:creationId xmlns:a16="http://schemas.microsoft.com/office/drawing/2014/main" id="{27FB52DB-D763-48D3-9536-0CB6A33C9BD7}"/>
              </a:ext>
              <a:ext uri="{C183D7F6-B498-43B3-948B-1728B52AA6E4}">
                <adec:decorative xmlns:adec="http://schemas.microsoft.com/office/drawing/2017/decorative" val="1"/>
              </a:ext>
            </a:extLst>
          </p:cNvPr>
          <p:cNvSpPr txBox="1">
            <a:spLocks noChangeArrowheads="1"/>
          </p:cNvSpPr>
          <p:nvPr/>
        </p:nvSpPr>
        <p:spPr bwMode="auto">
          <a:xfrm>
            <a:off x="3581400" y="4899710"/>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17" name="TextBox 8">
            <a:extLst>
              <a:ext uri="{FF2B5EF4-FFF2-40B4-BE49-F238E27FC236}">
                <a16:creationId xmlns:a16="http://schemas.microsoft.com/office/drawing/2014/main" id="{8245B1E9-D380-4BDF-9BA1-E33085AD3872}"/>
              </a:ext>
              <a:ext uri="{C183D7F6-B498-43B3-948B-1728B52AA6E4}">
                <adec:decorative xmlns:adec="http://schemas.microsoft.com/office/drawing/2017/decorative" val="1"/>
              </a:ext>
            </a:extLst>
          </p:cNvPr>
          <p:cNvSpPr txBox="1">
            <a:spLocks noChangeArrowheads="1"/>
          </p:cNvSpPr>
          <p:nvPr/>
        </p:nvSpPr>
        <p:spPr bwMode="auto">
          <a:xfrm>
            <a:off x="3581400" y="5806064"/>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3013481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itle 7" hidden="1">
            <a:extLst>
              <a:ext uri="{FF2B5EF4-FFF2-40B4-BE49-F238E27FC236}">
                <a16:creationId xmlns:a16="http://schemas.microsoft.com/office/drawing/2014/main" id="{BECD4BD8-ADA0-4904-9034-331FC8B7C202}"/>
              </a:ext>
            </a:extLst>
          </p:cNvPr>
          <p:cNvSpPr>
            <a:spLocks noGrp="1"/>
          </p:cNvSpPr>
          <p:nvPr>
            <p:ph type="title" idx="4294967295"/>
          </p:nvPr>
        </p:nvSpPr>
        <p:spPr/>
        <p:txBody>
          <a:bodyPr/>
          <a:lstStyle/>
          <a:p>
            <a:r>
              <a:rPr lang="en-US" dirty="0"/>
              <a:t>Objections to online effectiveness</a:t>
            </a:r>
          </a:p>
        </p:txBody>
      </p:sp>
      <p:sp>
        <p:nvSpPr>
          <p:cNvPr id="7" name="TextBox 8"/>
          <p:cNvSpPr txBox="1">
            <a:spLocks noChangeArrowheads="1"/>
          </p:cNvSpPr>
          <p:nvPr/>
        </p:nvSpPr>
        <p:spPr bwMode="auto">
          <a:xfrm>
            <a:off x="0" y="0"/>
            <a:ext cx="36576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defTabSz="914400" rtl="0" eaLnBrk="1" fontAlgn="auto" latinLnBrk="0" hangingPunct="1">
              <a:lnSpc>
                <a:spcPct val="100000"/>
              </a:lnSpc>
              <a:spcBef>
                <a:spcPct val="0"/>
              </a:spcBef>
              <a:spcAft>
                <a:spcPts val="0"/>
              </a:spcAft>
              <a:buClrTx/>
              <a:buSzTx/>
              <a:buFontTx/>
              <a:buNone/>
              <a:tabLst/>
              <a:defRPr/>
            </a:pPr>
            <a:r>
              <a:rPr lang="en-US" altLang="en-US" sz="2600" b="1" dirty="0">
                <a:solidFill>
                  <a:prstClr val="black"/>
                </a:solidFill>
                <a:latin typeface="Trebuchet MS" panose="020B0603020202020204" pitchFamily="34" charset="0"/>
              </a:rPr>
              <a:t>COMMON </a:t>
            </a:r>
            <a:r>
              <a:rPr kumimoji="0" lang="en-US" altLang="en-US" sz="2600" b="1" i="0" u="none" strike="noStrike" kern="1200" cap="none" spc="0" normalizeH="0" baseline="0" noProof="0" dirty="0">
                <a:ln>
                  <a:noFill/>
                </a:ln>
                <a:solidFill>
                  <a:prstClr val="black"/>
                </a:solidFill>
                <a:effectLst/>
                <a:uLnTx/>
                <a:uFillTx/>
                <a:latin typeface="Trebuchet MS" panose="020B0603020202020204" pitchFamily="34" charset="0"/>
              </a:rPr>
              <a:t>OBJECTIONS</a:t>
            </a:r>
          </a:p>
        </p:txBody>
      </p:sp>
      <p:pic>
        <p:nvPicPr>
          <p:cNvPr id="6" name="Picture 5" descr="Scarecrow clipart"/>
          <p:cNvPicPr>
            <a:picLocks noChangeAspect="1"/>
          </p:cNvPicPr>
          <p:nvPr/>
        </p:nvPicPr>
        <p:blipFill rotWithShape="1">
          <a:blip r:embed="rId3" cstate="print">
            <a:extLst>
              <a:ext uri="{28A0092B-C50C-407E-A947-70E740481C1C}">
                <a14:useLocalDpi xmlns:a14="http://schemas.microsoft.com/office/drawing/2010/main" val="0"/>
              </a:ext>
            </a:extLst>
          </a:blip>
          <a:srcRect b="10950"/>
          <a:stretch/>
        </p:blipFill>
        <p:spPr>
          <a:xfrm>
            <a:off x="366276" y="3506856"/>
            <a:ext cx="2480073" cy="3123152"/>
          </a:xfrm>
          <a:prstGeom prst="rect">
            <a:avLst/>
          </a:prstGeom>
        </p:spPr>
      </p:pic>
      <p:cxnSp>
        <p:nvCxnSpPr>
          <p:cNvPr id="5" name="Straight Arrow Connector 3">
            <a:extLst>
              <a:ext uri="{C183D7F6-B498-43B3-948B-1728B52AA6E4}">
                <adec:decorative xmlns:adec="http://schemas.microsoft.com/office/drawing/2017/decorative" val="1"/>
              </a:ext>
            </a:extLst>
          </p:cNvPr>
          <p:cNvCxnSpPr>
            <a:cxnSpLocks noChangeShapeType="1"/>
          </p:cNvCxnSpPr>
          <p:nvPr/>
        </p:nvCxnSpPr>
        <p:spPr bwMode="auto">
          <a:xfrm>
            <a:off x="3048000" y="1219200"/>
            <a:ext cx="0" cy="5261113"/>
          </a:xfrm>
          <a:prstGeom prst="straightConnector1">
            <a:avLst/>
          </a:prstGeom>
          <a:noFill/>
          <a:ln w="38100" cap="rnd" algn="ctr">
            <a:solidFill>
              <a:srgbClr val="860033"/>
            </a:solidFill>
            <a:round/>
            <a:headEnd/>
            <a:tailEnd type="triangle" w="lg" len="lg"/>
          </a:ln>
          <a:extLst>
            <a:ext uri="{909E8E84-426E-40DD-AFC4-6F175D3DCCD1}">
              <a14:hiddenFill xmlns:a14="http://schemas.microsoft.com/office/drawing/2010/main">
                <a:noFill/>
              </a14:hiddenFill>
            </a:ext>
          </a:extLst>
        </p:spPr>
      </p:cxnSp>
      <p:sp>
        <p:nvSpPr>
          <p:cNvPr id="3" name="TextBox 2"/>
          <p:cNvSpPr txBox="1"/>
          <p:nvPr/>
        </p:nvSpPr>
        <p:spPr>
          <a:xfrm>
            <a:off x="3429000" y="1066800"/>
            <a:ext cx="8610600" cy="1200329"/>
          </a:xfrm>
          <a:prstGeom prst="rect">
            <a:avLst/>
          </a:prstGeom>
          <a:noFill/>
        </p:spPr>
        <p:txBody>
          <a:bodyPr wrap="square" rtlCol="0">
            <a:spAutoFit/>
          </a:bodyPr>
          <a:lstStyle/>
          <a:p>
            <a:r>
              <a:rPr lang="en-US" sz="3600" dirty="0">
                <a:latin typeface="Trebuchet MS" panose="020B0603020202020204" pitchFamily="34" charset="0"/>
              </a:rPr>
              <a:t>“Online tutoring doesn’t engage students in the learning process.”</a:t>
            </a:r>
          </a:p>
        </p:txBody>
      </p:sp>
      <p:sp>
        <p:nvSpPr>
          <p:cNvPr id="2" name="TextBox 1"/>
          <p:cNvSpPr txBox="1"/>
          <p:nvPr/>
        </p:nvSpPr>
        <p:spPr>
          <a:xfrm>
            <a:off x="3451302" y="3086100"/>
            <a:ext cx="8610600" cy="1200329"/>
          </a:xfrm>
          <a:prstGeom prst="rect">
            <a:avLst/>
          </a:prstGeom>
          <a:noFill/>
        </p:spPr>
        <p:txBody>
          <a:bodyPr wrap="square" rtlCol="0">
            <a:spAutoFit/>
          </a:bodyPr>
          <a:lstStyle/>
          <a:p>
            <a:r>
              <a:rPr lang="en-US" sz="3600" dirty="0">
                <a:latin typeface="Trebuchet MS" panose="020B0603020202020204" pitchFamily="34" charset="0"/>
              </a:rPr>
              <a:t>“Asynchronous tutoring encourages cheating and plagiarism.”</a:t>
            </a:r>
          </a:p>
        </p:txBody>
      </p:sp>
      <p:sp>
        <p:nvSpPr>
          <p:cNvPr id="4" name="TextBox 3"/>
          <p:cNvSpPr txBox="1"/>
          <p:nvPr/>
        </p:nvSpPr>
        <p:spPr>
          <a:xfrm>
            <a:off x="3429000" y="5105400"/>
            <a:ext cx="8610600" cy="1200329"/>
          </a:xfrm>
          <a:prstGeom prst="rect">
            <a:avLst/>
          </a:prstGeom>
          <a:noFill/>
        </p:spPr>
        <p:txBody>
          <a:bodyPr wrap="square" rtlCol="0">
            <a:spAutoFit/>
          </a:bodyPr>
          <a:lstStyle/>
          <a:p>
            <a:r>
              <a:rPr lang="en-US" sz="3600" dirty="0">
                <a:latin typeface="Trebuchet MS" panose="020B0603020202020204" pitchFamily="34" charset="0"/>
              </a:rPr>
              <a:t>“Online students just want automated homework help.”</a:t>
            </a:r>
          </a:p>
        </p:txBody>
      </p:sp>
    </p:spTree>
    <p:extLst>
      <p:ext uri="{BB962C8B-B14F-4D97-AF65-F5344CB8AC3E}">
        <p14:creationId xmlns:p14="http://schemas.microsoft.com/office/powerpoint/2010/main" val="8127673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ADCF32EC-4044-4DD2-9E2D-877AAD91793B}"/>
              </a:ext>
            </a:extLst>
          </p:cNvPr>
          <p:cNvSpPr>
            <a:spLocks noGrp="1"/>
          </p:cNvSpPr>
          <p:nvPr>
            <p:ph type="title" idx="4294967295"/>
          </p:nvPr>
        </p:nvSpPr>
        <p:spPr/>
        <p:txBody>
          <a:bodyPr/>
          <a:lstStyle/>
          <a:p>
            <a:r>
              <a:rPr lang="en-US" dirty="0"/>
              <a:t>Solutions to objections</a:t>
            </a:r>
          </a:p>
        </p:txBody>
      </p:sp>
      <p:sp>
        <p:nvSpPr>
          <p:cNvPr id="3" name="TextBox 8"/>
          <p:cNvSpPr txBox="1">
            <a:spLocks noChangeArrowheads="1"/>
          </p:cNvSpPr>
          <p:nvPr/>
        </p:nvSpPr>
        <p:spPr bwMode="auto">
          <a:xfrm>
            <a:off x="0" y="0"/>
            <a:ext cx="2286000" cy="54569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en-US" sz="2600" b="1" dirty="0">
                <a:solidFill>
                  <a:prstClr val="black"/>
                </a:solidFill>
                <a:latin typeface="Trebuchet MS" panose="020B0603020202020204" pitchFamily="34" charset="0"/>
              </a:rPr>
              <a:t>SOLUTIONS</a:t>
            </a:r>
            <a:endParaRPr kumimoji="0" lang="en-US" altLang="en-US" sz="2600" b="1" i="0" u="none" strike="noStrike" kern="1200" cap="none" spc="0" normalizeH="0" baseline="0" noProof="0" dirty="0">
              <a:ln>
                <a:noFill/>
              </a:ln>
              <a:solidFill>
                <a:prstClr val="black"/>
              </a:solidFill>
              <a:effectLst/>
              <a:uLnTx/>
              <a:uFillTx/>
              <a:latin typeface="Trebuchet MS" panose="020B0603020202020204" pitchFamily="34" charset="0"/>
            </a:endParaRPr>
          </a:p>
        </p:txBody>
      </p:sp>
      <p:sp>
        <p:nvSpPr>
          <p:cNvPr id="2" name="TextBox 1"/>
          <p:cNvSpPr txBox="1"/>
          <p:nvPr/>
        </p:nvSpPr>
        <p:spPr>
          <a:xfrm>
            <a:off x="1428750" y="1540887"/>
            <a:ext cx="9334500" cy="3776227"/>
          </a:xfrm>
          <a:prstGeom prst="rect">
            <a:avLst/>
          </a:prstGeom>
          <a:noFill/>
        </p:spPr>
        <p:txBody>
          <a:bodyPr wrap="square" rtlCol="0">
            <a:spAutoFit/>
          </a:bodyPr>
          <a:lstStyle/>
          <a:p>
            <a:pPr>
              <a:lnSpc>
                <a:spcPct val="150000"/>
              </a:lnSpc>
            </a:pPr>
            <a:r>
              <a:rPr lang="en-US" sz="3600" dirty="0">
                <a:latin typeface="Trebuchet MS" panose="020B0603020202020204" pitchFamily="34" charset="0"/>
              </a:rPr>
              <a:t>A </a:t>
            </a:r>
            <a:r>
              <a:rPr lang="en-US" sz="3600" b="1" dirty="0">
                <a:latin typeface="Trebuchet MS" panose="020B0603020202020204" pitchFamily="34" charset="0"/>
              </a:rPr>
              <a:t>homegrown</a:t>
            </a:r>
            <a:r>
              <a:rPr lang="en-US" sz="3600" dirty="0">
                <a:latin typeface="Trebuchet MS" panose="020B0603020202020204" pitchFamily="34" charset="0"/>
              </a:rPr>
              <a:t>, </a:t>
            </a:r>
            <a:r>
              <a:rPr lang="en-US" sz="3600" b="1" dirty="0">
                <a:latin typeface="Trebuchet MS" panose="020B0603020202020204" pitchFamily="34" charset="0"/>
              </a:rPr>
              <a:t>in-house</a:t>
            </a:r>
            <a:r>
              <a:rPr lang="en-US" sz="3600" dirty="0">
                <a:latin typeface="Trebuchet MS" panose="020B0603020202020204" pitchFamily="34" charset="0"/>
              </a:rPr>
              <a:t> online tutoring program can preserve the </a:t>
            </a:r>
            <a:r>
              <a:rPr lang="en-US" sz="4600" b="1" dirty="0">
                <a:solidFill>
                  <a:srgbClr val="860033"/>
                </a:solidFill>
                <a:latin typeface="Trebuchet MS" panose="020B0603020202020204" pitchFamily="34" charset="0"/>
              </a:rPr>
              <a:t>nondirective</a:t>
            </a:r>
            <a:r>
              <a:rPr lang="en-US" sz="3600" dirty="0">
                <a:latin typeface="Trebuchet MS" panose="020B0603020202020204" pitchFamily="34" charset="0"/>
              </a:rPr>
              <a:t> and </a:t>
            </a:r>
            <a:r>
              <a:rPr lang="en-US" sz="4600" b="1" dirty="0">
                <a:solidFill>
                  <a:srgbClr val="860033"/>
                </a:solidFill>
                <a:latin typeface="Trebuchet MS" panose="020B0603020202020204" pitchFamily="34" charset="0"/>
              </a:rPr>
              <a:t>student-led</a:t>
            </a:r>
            <a:r>
              <a:rPr lang="en-US" sz="3600" dirty="0">
                <a:latin typeface="Trebuchet MS" panose="020B0603020202020204" pitchFamily="34" charset="0"/>
              </a:rPr>
              <a:t> approach of traditional tutoring.</a:t>
            </a:r>
          </a:p>
        </p:txBody>
      </p:sp>
    </p:spTree>
    <p:extLst>
      <p:ext uri="{BB962C8B-B14F-4D97-AF65-F5344CB8AC3E}">
        <p14:creationId xmlns:p14="http://schemas.microsoft.com/office/powerpoint/2010/main" val="1297297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F401ECD3-3DF6-4A29-8369-A2247AF17A29}"/>
              </a:ext>
            </a:extLst>
          </p:cNvPr>
          <p:cNvSpPr>
            <a:spLocks noGrp="1"/>
          </p:cNvSpPr>
          <p:nvPr>
            <p:ph type="title" idx="4294967295"/>
          </p:nvPr>
        </p:nvSpPr>
        <p:spPr/>
        <p:txBody>
          <a:bodyPr/>
          <a:lstStyle/>
          <a:p>
            <a:r>
              <a:rPr lang="en-US" dirty="0"/>
              <a:t>What online tutoring should be</a:t>
            </a:r>
          </a:p>
        </p:txBody>
      </p:sp>
      <p:sp>
        <p:nvSpPr>
          <p:cNvPr id="2" name="TextBox 8"/>
          <p:cNvSpPr txBox="1">
            <a:spLocks noChangeArrowheads="1"/>
          </p:cNvSpPr>
          <p:nvPr/>
        </p:nvSpPr>
        <p:spPr bwMode="auto">
          <a:xfrm>
            <a:off x="3543300" y="22860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ONLINE TUTORING SHOULD BE</a:t>
            </a:r>
          </a:p>
        </p:txBody>
      </p:sp>
      <p:sp>
        <p:nvSpPr>
          <p:cNvPr id="3" name="TextBox 8"/>
          <p:cNvSpPr txBox="1">
            <a:spLocks noChangeArrowheads="1"/>
          </p:cNvSpPr>
          <p:nvPr/>
        </p:nvSpPr>
        <p:spPr bwMode="auto">
          <a:xfrm>
            <a:off x="3543300" y="38100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INDIVIDUAL</a:t>
            </a:r>
          </a:p>
        </p:txBody>
      </p:sp>
      <p:sp>
        <p:nvSpPr>
          <p:cNvPr id="6" name="TextBox 8"/>
          <p:cNvSpPr txBox="1">
            <a:spLocks noChangeArrowheads="1"/>
          </p:cNvSpPr>
          <p:nvPr/>
        </p:nvSpPr>
        <p:spPr bwMode="auto">
          <a:xfrm>
            <a:off x="6181825" y="38100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REGULAR</a:t>
            </a:r>
          </a:p>
        </p:txBody>
      </p:sp>
      <p:sp>
        <p:nvSpPr>
          <p:cNvPr id="5" name="TextBox 8"/>
          <p:cNvSpPr txBox="1">
            <a:spLocks noChangeArrowheads="1"/>
          </p:cNvSpPr>
          <p:nvPr/>
        </p:nvSpPr>
        <p:spPr bwMode="auto">
          <a:xfrm>
            <a:off x="3543300" y="44958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CONNECTED</a:t>
            </a:r>
          </a:p>
        </p:txBody>
      </p:sp>
      <p:sp>
        <p:nvSpPr>
          <p:cNvPr id="7" name="TextBox 8"/>
          <p:cNvSpPr txBox="1">
            <a:spLocks noChangeArrowheads="1"/>
          </p:cNvSpPr>
          <p:nvPr/>
        </p:nvSpPr>
        <p:spPr bwMode="auto">
          <a:xfrm>
            <a:off x="6172200" y="44958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NONDIRECTIVE</a:t>
            </a:r>
          </a:p>
        </p:txBody>
      </p:sp>
    </p:spTree>
    <p:extLst>
      <p:ext uri="{BB962C8B-B14F-4D97-AF65-F5344CB8AC3E}">
        <p14:creationId xmlns:p14="http://schemas.microsoft.com/office/powerpoint/2010/main" val="1145461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5"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A4A4CD1F-0DF8-4D7D-B8B9-9E93D2FE2E59}"/>
              </a:ext>
            </a:extLst>
          </p:cNvPr>
          <p:cNvSpPr>
            <a:spLocks noGrp="1"/>
          </p:cNvSpPr>
          <p:nvPr>
            <p:ph type="title" idx="4294967295"/>
          </p:nvPr>
        </p:nvSpPr>
        <p:spPr/>
        <p:txBody>
          <a:bodyPr/>
          <a:lstStyle/>
          <a:p>
            <a:r>
              <a:rPr lang="en-US" dirty="0"/>
              <a:t>Online tutoring should be individual</a:t>
            </a:r>
          </a:p>
        </p:txBody>
      </p:sp>
      <p:sp>
        <p:nvSpPr>
          <p:cNvPr id="8" name="TextBox 8"/>
          <p:cNvSpPr txBox="1">
            <a:spLocks noChangeArrowheads="1"/>
          </p:cNvSpPr>
          <p:nvPr/>
        </p:nvSpPr>
        <p:spPr bwMode="auto">
          <a:xfrm>
            <a:off x="3543300" y="22860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ONLINE TUTORING SHOULD BE</a:t>
            </a:r>
          </a:p>
        </p:txBody>
      </p:sp>
      <p:sp>
        <p:nvSpPr>
          <p:cNvPr id="9" name="TextBox 8"/>
          <p:cNvSpPr txBox="1">
            <a:spLocks noChangeArrowheads="1"/>
          </p:cNvSpPr>
          <p:nvPr/>
        </p:nvSpPr>
        <p:spPr bwMode="auto">
          <a:xfrm>
            <a:off x="3543300" y="3810000"/>
            <a:ext cx="2476500" cy="533400"/>
          </a:xfrm>
          <a:prstGeom prst="rect">
            <a:avLst/>
          </a:prstGeom>
          <a:solidFill>
            <a:srgbClr val="860033"/>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solidFill>
                  <a:schemeClr val="bg1"/>
                </a:solidFill>
                <a:latin typeface="Trebuchet MS" panose="020B0603020202020204" pitchFamily="34" charset="0"/>
              </a:rPr>
              <a:t>INDIVIDUAL</a:t>
            </a:r>
          </a:p>
        </p:txBody>
      </p:sp>
      <p:sp>
        <p:nvSpPr>
          <p:cNvPr id="10" name="TextBox 8">
            <a:extLst>
              <a:ext uri="{C183D7F6-B498-43B3-948B-1728B52AA6E4}">
                <adec:decorative xmlns:adec="http://schemas.microsoft.com/office/drawing/2017/decorative" val="1"/>
              </a:ext>
            </a:extLst>
          </p:cNvPr>
          <p:cNvSpPr txBox="1">
            <a:spLocks noChangeArrowheads="1"/>
          </p:cNvSpPr>
          <p:nvPr/>
        </p:nvSpPr>
        <p:spPr bwMode="auto">
          <a:xfrm>
            <a:off x="6181825" y="38100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
        <p:nvSpPr>
          <p:cNvPr id="11" name="TextBox 8">
            <a:extLst>
              <a:ext uri="{C183D7F6-B498-43B3-948B-1728B52AA6E4}">
                <adec:decorative xmlns:adec="http://schemas.microsoft.com/office/drawing/2017/decorative" val="1"/>
              </a:ext>
            </a:extLst>
          </p:cNvPr>
          <p:cNvSpPr txBox="1">
            <a:spLocks noChangeArrowheads="1"/>
          </p:cNvSpPr>
          <p:nvPr/>
        </p:nvSpPr>
        <p:spPr bwMode="auto">
          <a:xfrm>
            <a:off x="3543300" y="44958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
        <p:nvSpPr>
          <p:cNvPr id="12" name="TextBox 8">
            <a:extLst>
              <a:ext uri="{C183D7F6-B498-43B3-948B-1728B52AA6E4}">
                <adec:decorative xmlns:adec="http://schemas.microsoft.com/office/drawing/2017/decorative" val="1"/>
              </a:ext>
            </a:extLst>
          </p:cNvPr>
          <p:cNvSpPr txBox="1">
            <a:spLocks noChangeArrowheads="1"/>
          </p:cNvSpPr>
          <p:nvPr/>
        </p:nvSpPr>
        <p:spPr bwMode="auto">
          <a:xfrm>
            <a:off x="6172200" y="44958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1645484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82EA6880-E68E-4187-ACBF-0F9C7C1D30EC}"/>
              </a:ext>
            </a:extLst>
          </p:cNvPr>
          <p:cNvSpPr>
            <a:spLocks noGrp="1"/>
          </p:cNvSpPr>
          <p:nvPr>
            <p:ph type="title" idx="4294967295"/>
          </p:nvPr>
        </p:nvSpPr>
        <p:spPr/>
        <p:txBody>
          <a:bodyPr/>
          <a:lstStyle/>
          <a:p>
            <a:r>
              <a:rPr lang="en-US" dirty="0"/>
              <a:t>Individuality</a:t>
            </a:r>
          </a:p>
        </p:txBody>
      </p:sp>
      <p:sp>
        <p:nvSpPr>
          <p:cNvPr id="3" name="TextBox 8"/>
          <p:cNvSpPr txBox="1">
            <a:spLocks noChangeArrowheads="1"/>
          </p:cNvSpPr>
          <p:nvPr/>
        </p:nvSpPr>
        <p:spPr bwMode="auto">
          <a:xfrm>
            <a:off x="0" y="-1229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mn-cs"/>
              </a:rPr>
              <a:t>INDIVIDUAL</a:t>
            </a:r>
          </a:p>
        </p:txBody>
      </p:sp>
      <p:sp>
        <p:nvSpPr>
          <p:cNvPr id="2" name="TextBox 1"/>
          <p:cNvSpPr txBox="1"/>
          <p:nvPr/>
        </p:nvSpPr>
        <p:spPr>
          <a:xfrm>
            <a:off x="1104900" y="997565"/>
            <a:ext cx="9982200" cy="4862870"/>
          </a:xfrm>
          <a:prstGeom prst="rect">
            <a:avLst/>
          </a:prstGeom>
          <a:noFill/>
        </p:spPr>
        <p:txBody>
          <a:bodyPr wrap="square" rtlCol="0">
            <a:spAutoFit/>
          </a:bodyPr>
          <a:lstStyle/>
          <a:p>
            <a:r>
              <a:rPr lang="en-US" sz="3600" dirty="0">
                <a:latin typeface="Trebuchet MS" panose="020B0603020202020204" pitchFamily="34" charset="0"/>
              </a:rPr>
              <a:t>Use </a:t>
            </a:r>
            <a:r>
              <a:rPr lang="en-US" sz="4600" b="1" dirty="0">
                <a:solidFill>
                  <a:srgbClr val="860033"/>
                </a:solidFill>
                <a:latin typeface="Trebuchet MS" panose="020B0603020202020204" pitchFamily="34" charset="0"/>
              </a:rPr>
              <a:t>synchronous</a:t>
            </a:r>
            <a:r>
              <a:rPr lang="en-US" sz="3600" dirty="0">
                <a:latin typeface="Trebuchet MS" panose="020B0603020202020204" pitchFamily="34" charset="0"/>
              </a:rPr>
              <a:t> strategies when possible.</a:t>
            </a:r>
          </a:p>
          <a:p>
            <a:endParaRPr lang="en-US" dirty="0">
              <a:latin typeface="Trebuchet MS" panose="020B0603020202020204" pitchFamily="34" charset="0"/>
            </a:endParaRPr>
          </a:p>
          <a:p>
            <a:r>
              <a:rPr lang="en-US" sz="3600" dirty="0">
                <a:latin typeface="Trebuchet MS" panose="020B0603020202020204" pitchFamily="34" charset="0"/>
              </a:rPr>
              <a:t>Personalize asynchronous interactions by… </a:t>
            </a:r>
          </a:p>
          <a:p>
            <a:endParaRPr lang="en-US" sz="3600" dirty="0">
              <a:latin typeface="Trebuchet MS" panose="020B0603020202020204" pitchFamily="34" charset="0"/>
            </a:endParaRPr>
          </a:p>
          <a:p>
            <a:pPr lvl="2"/>
            <a:r>
              <a:rPr lang="en-US" sz="3600" dirty="0">
                <a:latin typeface="Trebuchet MS" panose="020B0603020202020204" pitchFamily="34" charset="0"/>
              </a:rPr>
              <a:t>using</a:t>
            </a:r>
            <a:r>
              <a:rPr lang="en-US" sz="4600" b="1" dirty="0">
                <a:solidFill>
                  <a:srgbClr val="C00000"/>
                </a:solidFill>
                <a:latin typeface="Trebuchet MS" panose="020B0603020202020204" pitchFamily="34" charset="0"/>
              </a:rPr>
              <a:t> </a:t>
            </a:r>
            <a:r>
              <a:rPr lang="en-US" sz="4600" b="1" dirty="0">
                <a:solidFill>
                  <a:srgbClr val="860033"/>
                </a:solidFill>
                <a:latin typeface="Trebuchet MS" panose="020B0603020202020204" pitchFamily="34" charset="0"/>
              </a:rPr>
              <a:t>personalized emails</a:t>
            </a:r>
            <a:endParaRPr lang="en-US" sz="3600" dirty="0">
              <a:latin typeface="Trebuchet MS" panose="020B0603020202020204" pitchFamily="34" charset="0"/>
            </a:endParaRPr>
          </a:p>
          <a:p>
            <a:pPr lvl="2"/>
            <a:endParaRPr lang="en-US" b="1" dirty="0">
              <a:solidFill>
                <a:srgbClr val="C00000"/>
              </a:solidFill>
              <a:latin typeface="Trebuchet MS" panose="020B0603020202020204" pitchFamily="34" charset="0"/>
            </a:endParaRPr>
          </a:p>
          <a:p>
            <a:pPr lvl="2"/>
            <a:r>
              <a:rPr lang="en-US" sz="3600" dirty="0">
                <a:latin typeface="Trebuchet MS" panose="020B0603020202020204" pitchFamily="34" charset="0"/>
              </a:rPr>
              <a:t>recommending</a:t>
            </a:r>
            <a:r>
              <a:rPr lang="en-US" sz="4600" b="1" dirty="0">
                <a:solidFill>
                  <a:srgbClr val="C00000"/>
                </a:solidFill>
                <a:latin typeface="Trebuchet MS" panose="020B0603020202020204" pitchFamily="34" charset="0"/>
              </a:rPr>
              <a:t> </a:t>
            </a:r>
            <a:r>
              <a:rPr lang="en-US" sz="4600" b="1" dirty="0">
                <a:solidFill>
                  <a:srgbClr val="860033"/>
                </a:solidFill>
                <a:latin typeface="Trebuchet MS" panose="020B0603020202020204" pitchFamily="34" charset="0"/>
              </a:rPr>
              <a:t>specific resources</a:t>
            </a:r>
          </a:p>
          <a:p>
            <a:pPr lvl="2"/>
            <a:endParaRPr lang="en-US" b="1" dirty="0">
              <a:solidFill>
                <a:srgbClr val="C00000"/>
              </a:solidFill>
              <a:latin typeface="Trebuchet MS" panose="020B0603020202020204" pitchFamily="34" charset="0"/>
            </a:endParaRPr>
          </a:p>
          <a:p>
            <a:pPr lvl="2"/>
            <a:r>
              <a:rPr lang="en-US" sz="3600" dirty="0">
                <a:latin typeface="Trebuchet MS" panose="020B0603020202020204" pitchFamily="34" charset="0"/>
              </a:rPr>
              <a:t>encouraging</a:t>
            </a:r>
            <a:r>
              <a:rPr lang="en-US" sz="4600" b="1" dirty="0">
                <a:solidFill>
                  <a:srgbClr val="C00000"/>
                </a:solidFill>
                <a:latin typeface="Trebuchet MS" panose="020B0603020202020204" pitchFamily="34" charset="0"/>
              </a:rPr>
              <a:t> </a:t>
            </a:r>
            <a:r>
              <a:rPr lang="en-US" sz="4600" b="1" dirty="0">
                <a:solidFill>
                  <a:srgbClr val="860033"/>
                </a:solidFill>
                <a:latin typeface="Trebuchet MS" panose="020B0603020202020204" pitchFamily="34" charset="0"/>
              </a:rPr>
              <a:t>questions</a:t>
            </a:r>
            <a:endParaRPr lang="en-US" sz="3600" dirty="0">
              <a:latin typeface="Trebuchet MS" panose="020B0603020202020204" pitchFamily="34" charset="0"/>
            </a:endParaRPr>
          </a:p>
        </p:txBody>
      </p:sp>
    </p:spTree>
    <p:extLst>
      <p:ext uri="{BB962C8B-B14F-4D97-AF65-F5344CB8AC3E}">
        <p14:creationId xmlns:p14="http://schemas.microsoft.com/office/powerpoint/2010/main" val="166365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3"/>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6C0B0DB-E317-403F-ABBA-95003086796D}"/>
              </a:ext>
            </a:extLst>
          </p:cNvPr>
          <p:cNvSpPr>
            <a:spLocks noGrp="1"/>
          </p:cNvSpPr>
          <p:nvPr>
            <p:ph type="title" idx="4294967295"/>
          </p:nvPr>
        </p:nvSpPr>
        <p:spPr/>
        <p:txBody>
          <a:bodyPr/>
          <a:lstStyle/>
          <a:p>
            <a:r>
              <a:rPr lang="en-US" dirty="0"/>
              <a:t>Online tutoring</a:t>
            </a:r>
            <a:r>
              <a:rPr lang="en-US" baseline="0" dirty="0"/>
              <a:t> should be regular</a:t>
            </a:r>
            <a:endParaRPr lang="en-US" dirty="0"/>
          </a:p>
        </p:txBody>
      </p:sp>
      <p:sp>
        <p:nvSpPr>
          <p:cNvPr id="8" name="TextBox 8"/>
          <p:cNvSpPr txBox="1">
            <a:spLocks noChangeArrowheads="1"/>
          </p:cNvSpPr>
          <p:nvPr/>
        </p:nvSpPr>
        <p:spPr bwMode="auto">
          <a:xfrm>
            <a:off x="3543300" y="22860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ONLINE TUTORING SHOULD BE</a:t>
            </a:r>
          </a:p>
        </p:txBody>
      </p:sp>
      <p:sp>
        <p:nvSpPr>
          <p:cNvPr id="10" name="TextBox 8"/>
          <p:cNvSpPr txBox="1">
            <a:spLocks noChangeArrowheads="1"/>
          </p:cNvSpPr>
          <p:nvPr/>
        </p:nvSpPr>
        <p:spPr bwMode="auto">
          <a:xfrm>
            <a:off x="6181825" y="3810000"/>
            <a:ext cx="2476500" cy="533400"/>
          </a:xfrm>
          <a:prstGeom prst="rect">
            <a:avLst/>
          </a:prstGeom>
          <a:solidFill>
            <a:srgbClr val="860033"/>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solidFill>
                  <a:schemeClr val="bg1"/>
                </a:solidFill>
                <a:latin typeface="Trebuchet MS" panose="020B0603020202020204" pitchFamily="34" charset="0"/>
              </a:rPr>
              <a:t>REGULAR</a:t>
            </a:r>
          </a:p>
        </p:txBody>
      </p:sp>
      <p:sp>
        <p:nvSpPr>
          <p:cNvPr id="9" name="TextBox 8">
            <a:extLst>
              <a:ext uri="{C183D7F6-B498-43B3-948B-1728B52AA6E4}">
                <adec:decorative xmlns:adec="http://schemas.microsoft.com/office/drawing/2017/decorative" val="1"/>
              </a:ext>
            </a:extLst>
          </p:cNvPr>
          <p:cNvSpPr txBox="1">
            <a:spLocks noChangeArrowheads="1"/>
          </p:cNvSpPr>
          <p:nvPr/>
        </p:nvSpPr>
        <p:spPr bwMode="auto">
          <a:xfrm>
            <a:off x="3543300" y="38100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
        <p:nvSpPr>
          <p:cNvPr id="11" name="TextBox 8">
            <a:extLst>
              <a:ext uri="{C183D7F6-B498-43B3-948B-1728B52AA6E4}">
                <adec:decorative xmlns:adec="http://schemas.microsoft.com/office/drawing/2017/decorative" val="1"/>
              </a:ext>
            </a:extLst>
          </p:cNvPr>
          <p:cNvSpPr txBox="1">
            <a:spLocks noChangeArrowheads="1"/>
          </p:cNvSpPr>
          <p:nvPr/>
        </p:nvSpPr>
        <p:spPr bwMode="auto">
          <a:xfrm>
            <a:off x="3543300" y="44958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
        <p:nvSpPr>
          <p:cNvPr id="12" name="TextBox 8">
            <a:extLst>
              <a:ext uri="{C183D7F6-B498-43B3-948B-1728B52AA6E4}">
                <adec:decorative xmlns:adec="http://schemas.microsoft.com/office/drawing/2017/decorative" val="1"/>
              </a:ext>
            </a:extLst>
          </p:cNvPr>
          <p:cNvSpPr txBox="1">
            <a:spLocks noChangeArrowheads="1"/>
          </p:cNvSpPr>
          <p:nvPr/>
        </p:nvSpPr>
        <p:spPr bwMode="auto">
          <a:xfrm>
            <a:off x="6172200" y="44958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38612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F69C0758-291B-4935-AB07-E49D9B5F0EAE}"/>
              </a:ext>
            </a:extLst>
          </p:cNvPr>
          <p:cNvSpPr>
            <a:spLocks noGrp="1"/>
          </p:cNvSpPr>
          <p:nvPr>
            <p:ph type="title" idx="4294967295"/>
          </p:nvPr>
        </p:nvSpPr>
        <p:spPr/>
        <p:txBody>
          <a:bodyPr/>
          <a:lstStyle/>
          <a:p>
            <a:r>
              <a:rPr lang="en-US" dirty="0"/>
              <a:t>Regular scheduling (part 1)</a:t>
            </a:r>
          </a:p>
        </p:txBody>
      </p:sp>
      <p:sp>
        <p:nvSpPr>
          <p:cNvPr id="2" name="TextBox 8"/>
          <p:cNvSpPr txBox="1">
            <a:spLocks noChangeArrowheads="1"/>
          </p:cNvSpPr>
          <p:nvPr/>
        </p:nvSpPr>
        <p:spPr bwMode="auto">
          <a:xfrm>
            <a:off x="0" y="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mn-cs"/>
              </a:rPr>
              <a:t>REGULAR</a:t>
            </a:r>
          </a:p>
        </p:txBody>
      </p:sp>
      <p:sp>
        <p:nvSpPr>
          <p:cNvPr id="3" name="TextBox 2"/>
          <p:cNvSpPr txBox="1"/>
          <p:nvPr/>
        </p:nvSpPr>
        <p:spPr>
          <a:xfrm>
            <a:off x="1349510" y="2474893"/>
            <a:ext cx="9492980" cy="2714397"/>
          </a:xfrm>
          <a:prstGeom prst="rect">
            <a:avLst/>
          </a:prstGeom>
          <a:noFill/>
        </p:spPr>
        <p:txBody>
          <a:bodyPr wrap="square" rtlCol="0">
            <a:spAutoFit/>
          </a:bodyPr>
          <a:lstStyle/>
          <a:p>
            <a:pPr>
              <a:lnSpc>
                <a:spcPct val="150000"/>
              </a:lnSpc>
            </a:pPr>
            <a:r>
              <a:rPr lang="en-US" sz="4600" b="1" dirty="0">
                <a:solidFill>
                  <a:srgbClr val="860033"/>
                </a:solidFill>
                <a:latin typeface="Trebuchet MS" panose="020B0603020202020204" pitchFamily="34" charset="0"/>
              </a:rPr>
              <a:t>Scheduled, in-house tutoring</a:t>
            </a:r>
            <a:r>
              <a:rPr lang="en-US" sz="3600" dirty="0">
                <a:solidFill>
                  <a:srgbClr val="860033"/>
                </a:solidFill>
                <a:latin typeface="Trebuchet MS" panose="020B0603020202020204" pitchFamily="34" charset="0"/>
              </a:rPr>
              <a:t> </a:t>
            </a:r>
            <a:r>
              <a:rPr lang="en-US" sz="3600" dirty="0">
                <a:latin typeface="Trebuchet MS" panose="020B0603020202020204" pitchFamily="34" charset="0"/>
              </a:rPr>
              <a:t>is different from the one-off “homework help” offered by private companies.</a:t>
            </a:r>
          </a:p>
        </p:txBody>
      </p:sp>
    </p:spTree>
    <p:extLst>
      <p:ext uri="{BB962C8B-B14F-4D97-AF65-F5344CB8AC3E}">
        <p14:creationId xmlns:p14="http://schemas.microsoft.com/office/powerpoint/2010/main" val="842540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502A8C16-FBCC-4E52-9FCC-C59F28DFDC59}"/>
              </a:ext>
            </a:extLst>
          </p:cNvPr>
          <p:cNvSpPr>
            <a:spLocks noGrp="1"/>
          </p:cNvSpPr>
          <p:nvPr>
            <p:ph type="title" idx="4294967295"/>
          </p:nvPr>
        </p:nvSpPr>
        <p:spPr/>
        <p:txBody>
          <a:bodyPr/>
          <a:lstStyle/>
          <a:p>
            <a:r>
              <a:rPr lang="en-US" dirty="0"/>
              <a:t>Regular</a:t>
            </a:r>
            <a:r>
              <a:rPr lang="en-US" baseline="0" dirty="0"/>
              <a:t> scheduling (part 2)</a:t>
            </a:r>
            <a:endParaRPr lang="en-US" dirty="0"/>
          </a:p>
        </p:txBody>
      </p:sp>
      <p:sp>
        <p:nvSpPr>
          <p:cNvPr id="2" name="TextBox 8"/>
          <p:cNvSpPr txBox="1">
            <a:spLocks noChangeArrowheads="1"/>
          </p:cNvSpPr>
          <p:nvPr/>
        </p:nvSpPr>
        <p:spPr bwMode="auto">
          <a:xfrm>
            <a:off x="0" y="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mn-cs"/>
              </a:rPr>
              <a:t>REGULAR</a:t>
            </a:r>
          </a:p>
        </p:txBody>
      </p:sp>
      <p:sp>
        <p:nvSpPr>
          <p:cNvPr id="3" name="TextBox 2"/>
          <p:cNvSpPr txBox="1"/>
          <p:nvPr/>
        </p:nvSpPr>
        <p:spPr>
          <a:xfrm>
            <a:off x="762000" y="1059121"/>
            <a:ext cx="10668000" cy="47397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effectLst/>
                <a:uLnTx/>
                <a:uFillTx/>
                <a:latin typeface="Trebuchet MS" panose="020B0603020202020204" pitchFamily="34" charset="0"/>
                <a:ea typeface="+mn-ea"/>
                <a:cs typeface="+mn-cs"/>
              </a:rPr>
              <a:t>Regular,</a:t>
            </a:r>
            <a:r>
              <a:rPr kumimoji="0" lang="en-US" sz="3600" i="0" u="none" strike="noStrike" kern="1200" cap="none" spc="0" normalizeH="0" noProof="0" dirty="0">
                <a:ln>
                  <a:noFill/>
                </a:ln>
                <a:effectLst/>
                <a:uLnTx/>
                <a:uFillTx/>
                <a:latin typeface="Trebuchet MS" panose="020B0603020202020204" pitchFamily="34" charset="0"/>
                <a:ea typeface="+mn-ea"/>
                <a:cs typeface="+mn-cs"/>
              </a:rPr>
              <a:t> scheduled tutoring allows the </a:t>
            </a:r>
            <a:r>
              <a:rPr kumimoji="0" lang="en-US" sz="4600" b="1" i="0" u="none" strike="noStrike" kern="1200" cap="none" spc="0" normalizeH="0" noProof="0" dirty="0">
                <a:ln>
                  <a:noFill/>
                </a:ln>
                <a:solidFill>
                  <a:srgbClr val="860033"/>
                </a:solidFill>
                <a:effectLst/>
                <a:uLnTx/>
                <a:uFillTx/>
                <a:latin typeface="Trebuchet MS" panose="020B0603020202020204" pitchFamily="34" charset="0"/>
                <a:ea typeface="+mn-ea"/>
                <a:cs typeface="+mn-cs"/>
              </a:rPr>
              <a:t>tutor</a:t>
            </a:r>
            <a:r>
              <a:rPr kumimoji="0" lang="en-US" sz="3600" i="0" u="none" strike="noStrike" kern="1200" cap="none" spc="0" normalizeH="0" noProof="0" dirty="0">
                <a:ln>
                  <a:noFill/>
                </a:ln>
                <a:effectLst/>
                <a:uLnTx/>
                <a:uFillTx/>
                <a:latin typeface="Trebuchet MS" panose="020B0603020202020204" pitchFamily="34" charset="0"/>
                <a:ea typeface="+mn-ea"/>
                <a:cs typeface="+mn-cs"/>
              </a:rPr>
              <a:t>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baseline="0" dirty="0">
              <a:solidFill>
                <a:prstClr val="black"/>
              </a:solidFill>
              <a:latin typeface="Trebuchet MS" panose="020B0603020202020204" pitchFamily="34" charset="0"/>
            </a:endParaRPr>
          </a:p>
          <a:p>
            <a:pPr lvl="1"/>
            <a:r>
              <a:rPr lang="en-US" sz="4600" b="1" dirty="0">
                <a:solidFill>
                  <a:srgbClr val="860033"/>
                </a:solidFill>
                <a:latin typeface="Trebuchet MS" panose="020B0603020202020204" pitchFamily="34" charset="0"/>
              </a:rPr>
              <a:t>t</a:t>
            </a:r>
            <a:r>
              <a:rPr kumimoji="0" lang="en-US" sz="4600" b="1" i="0" u="none" strike="noStrike" kern="1200" cap="none" spc="0" normalizeH="0" baseline="0" noProof="0" dirty="0" err="1">
                <a:ln>
                  <a:noFill/>
                </a:ln>
                <a:solidFill>
                  <a:srgbClr val="860033"/>
                </a:solidFill>
                <a:effectLst/>
                <a:uLnTx/>
                <a:uFillTx/>
                <a:latin typeface="Trebuchet MS" panose="020B0603020202020204" pitchFamily="34" charset="0"/>
                <a:ea typeface="+mn-ea"/>
                <a:cs typeface="+mn-cs"/>
              </a:rPr>
              <a:t>ailor</a:t>
            </a: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the content to an</a:t>
            </a:r>
            <a:r>
              <a:rPr kumimoji="0" lang="en-US" sz="3600" b="0" i="0" u="none" strike="noStrike" kern="1200" cap="none" spc="0" normalizeH="0" noProof="0" dirty="0">
                <a:ln>
                  <a:noFill/>
                </a:ln>
                <a:solidFill>
                  <a:prstClr val="black"/>
                </a:solidFill>
                <a:effectLst/>
                <a:uLnTx/>
                <a:uFillTx/>
                <a:latin typeface="Trebuchet MS" panose="020B0603020202020204" pitchFamily="34" charset="0"/>
                <a:ea typeface="+mn-ea"/>
                <a:cs typeface="+mn-cs"/>
              </a:rPr>
              <a:t> instructor/course</a:t>
            </a:r>
          </a:p>
          <a:p>
            <a:pPr lvl="1"/>
            <a:endParaRPr kumimoji="0" lang="en-US" b="0" i="0" u="none" strike="noStrike" kern="1200" cap="none" spc="0" normalizeH="0" noProof="0" dirty="0">
              <a:ln>
                <a:noFill/>
              </a:ln>
              <a:solidFill>
                <a:prstClr val="black"/>
              </a:solidFill>
              <a:effectLst/>
              <a:uLnTx/>
              <a:uFillTx/>
              <a:latin typeface="Trebuchet MS" panose="020B0603020202020204" pitchFamily="34" charset="0"/>
              <a:ea typeface="+mn-ea"/>
              <a:cs typeface="+mn-cs"/>
            </a:endParaRPr>
          </a:p>
          <a:p>
            <a:pPr lvl="1"/>
            <a:r>
              <a:rPr lang="en-US" sz="4600" b="1" dirty="0">
                <a:solidFill>
                  <a:srgbClr val="860033"/>
                </a:solidFill>
                <a:latin typeface="Trebuchet MS" panose="020B0603020202020204" pitchFamily="34" charset="0"/>
              </a:rPr>
              <a:t>b</a:t>
            </a:r>
            <a:r>
              <a:rPr lang="en-US" sz="4600" b="1" baseline="0" dirty="0">
                <a:solidFill>
                  <a:srgbClr val="860033"/>
                </a:solidFill>
                <a:latin typeface="Trebuchet MS" panose="020B0603020202020204" pitchFamily="34" charset="0"/>
              </a:rPr>
              <a:t>uild</a:t>
            </a:r>
            <a:r>
              <a:rPr lang="en-US" sz="3600" baseline="0" dirty="0">
                <a:solidFill>
                  <a:prstClr val="black"/>
                </a:solidFill>
                <a:latin typeface="Trebuchet MS" panose="020B0603020202020204" pitchFamily="34" charset="0"/>
              </a:rPr>
              <a:t> rapport with the tutee</a:t>
            </a:r>
          </a:p>
          <a:p>
            <a:pPr lvl="1"/>
            <a:endParaRPr lang="en-US" b="1" dirty="0">
              <a:solidFill>
                <a:srgbClr val="C00000"/>
              </a:solidFill>
              <a:latin typeface="Trebuchet MS" panose="020B0603020202020204" pitchFamily="34" charset="0"/>
            </a:endParaRPr>
          </a:p>
          <a:p>
            <a:pPr lvl="1"/>
            <a:r>
              <a:rPr lang="en-US" sz="4600" b="1" dirty="0">
                <a:solidFill>
                  <a:srgbClr val="860033"/>
                </a:solidFill>
                <a:latin typeface="Trebuchet MS" panose="020B0603020202020204" pitchFamily="34" charset="0"/>
              </a:rPr>
              <a:t>a</a:t>
            </a:r>
            <a:r>
              <a:rPr lang="en-US" sz="4600" b="1" baseline="0" dirty="0">
                <a:solidFill>
                  <a:srgbClr val="860033"/>
                </a:solidFill>
                <a:latin typeface="Trebuchet MS" panose="020B0603020202020204" pitchFamily="34" charset="0"/>
              </a:rPr>
              <a:t>ssess</a:t>
            </a:r>
            <a:r>
              <a:rPr lang="en-US" sz="4600" b="1" dirty="0">
                <a:solidFill>
                  <a:srgbClr val="C00000"/>
                </a:solidFill>
                <a:latin typeface="Trebuchet MS" panose="020B0603020202020204" pitchFamily="34" charset="0"/>
              </a:rPr>
              <a:t> </a:t>
            </a:r>
            <a:r>
              <a:rPr lang="en-US" sz="3600" dirty="0">
                <a:solidFill>
                  <a:prstClr val="black"/>
                </a:solidFill>
                <a:latin typeface="Trebuchet MS" panose="020B0603020202020204" pitchFamily="34" charset="0"/>
              </a:rPr>
              <a:t>the tutee’s understanding and progress </a:t>
            </a:r>
          </a:p>
          <a:p>
            <a:pPr lvl="1"/>
            <a:endParaRPr lang="en-US" b="1" dirty="0">
              <a:solidFill>
                <a:srgbClr val="C00000"/>
              </a:solidFill>
              <a:latin typeface="Trebuchet MS" panose="020B0603020202020204" pitchFamily="34" charset="0"/>
            </a:endParaRPr>
          </a:p>
          <a:p>
            <a:pPr lvl="1"/>
            <a:r>
              <a:rPr lang="en-US" sz="4600" b="1" dirty="0">
                <a:solidFill>
                  <a:srgbClr val="860033"/>
                </a:solidFill>
                <a:latin typeface="Trebuchet MS" panose="020B0603020202020204" pitchFamily="34" charset="0"/>
              </a:rPr>
              <a:t>adjust</a:t>
            </a:r>
            <a:r>
              <a:rPr lang="en-US" sz="3600" dirty="0">
                <a:solidFill>
                  <a:prstClr val="black"/>
                </a:solidFill>
                <a:latin typeface="Trebuchet MS" panose="020B0603020202020204" pitchFamily="34" charset="0"/>
              </a:rPr>
              <a:t> accordingly</a:t>
            </a:r>
          </a:p>
        </p:txBody>
      </p:sp>
    </p:spTree>
    <p:extLst>
      <p:ext uri="{BB962C8B-B14F-4D97-AF65-F5344CB8AC3E}">
        <p14:creationId xmlns:p14="http://schemas.microsoft.com/office/powerpoint/2010/main" val="2697306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AC58D5F-1BE2-49A5-A5E8-54F7781BC9D0}"/>
              </a:ext>
            </a:extLst>
          </p:cNvPr>
          <p:cNvSpPr>
            <a:spLocks noGrp="1"/>
          </p:cNvSpPr>
          <p:nvPr>
            <p:ph type="title" idx="4294967295"/>
          </p:nvPr>
        </p:nvSpPr>
        <p:spPr/>
        <p:txBody>
          <a:bodyPr/>
          <a:lstStyle/>
          <a:p>
            <a:r>
              <a:rPr lang="en-US" dirty="0"/>
              <a:t>Regular scheduling (part 3)</a:t>
            </a:r>
          </a:p>
        </p:txBody>
      </p:sp>
      <p:sp>
        <p:nvSpPr>
          <p:cNvPr id="2" name="TextBox 8"/>
          <p:cNvSpPr txBox="1">
            <a:spLocks noChangeArrowheads="1"/>
          </p:cNvSpPr>
          <p:nvPr/>
        </p:nvSpPr>
        <p:spPr bwMode="auto">
          <a:xfrm>
            <a:off x="0" y="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mn-cs"/>
              </a:rPr>
              <a:t>REGULAR</a:t>
            </a:r>
          </a:p>
        </p:txBody>
      </p:sp>
      <p:sp>
        <p:nvSpPr>
          <p:cNvPr id="3" name="TextBox 2"/>
          <p:cNvSpPr txBox="1"/>
          <p:nvPr/>
        </p:nvSpPr>
        <p:spPr>
          <a:xfrm>
            <a:off x="361950" y="1413064"/>
            <a:ext cx="11468100" cy="4031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effectLst/>
                <a:uLnTx/>
                <a:uFillTx/>
                <a:latin typeface="Trebuchet MS" panose="020B0603020202020204" pitchFamily="34" charset="0"/>
                <a:ea typeface="+mn-ea"/>
                <a:cs typeface="+mn-cs"/>
              </a:rPr>
              <a:t>Regular, scheduled tutoring</a:t>
            </a:r>
            <a:r>
              <a:rPr kumimoji="0" lang="en-US" sz="4600" b="1" i="0" u="none" strike="noStrike" kern="1200" cap="none" spc="0" normalizeH="0" baseline="0" noProof="0" dirty="0">
                <a:ln>
                  <a:noFill/>
                </a:ln>
                <a:solidFill>
                  <a:srgbClr val="99003B"/>
                </a:solidFill>
                <a:effectLst/>
                <a:uLnTx/>
                <a:uFillTx/>
                <a:latin typeface="Trebuchet MS" panose="020B0603020202020204" pitchFamily="34" charset="0"/>
                <a:ea typeface="+mn-ea"/>
                <a:cs typeface="+mn-cs"/>
              </a:rPr>
              <a:t> </a:t>
            </a: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allows the </a:t>
            </a:r>
            <a:r>
              <a:rPr kumimoji="0" lang="en-US" sz="4600" b="1" i="0" u="none" strike="noStrike" kern="1200" cap="none" spc="0" normalizeH="0" baseline="0" noProof="0" dirty="0">
                <a:ln>
                  <a:noFill/>
                </a:ln>
                <a:solidFill>
                  <a:srgbClr val="860033"/>
                </a:solidFill>
                <a:effectLst/>
                <a:uLnTx/>
                <a:uFillTx/>
                <a:latin typeface="Trebuchet MS" panose="020B0603020202020204" pitchFamily="34" charset="0"/>
                <a:ea typeface="+mn-ea"/>
                <a:cs typeface="+mn-cs"/>
              </a:rPr>
              <a:t>tutee</a:t>
            </a: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lvl="1"/>
            <a:r>
              <a:rPr lang="en-US" sz="4600" b="1" dirty="0">
                <a:solidFill>
                  <a:srgbClr val="860033"/>
                </a:solidFill>
                <a:latin typeface="Trebuchet MS" panose="020B0603020202020204" pitchFamily="34" charset="0"/>
              </a:rPr>
              <a:t>b</a:t>
            </a:r>
            <a:r>
              <a:rPr kumimoji="0" lang="en-US" sz="4600" b="1" i="0" u="none" strike="noStrike" kern="1200" cap="none" spc="0" normalizeH="0" baseline="0" noProof="0" dirty="0" err="1">
                <a:ln>
                  <a:noFill/>
                </a:ln>
                <a:solidFill>
                  <a:srgbClr val="860033"/>
                </a:solidFill>
                <a:effectLst/>
                <a:uLnTx/>
                <a:uFillTx/>
                <a:latin typeface="Trebuchet MS" panose="020B0603020202020204" pitchFamily="34" charset="0"/>
              </a:rPr>
              <a:t>uild</a:t>
            </a:r>
            <a:r>
              <a:rPr kumimoji="0" lang="en-US" sz="4600" b="1" i="0" u="none" strike="noStrike" kern="1200" cap="none" spc="0" normalizeH="0" baseline="0" noProof="0" dirty="0">
                <a:ln>
                  <a:noFill/>
                </a:ln>
                <a:solidFill>
                  <a:srgbClr val="860033"/>
                </a:solidFill>
                <a:effectLst/>
                <a:uLnTx/>
                <a:uFillTx/>
                <a:latin typeface="Trebuchet MS" panose="020B0603020202020204" pitchFamily="34" charset="0"/>
              </a:rPr>
              <a:t> </a:t>
            </a:r>
            <a:r>
              <a:rPr kumimoji="0" lang="en-US" sz="3600" i="0" u="none" strike="noStrike" kern="1200" cap="none" spc="0" normalizeH="0" baseline="0" noProof="0" dirty="0" err="1">
                <a:ln>
                  <a:noFill/>
                </a:ln>
                <a:effectLst/>
                <a:uLnTx/>
                <a:uFillTx/>
                <a:latin typeface="Trebuchet MS" panose="020B0603020202020204" pitchFamily="34" charset="0"/>
              </a:rPr>
              <a:t>rappor</a:t>
            </a:r>
            <a:r>
              <a:rPr lang="en-US" sz="3600" dirty="0">
                <a:latin typeface="Trebuchet MS" panose="020B0603020202020204" pitchFamily="34" charset="0"/>
              </a:rPr>
              <a:t>t </a:t>
            </a:r>
            <a:r>
              <a:rPr lang="en-US" sz="3600" dirty="0">
                <a:solidFill>
                  <a:prstClr val="black"/>
                </a:solidFill>
                <a:latin typeface="Trebuchet MS" panose="020B0603020202020204" pitchFamily="34" charset="0"/>
              </a:rPr>
              <a:t>with the tutor</a:t>
            </a:r>
          </a:p>
          <a:p>
            <a:pPr lvl="1"/>
            <a:endParaRPr kumimoji="0" lang="en-US" sz="24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a:p>
            <a:pPr lvl="1"/>
            <a:r>
              <a:rPr lang="en-US" sz="4600" b="1" dirty="0">
                <a:solidFill>
                  <a:srgbClr val="860033"/>
                </a:solidFill>
                <a:latin typeface="Trebuchet MS" panose="020B0603020202020204" pitchFamily="34" charset="0"/>
              </a:rPr>
              <a:t>a</a:t>
            </a:r>
            <a:r>
              <a:rPr kumimoji="0" lang="en-US" sz="4600" b="1" i="0" u="none" strike="noStrike" kern="1200" cap="none" spc="0" normalizeH="0" baseline="0" noProof="0" dirty="0" err="1">
                <a:ln>
                  <a:noFill/>
                </a:ln>
                <a:solidFill>
                  <a:srgbClr val="860033"/>
                </a:solidFill>
                <a:effectLst/>
                <a:uLnTx/>
                <a:uFillTx/>
                <a:latin typeface="Trebuchet MS" panose="020B0603020202020204" pitchFamily="34" charset="0"/>
                <a:ea typeface="+mn-ea"/>
                <a:cs typeface="+mn-cs"/>
              </a:rPr>
              <a:t>sk</a:t>
            </a: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r>
              <a:rPr kumimoji="0" lang="en-US" sz="3600" i="0" u="none" strike="noStrike" kern="1200" cap="none" spc="0" normalizeH="0" baseline="0" noProof="0" dirty="0">
                <a:ln>
                  <a:noFill/>
                </a:ln>
                <a:effectLst/>
                <a:uLnTx/>
                <a:uFillTx/>
                <a:latin typeface="Trebuchet MS" panose="020B0603020202020204" pitchFamily="34" charset="0"/>
                <a:ea typeface="+mn-ea"/>
                <a:cs typeface="+mn-cs"/>
              </a:rPr>
              <a:t>questions</a:t>
            </a:r>
          </a:p>
          <a:p>
            <a:pPr lvl="1"/>
            <a:endParaRPr lang="en-US" sz="2400" b="1" dirty="0">
              <a:solidFill>
                <a:srgbClr val="C00000"/>
              </a:solidFill>
              <a:latin typeface="Trebuchet MS" panose="020B0603020202020204" pitchFamily="34" charset="0"/>
            </a:endParaRPr>
          </a:p>
          <a:p>
            <a:pPr lvl="1"/>
            <a:r>
              <a:rPr lang="en-US" sz="4600" b="1" dirty="0">
                <a:solidFill>
                  <a:srgbClr val="860033"/>
                </a:solidFill>
                <a:latin typeface="Trebuchet MS" panose="020B0603020202020204" pitchFamily="34" charset="0"/>
              </a:rPr>
              <a:t>connect </a:t>
            </a:r>
            <a:r>
              <a:rPr lang="en-US" sz="3600" dirty="0">
                <a:solidFill>
                  <a:prstClr val="black"/>
                </a:solidFill>
                <a:latin typeface="Trebuchet MS" panose="020B0603020202020204" pitchFamily="34" charset="0"/>
              </a:rPr>
              <a:t>to a larger learning community</a:t>
            </a:r>
            <a:r>
              <a:rPr kumimoji="0" lang="en-US" sz="3600"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rPr>
              <a:t> </a:t>
            </a:r>
          </a:p>
        </p:txBody>
      </p:sp>
    </p:spTree>
    <p:extLst>
      <p:ext uri="{BB962C8B-B14F-4D97-AF65-F5344CB8AC3E}">
        <p14:creationId xmlns:p14="http://schemas.microsoft.com/office/powerpoint/2010/main" val="190515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72ABDAD8-41D9-476F-A4BD-3F814AB2F1AA}"/>
              </a:ext>
            </a:extLst>
          </p:cNvPr>
          <p:cNvSpPr>
            <a:spLocks noGrp="1"/>
          </p:cNvSpPr>
          <p:nvPr>
            <p:ph type="title" idx="4294967295"/>
          </p:nvPr>
        </p:nvSpPr>
        <p:spPr/>
        <p:txBody>
          <a:bodyPr/>
          <a:lstStyle/>
          <a:p>
            <a:r>
              <a:rPr lang="en-US" dirty="0"/>
              <a:t>Campus enrollment</a:t>
            </a:r>
          </a:p>
        </p:txBody>
      </p:sp>
      <p:sp>
        <p:nvSpPr>
          <p:cNvPr id="2" name="TextBox 1"/>
          <p:cNvSpPr txBox="1">
            <a:spLocks noChangeArrowheads="1"/>
          </p:cNvSpPr>
          <p:nvPr/>
        </p:nvSpPr>
        <p:spPr bwMode="auto">
          <a:xfrm>
            <a:off x="1981200" y="1231428"/>
            <a:ext cx="9144000" cy="435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Small campus with over </a:t>
            </a:r>
            <a:r>
              <a:rPr lang="en-US" altLang="en-US" sz="4600" b="1" dirty="0">
                <a:solidFill>
                  <a:srgbClr val="860033"/>
                </a:solidFill>
                <a:latin typeface="Trebuchet MS" panose="020B0603020202020204" pitchFamily="34" charset="0"/>
              </a:rPr>
              <a:t>half</a:t>
            </a:r>
            <a:r>
              <a:rPr lang="en-US" altLang="en-US" sz="3600" dirty="0">
                <a:latin typeface="Trebuchet MS" panose="020B0603020202020204" pitchFamily="34" charset="0"/>
              </a:rPr>
              <a:t> of total enrollment online.</a:t>
            </a:r>
          </a:p>
          <a:p>
            <a:pPr>
              <a:spcBef>
                <a:spcPct val="0"/>
              </a:spcBef>
              <a:buClrTx/>
              <a:buFontTx/>
              <a:buNone/>
            </a:pPr>
            <a:endParaRPr lang="en-US" altLang="en-US" sz="3600" dirty="0">
              <a:latin typeface="Trebuchet MS" panose="020B0603020202020204" pitchFamily="34" charset="0"/>
            </a:endParaRPr>
          </a:p>
          <a:p>
            <a:pPr>
              <a:spcBef>
                <a:spcPct val="0"/>
              </a:spcBef>
              <a:buClrTx/>
              <a:buFontTx/>
              <a:buNone/>
            </a:pPr>
            <a:endParaRPr lang="en-US" altLang="en-US" sz="3600" dirty="0">
              <a:latin typeface="Trebuchet MS" panose="020B0603020202020204" pitchFamily="34" charset="0"/>
            </a:endParaRPr>
          </a:p>
          <a:p>
            <a:pPr>
              <a:spcBef>
                <a:spcPct val="0"/>
              </a:spcBef>
              <a:buClrTx/>
              <a:buFontTx/>
              <a:buNone/>
            </a:pPr>
            <a:r>
              <a:rPr lang="en-US" altLang="en-US" sz="3600" dirty="0">
                <a:latin typeface="Trebuchet MS" panose="020B0603020202020204" pitchFamily="34" charset="0"/>
              </a:rPr>
              <a:t>Over </a:t>
            </a:r>
            <a:r>
              <a:rPr lang="en-US" altLang="en-US" sz="4600" b="1" dirty="0">
                <a:solidFill>
                  <a:srgbClr val="860033"/>
                </a:solidFill>
                <a:latin typeface="Trebuchet MS" panose="020B0603020202020204" pitchFamily="34" charset="0"/>
              </a:rPr>
              <a:t>10% </a:t>
            </a:r>
            <a:r>
              <a:rPr lang="en-US" altLang="en-US" sz="3600" dirty="0">
                <a:latin typeface="Trebuchet MS" panose="020B0603020202020204" pitchFamily="34" charset="0"/>
              </a:rPr>
              <a:t>of students are</a:t>
            </a:r>
            <a:r>
              <a:rPr lang="en-US" altLang="en-US" sz="3600" b="1" dirty="0">
                <a:solidFill>
                  <a:srgbClr val="7A0019"/>
                </a:solidFill>
                <a:latin typeface="Trebuchet MS" panose="020B0603020202020204" pitchFamily="34" charset="0"/>
              </a:rPr>
              <a:t> </a:t>
            </a:r>
            <a:r>
              <a:rPr lang="en-US" altLang="en-US" sz="3600" dirty="0">
                <a:latin typeface="Trebuchet MS" panose="020B0603020202020204" pitchFamily="34" charset="0"/>
              </a:rPr>
              <a:t>involved in tutoring.</a:t>
            </a:r>
          </a:p>
        </p:txBody>
      </p:sp>
      <p:cxnSp>
        <p:nvCxnSpPr>
          <p:cNvPr id="3" name="Straight Arrow Connector 3">
            <a:extLst>
              <a:ext uri="{C183D7F6-B498-43B3-948B-1728B52AA6E4}">
                <adec:decorative xmlns:adec="http://schemas.microsoft.com/office/drawing/2017/decorative" val="1"/>
              </a:ext>
            </a:extLst>
          </p:cNvPr>
          <p:cNvCxnSpPr>
            <a:cxnSpLocks noChangeShapeType="1"/>
          </p:cNvCxnSpPr>
          <p:nvPr/>
        </p:nvCxnSpPr>
        <p:spPr bwMode="auto">
          <a:xfrm>
            <a:off x="1371600" y="1251481"/>
            <a:ext cx="0" cy="4615919"/>
          </a:xfrm>
          <a:prstGeom prst="straightConnector1">
            <a:avLst/>
          </a:prstGeom>
          <a:noFill/>
          <a:ln w="38100" cap="rnd" algn="ctr">
            <a:solidFill>
              <a:schemeClr val="tx1"/>
            </a:solidFill>
            <a:round/>
            <a:headEnd/>
            <a:tailEnd type="oval"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91348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1D7B9DF-2477-4F79-9575-5CB257571848}"/>
              </a:ext>
            </a:extLst>
          </p:cNvPr>
          <p:cNvSpPr>
            <a:spLocks noGrp="1"/>
          </p:cNvSpPr>
          <p:nvPr>
            <p:ph type="title" idx="4294967295"/>
          </p:nvPr>
        </p:nvSpPr>
        <p:spPr/>
        <p:txBody>
          <a:bodyPr/>
          <a:lstStyle/>
          <a:p>
            <a:r>
              <a:rPr lang="en-US" dirty="0"/>
              <a:t>Online tutoring</a:t>
            </a:r>
            <a:r>
              <a:rPr lang="en-US" baseline="0" dirty="0"/>
              <a:t> should be connected</a:t>
            </a:r>
            <a:endParaRPr lang="en-US" dirty="0"/>
          </a:p>
        </p:txBody>
      </p:sp>
      <p:sp>
        <p:nvSpPr>
          <p:cNvPr id="8" name="TextBox 8"/>
          <p:cNvSpPr txBox="1">
            <a:spLocks noChangeArrowheads="1"/>
          </p:cNvSpPr>
          <p:nvPr/>
        </p:nvSpPr>
        <p:spPr bwMode="auto">
          <a:xfrm>
            <a:off x="3543300" y="22860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ONLINE TUTORING SHOULD BE</a:t>
            </a:r>
          </a:p>
        </p:txBody>
      </p:sp>
      <p:sp>
        <p:nvSpPr>
          <p:cNvPr id="11" name="TextBox 8"/>
          <p:cNvSpPr txBox="1">
            <a:spLocks noChangeArrowheads="1"/>
          </p:cNvSpPr>
          <p:nvPr/>
        </p:nvSpPr>
        <p:spPr bwMode="auto">
          <a:xfrm>
            <a:off x="3543300" y="4495800"/>
            <a:ext cx="2476500" cy="533400"/>
          </a:xfrm>
          <a:prstGeom prst="rect">
            <a:avLst/>
          </a:prstGeom>
          <a:solidFill>
            <a:srgbClr val="860033"/>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solidFill>
                  <a:schemeClr val="bg1"/>
                </a:solidFill>
                <a:latin typeface="Trebuchet MS" panose="020B0603020202020204" pitchFamily="34" charset="0"/>
              </a:rPr>
              <a:t>CONNECTED</a:t>
            </a:r>
          </a:p>
        </p:txBody>
      </p:sp>
      <p:sp>
        <p:nvSpPr>
          <p:cNvPr id="9" name="TextBox 8">
            <a:extLst>
              <a:ext uri="{C183D7F6-B498-43B3-948B-1728B52AA6E4}">
                <adec:decorative xmlns:adec="http://schemas.microsoft.com/office/drawing/2017/decorative" val="1"/>
              </a:ext>
            </a:extLst>
          </p:cNvPr>
          <p:cNvSpPr txBox="1">
            <a:spLocks noChangeArrowheads="1"/>
          </p:cNvSpPr>
          <p:nvPr/>
        </p:nvSpPr>
        <p:spPr bwMode="auto">
          <a:xfrm>
            <a:off x="3543300" y="38100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
        <p:nvSpPr>
          <p:cNvPr id="10" name="TextBox 8">
            <a:extLst>
              <a:ext uri="{C183D7F6-B498-43B3-948B-1728B52AA6E4}">
                <adec:decorative xmlns:adec="http://schemas.microsoft.com/office/drawing/2017/decorative" val="1"/>
              </a:ext>
            </a:extLst>
          </p:cNvPr>
          <p:cNvSpPr txBox="1">
            <a:spLocks noChangeArrowheads="1"/>
          </p:cNvSpPr>
          <p:nvPr/>
        </p:nvSpPr>
        <p:spPr bwMode="auto">
          <a:xfrm>
            <a:off x="6181825" y="38100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
        <p:nvSpPr>
          <p:cNvPr id="12" name="TextBox 8">
            <a:extLst>
              <a:ext uri="{C183D7F6-B498-43B3-948B-1728B52AA6E4}">
                <adec:decorative xmlns:adec="http://schemas.microsoft.com/office/drawing/2017/decorative" val="1"/>
              </a:ext>
            </a:extLst>
          </p:cNvPr>
          <p:cNvSpPr txBox="1">
            <a:spLocks noChangeArrowheads="1"/>
          </p:cNvSpPr>
          <p:nvPr/>
        </p:nvSpPr>
        <p:spPr bwMode="auto">
          <a:xfrm>
            <a:off x="6172200" y="44958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27796313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E70F71C-2115-4AB9-9227-1E6C345DB333}"/>
              </a:ext>
            </a:extLst>
          </p:cNvPr>
          <p:cNvSpPr>
            <a:spLocks noGrp="1"/>
          </p:cNvSpPr>
          <p:nvPr>
            <p:ph type="title" idx="4294967295"/>
          </p:nvPr>
        </p:nvSpPr>
        <p:spPr/>
        <p:txBody>
          <a:bodyPr/>
          <a:lstStyle/>
          <a:p>
            <a:r>
              <a:rPr lang="en-US" dirty="0"/>
              <a:t>Connection</a:t>
            </a:r>
          </a:p>
        </p:txBody>
      </p:sp>
      <p:sp>
        <p:nvSpPr>
          <p:cNvPr id="2" name="TextBox 8"/>
          <p:cNvSpPr txBox="1">
            <a:spLocks noChangeArrowheads="1"/>
          </p:cNvSpPr>
          <p:nvPr/>
        </p:nvSpPr>
        <p:spPr bwMode="auto">
          <a:xfrm>
            <a:off x="0" y="7374"/>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mn-cs"/>
              </a:rPr>
              <a:t>CONNECTED</a:t>
            </a:r>
          </a:p>
        </p:txBody>
      </p:sp>
      <p:sp>
        <p:nvSpPr>
          <p:cNvPr id="3" name="TextBox 2"/>
          <p:cNvSpPr txBox="1"/>
          <p:nvPr/>
        </p:nvSpPr>
        <p:spPr>
          <a:xfrm>
            <a:off x="1066800" y="2487300"/>
            <a:ext cx="10058400" cy="1883401"/>
          </a:xfrm>
          <a:prstGeom prst="rect">
            <a:avLst/>
          </a:prstGeom>
          <a:noFill/>
        </p:spPr>
        <p:txBody>
          <a:bodyPr wrap="square" rtlCol="0">
            <a:spAutoFit/>
          </a:bodyPr>
          <a:lstStyle/>
          <a:p>
            <a:pPr>
              <a:lnSpc>
                <a:spcPct val="150000"/>
              </a:lnSpc>
            </a:pPr>
            <a:r>
              <a:rPr lang="en-US" sz="4600" b="1" dirty="0">
                <a:solidFill>
                  <a:srgbClr val="860033"/>
                </a:solidFill>
                <a:latin typeface="Trebuchet MS" panose="020B0603020202020204" pitchFamily="34" charset="0"/>
              </a:rPr>
              <a:t>Social</a:t>
            </a:r>
            <a:r>
              <a:rPr lang="en-US" sz="3600" dirty="0">
                <a:latin typeface="Trebuchet MS" panose="020B0603020202020204" pitchFamily="34" charset="0"/>
              </a:rPr>
              <a:t> and </a:t>
            </a:r>
            <a:r>
              <a:rPr lang="en-US" sz="4600" b="1" dirty="0">
                <a:solidFill>
                  <a:srgbClr val="860033"/>
                </a:solidFill>
                <a:latin typeface="Trebuchet MS" panose="020B0603020202020204" pitchFamily="34" charset="0"/>
              </a:rPr>
              <a:t>intellectual engagement</a:t>
            </a:r>
            <a:r>
              <a:rPr lang="en-US" sz="3600" dirty="0">
                <a:solidFill>
                  <a:srgbClr val="860033"/>
                </a:solidFill>
                <a:latin typeface="Trebuchet MS" panose="020B0603020202020204" pitchFamily="34" charset="0"/>
              </a:rPr>
              <a:t> </a:t>
            </a:r>
            <a:r>
              <a:rPr lang="en-US" sz="3600" dirty="0">
                <a:latin typeface="Trebuchet MS" panose="020B0603020202020204" pitchFamily="34" charset="0"/>
              </a:rPr>
              <a:t>is crucial for online student success. </a:t>
            </a:r>
          </a:p>
        </p:txBody>
      </p:sp>
      <p:sp>
        <p:nvSpPr>
          <p:cNvPr id="4" name="Rectangle 3"/>
          <p:cNvSpPr/>
          <p:nvPr/>
        </p:nvSpPr>
        <p:spPr>
          <a:xfrm>
            <a:off x="0" y="6611938"/>
            <a:ext cx="5562600" cy="246062"/>
          </a:xfrm>
          <a:prstGeom prst="rect">
            <a:avLst/>
          </a:prstGeom>
        </p:spPr>
        <p:txBody>
          <a:bodyPr>
            <a:spAutoFit/>
          </a:bodyPr>
          <a:lstStyle/>
          <a:p>
            <a:pPr>
              <a:spcBef>
                <a:spcPts val="600"/>
              </a:spcBef>
              <a:defRPr/>
            </a:pPr>
            <a:r>
              <a:rPr lang="en-US" altLang="en-US" sz="1000" kern="0" dirty="0" err="1">
                <a:latin typeface="Trebuchet MS" panose="020B0603020202020204" pitchFamily="34" charset="0"/>
                <a:cs typeface="Times New Roman" panose="02020603050405020304" pitchFamily="18" charset="0"/>
              </a:rPr>
              <a:t>Rovai</a:t>
            </a:r>
            <a:r>
              <a:rPr lang="en-US" altLang="en-US" sz="1000" kern="0" dirty="0">
                <a:latin typeface="Trebuchet MS" panose="020B0603020202020204" pitchFamily="34" charset="0"/>
                <a:cs typeface="Times New Roman" panose="02020603050405020304" pitchFamily="18" charset="0"/>
              </a:rPr>
              <a:t> &amp; </a:t>
            </a:r>
            <a:r>
              <a:rPr lang="en-US" altLang="en-US" sz="1000" kern="0" dirty="0" err="1">
                <a:latin typeface="Trebuchet MS" panose="020B0603020202020204" pitchFamily="34" charset="0"/>
                <a:cs typeface="Times New Roman" panose="02020603050405020304" pitchFamily="18" charset="0"/>
              </a:rPr>
              <a:t>Wighting</a:t>
            </a:r>
            <a:r>
              <a:rPr lang="en-US" altLang="en-US" sz="1000" kern="0" dirty="0">
                <a:latin typeface="Trebuchet MS" panose="020B0603020202020204" pitchFamily="34" charset="0"/>
                <a:cs typeface="Times New Roman" panose="02020603050405020304" pitchFamily="18" charset="0"/>
              </a:rPr>
              <a:t> (2005); Pilcher (2016)</a:t>
            </a:r>
            <a:endParaRPr lang="en-US" altLang="en-US" sz="1000" kern="0" dirty="0">
              <a:latin typeface="Trebuchet MS" panose="020B0603020202020204" pitchFamily="34" charset="0"/>
            </a:endParaRPr>
          </a:p>
        </p:txBody>
      </p:sp>
    </p:spTree>
    <p:extLst>
      <p:ext uri="{BB962C8B-B14F-4D97-AF65-F5344CB8AC3E}">
        <p14:creationId xmlns:p14="http://schemas.microsoft.com/office/powerpoint/2010/main" val="615867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E496DF0-E9FB-400F-B04F-3E7873A2ED95}"/>
              </a:ext>
            </a:extLst>
          </p:cNvPr>
          <p:cNvSpPr>
            <a:spLocks noGrp="1"/>
          </p:cNvSpPr>
          <p:nvPr>
            <p:ph type="title" idx="4294967295"/>
          </p:nvPr>
        </p:nvSpPr>
        <p:spPr/>
        <p:txBody>
          <a:bodyPr/>
          <a:lstStyle/>
          <a:p>
            <a:r>
              <a:rPr lang="en-US" dirty="0"/>
              <a:t>Online tutoring should be nondirective</a:t>
            </a:r>
          </a:p>
        </p:txBody>
      </p:sp>
      <p:sp>
        <p:nvSpPr>
          <p:cNvPr id="8" name="TextBox 8"/>
          <p:cNvSpPr txBox="1">
            <a:spLocks noChangeArrowheads="1"/>
          </p:cNvSpPr>
          <p:nvPr/>
        </p:nvSpPr>
        <p:spPr bwMode="auto">
          <a:xfrm>
            <a:off x="3543300" y="22860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ONLINE TUTORING SHOULD BE</a:t>
            </a:r>
          </a:p>
        </p:txBody>
      </p:sp>
      <p:sp>
        <p:nvSpPr>
          <p:cNvPr id="12" name="TextBox 8"/>
          <p:cNvSpPr txBox="1">
            <a:spLocks noChangeArrowheads="1"/>
          </p:cNvSpPr>
          <p:nvPr/>
        </p:nvSpPr>
        <p:spPr bwMode="auto">
          <a:xfrm>
            <a:off x="6172200" y="4495800"/>
            <a:ext cx="2476500" cy="533400"/>
          </a:xfrm>
          <a:prstGeom prst="rect">
            <a:avLst/>
          </a:prstGeom>
          <a:solidFill>
            <a:srgbClr val="860033"/>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solidFill>
                  <a:schemeClr val="bg1"/>
                </a:solidFill>
                <a:latin typeface="Trebuchet MS" panose="020B0603020202020204" pitchFamily="34" charset="0"/>
              </a:rPr>
              <a:t>NONDIRECTIVE</a:t>
            </a:r>
          </a:p>
        </p:txBody>
      </p:sp>
      <p:sp>
        <p:nvSpPr>
          <p:cNvPr id="9" name="TextBox 8">
            <a:extLst>
              <a:ext uri="{C183D7F6-B498-43B3-948B-1728B52AA6E4}">
                <adec:decorative xmlns:adec="http://schemas.microsoft.com/office/drawing/2017/decorative" val="1"/>
              </a:ext>
            </a:extLst>
          </p:cNvPr>
          <p:cNvSpPr txBox="1">
            <a:spLocks noChangeArrowheads="1"/>
          </p:cNvSpPr>
          <p:nvPr/>
        </p:nvSpPr>
        <p:spPr bwMode="auto">
          <a:xfrm>
            <a:off x="3543300" y="38100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
        <p:nvSpPr>
          <p:cNvPr id="10" name="TextBox 8">
            <a:extLst>
              <a:ext uri="{C183D7F6-B498-43B3-948B-1728B52AA6E4}">
                <adec:decorative xmlns:adec="http://schemas.microsoft.com/office/drawing/2017/decorative" val="1"/>
              </a:ext>
            </a:extLst>
          </p:cNvPr>
          <p:cNvSpPr txBox="1">
            <a:spLocks noChangeArrowheads="1"/>
          </p:cNvSpPr>
          <p:nvPr/>
        </p:nvSpPr>
        <p:spPr bwMode="auto">
          <a:xfrm>
            <a:off x="6181825" y="38100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
        <p:nvSpPr>
          <p:cNvPr id="11" name="TextBox 8">
            <a:extLst>
              <a:ext uri="{C183D7F6-B498-43B3-948B-1728B52AA6E4}">
                <adec:decorative xmlns:adec="http://schemas.microsoft.com/office/drawing/2017/decorative" val="1"/>
              </a:ext>
            </a:extLst>
          </p:cNvPr>
          <p:cNvSpPr txBox="1">
            <a:spLocks noChangeArrowheads="1"/>
          </p:cNvSpPr>
          <p:nvPr/>
        </p:nvSpPr>
        <p:spPr bwMode="auto">
          <a:xfrm>
            <a:off x="3543300" y="44958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3008059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114B321-F2D9-4D6F-A17B-A308169DEC4E}"/>
              </a:ext>
            </a:extLst>
          </p:cNvPr>
          <p:cNvSpPr>
            <a:spLocks noGrp="1"/>
          </p:cNvSpPr>
          <p:nvPr>
            <p:ph type="title" idx="4294967295"/>
          </p:nvPr>
        </p:nvSpPr>
        <p:spPr/>
        <p:txBody>
          <a:bodyPr/>
          <a:lstStyle/>
          <a:p>
            <a:r>
              <a:rPr lang="en-US" dirty="0"/>
              <a:t>Nondirective</a:t>
            </a:r>
            <a:r>
              <a:rPr lang="en-US" baseline="0" dirty="0"/>
              <a:t> (part 1)</a:t>
            </a:r>
            <a:endParaRPr lang="en-US" dirty="0"/>
          </a:p>
        </p:txBody>
      </p:sp>
      <p:sp>
        <p:nvSpPr>
          <p:cNvPr id="2" name="TextBox 8"/>
          <p:cNvSpPr txBox="1">
            <a:spLocks noChangeArrowheads="1"/>
          </p:cNvSpPr>
          <p:nvPr/>
        </p:nvSpPr>
        <p:spPr bwMode="auto">
          <a:xfrm>
            <a:off x="0" y="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mn-cs"/>
              </a:rPr>
              <a:t>NONDIRECTIVE</a:t>
            </a:r>
          </a:p>
        </p:txBody>
      </p:sp>
      <p:sp>
        <p:nvSpPr>
          <p:cNvPr id="3" name="TextBox 2"/>
          <p:cNvSpPr txBox="1"/>
          <p:nvPr/>
        </p:nvSpPr>
        <p:spPr>
          <a:xfrm>
            <a:off x="628650" y="1490008"/>
            <a:ext cx="10934700" cy="3877985"/>
          </a:xfrm>
          <a:prstGeom prst="rect">
            <a:avLst/>
          </a:prstGeom>
          <a:noFill/>
        </p:spPr>
        <p:txBody>
          <a:bodyPr wrap="square" rtlCol="0">
            <a:spAutoFit/>
          </a:bodyPr>
          <a:lstStyle/>
          <a:p>
            <a:pPr>
              <a:lnSpc>
                <a:spcPct val="150000"/>
              </a:lnSpc>
            </a:pPr>
            <a:r>
              <a:rPr lang="en-US" sz="3600" b="1" dirty="0">
                <a:latin typeface="Trebuchet MS" panose="020B0603020202020204" pitchFamily="34" charset="0"/>
              </a:rPr>
              <a:t>Synchronous</a:t>
            </a:r>
            <a:r>
              <a:rPr lang="en-US" sz="3600" dirty="0">
                <a:latin typeface="Trebuchet MS" panose="020B0603020202020204" pitchFamily="34" charset="0"/>
              </a:rPr>
              <a:t> online tutoring can preserve the back-and-forth of a traditional session, so long as tutors have made adequate </a:t>
            </a:r>
            <a:r>
              <a:rPr lang="en-US" sz="4600" b="1" dirty="0">
                <a:solidFill>
                  <a:srgbClr val="860033"/>
                </a:solidFill>
                <a:latin typeface="Trebuchet MS" panose="020B0603020202020204" pitchFamily="34" charset="0"/>
              </a:rPr>
              <a:t>preparations</a:t>
            </a:r>
            <a:r>
              <a:rPr lang="en-US" sz="4600" dirty="0">
                <a:solidFill>
                  <a:srgbClr val="860033"/>
                </a:solidFill>
                <a:latin typeface="Trebuchet MS" panose="020B0603020202020204" pitchFamily="34" charset="0"/>
              </a:rPr>
              <a:t> </a:t>
            </a:r>
            <a:r>
              <a:rPr lang="en-US" sz="3600" dirty="0">
                <a:latin typeface="Trebuchet MS" panose="020B0603020202020204" pitchFamily="34" charset="0"/>
              </a:rPr>
              <a:t>and are adept at </a:t>
            </a:r>
            <a:r>
              <a:rPr lang="en-US" sz="4600" b="1" dirty="0">
                <a:solidFill>
                  <a:srgbClr val="860033"/>
                </a:solidFill>
                <a:latin typeface="Trebuchet MS" panose="020B0603020202020204" pitchFamily="34" charset="0"/>
              </a:rPr>
              <a:t>technological</a:t>
            </a:r>
            <a:r>
              <a:rPr lang="en-US" sz="4600" b="1" dirty="0">
                <a:solidFill>
                  <a:srgbClr val="C00000"/>
                </a:solidFill>
                <a:latin typeface="Trebuchet MS" panose="020B0603020202020204" pitchFamily="34" charset="0"/>
              </a:rPr>
              <a:t> </a:t>
            </a:r>
            <a:r>
              <a:rPr lang="en-US" sz="4600" b="1" dirty="0">
                <a:solidFill>
                  <a:srgbClr val="860033"/>
                </a:solidFill>
                <a:latin typeface="Trebuchet MS" panose="020B0603020202020204" pitchFamily="34" charset="0"/>
              </a:rPr>
              <a:t>troubleshooting</a:t>
            </a:r>
            <a:r>
              <a:rPr lang="en-US" sz="3600" dirty="0">
                <a:latin typeface="Trebuchet MS" panose="020B0603020202020204" pitchFamily="34" charset="0"/>
              </a:rPr>
              <a:t>.</a:t>
            </a:r>
          </a:p>
        </p:txBody>
      </p:sp>
    </p:spTree>
    <p:extLst>
      <p:ext uri="{BB962C8B-B14F-4D97-AF65-F5344CB8AC3E}">
        <p14:creationId xmlns:p14="http://schemas.microsoft.com/office/powerpoint/2010/main" val="517464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7E05884E-2001-496C-8CA6-C1F87AF92054}"/>
              </a:ext>
            </a:extLst>
          </p:cNvPr>
          <p:cNvSpPr>
            <a:spLocks noGrp="1"/>
          </p:cNvSpPr>
          <p:nvPr>
            <p:ph type="title" idx="4294967295"/>
          </p:nvPr>
        </p:nvSpPr>
        <p:spPr/>
        <p:txBody>
          <a:bodyPr/>
          <a:lstStyle/>
          <a:p>
            <a:r>
              <a:rPr lang="en-US" dirty="0"/>
              <a:t>Nondirective (part 2)</a:t>
            </a:r>
          </a:p>
        </p:txBody>
      </p:sp>
      <p:sp>
        <p:nvSpPr>
          <p:cNvPr id="3" name="TextBox 8"/>
          <p:cNvSpPr txBox="1">
            <a:spLocks noChangeArrowheads="1"/>
          </p:cNvSpPr>
          <p:nvPr/>
        </p:nvSpPr>
        <p:spPr bwMode="auto">
          <a:xfrm>
            <a:off x="0" y="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mn-cs"/>
              </a:rPr>
              <a:t>NONDIRECTIVE</a:t>
            </a:r>
          </a:p>
        </p:txBody>
      </p:sp>
      <p:sp>
        <p:nvSpPr>
          <p:cNvPr id="2" name="TextBox 1"/>
          <p:cNvSpPr txBox="1"/>
          <p:nvPr/>
        </p:nvSpPr>
        <p:spPr>
          <a:xfrm>
            <a:off x="952500" y="1970492"/>
            <a:ext cx="10287000" cy="2917017"/>
          </a:xfrm>
          <a:prstGeom prst="rect">
            <a:avLst/>
          </a:prstGeom>
          <a:noFill/>
        </p:spPr>
        <p:txBody>
          <a:bodyPr wrap="square" rtlCol="0">
            <a:spAutoFit/>
          </a:bodyPr>
          <a:lstStyle/>
          <a:p>
            <a:pPr>
              <a:lnSpc>
                <a:spcPct val="150000"/>
              </a:lnSpc>
            </a:pPr>
            <a:r>
              <a:rPr lang="en-US" sz="3600" b="1" dirty="0">
                <a:latin typeface="Trebuchet MS" panose="020B0603020202020204" pitchFamily="34" charset="0"/>
              </a:rPr>
              <a:t>Asynchronous</a:t>
            </a:r>
            <a:r>
              <a:rPr lang="en-US" sz="3600" dirty="0">
                <a:latin typeface="Trebuchet MS" panose="020B0603020202020204" pitchFamily="34" charset="0"/>
              </a:rPr>
              <a:t> online tutoring works best when </a:t>
            </a:r>
            <a:r>
              <a:rPr lang="en-US" sz="4600" b="1" dirty="0">
                <a:solidFill>
                  <a:srgbClr val="860033"/>
                </a:solidFill>
                <a:latin typeface="Trebuchet MS" panose="020B0603020202020204" pitchFamily="34" charset="0"/>
              </a:rPr>
              <a:t>personalized</a:t>
            </a:r>
            <a:r>
              <a:rPr lang="en-US" sz="3600" dirty="0">
                <a:latin typeface="Trebuchet MS" panose="020B0603020202020204" pitchFamily="34" charset="0"/>
              </a:rPr>
              <a:t> to the student in a format that </a:t>
            </a:r>
            <a:r>
              <a:rPr lang="en-US" sz="4600" b="1" dirty="0">
                <a:solidFill>
                  <a:srgbClr val="860033"/>
                </a:solidFill>
                <a:latin typeface="Trebuchet MS" panose="020B0603020202020204" pitchFamily="34" charset="0"/>
              </a:rPr>
              <a:t>preserves the autonomy</a:t>
            </a:r>
            <a:r>
              <a:rPr lang="en-US" sz="3600" dirty="0">
                <a:solidFill>
                  <a:srgbClr val="860033"/>
                </a:solidFill>
                <a:latin typeface="Trebuchet MS" panose="020B0603020202020204" pitchFamily="34" charset="0"/>
              </a:rPr>
              <a:t> </a:t>
            </a:r>
            <a:r>
              <a:rPr lang="en-US" sz="3600" dirty="0">
                <a:latin typeface="Trebuchet MS" panose="020B0603020202020204" pitchFamily="34" charset="0"/>
              </a:rPr>
              <a:t>of their work.</a:t>
            </a:r>
            <a:endParaRPr lang="en-US" sz="3600" b="1" dirty="0">
              <a:solidFill>
                <a:srgbClr val="C00000"/>
              </a:solidFill>
              <a:latin typeface="Trebuchet MS" panose="020B0603020202020204" pitchFamily="34" charset="0"/>
            </a:endParaRPr>
          </a:p>
        </p:txBody>
      </p:sp>
    </p:spTree>
    <p:extLst>
      <p:ext uri="{BB962C8B-B14F-4D97-AF65-F5344CB8AC3E}">
        <p14:creationId xmlns:p14="http://schemas.microsoft.com/office/powerpoint/2010/main" val="954339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E0CB94A0-8746-4A7D-AA87-51647416D0CB}"/>
              </a:ext>
            </a:extLst>
          </p:cNvPr>
          <p:cNvSpPr>
            <a:spLocks noGrp="1"/>
          </p:cNvSpPr>
          <p:nvPr>
            <p:ph type="title" idx="4294967295"/>
          </p:nvPr>
        </p:nvSpPr>
        <p:spPr/>
        <p:txBody>
          <a:bodyPr/>
          <a:lstStyle/>
          <a:p>
            <a:r>
              <a:rPr lang="en-US" dirty="0"/>
              <a:t>Sample asynchronous video</a:t>
            </a:r>
          </a:p>
        </p:txBody>
      </p:sp>
      <p:sp>
        <p:nvSpPr>
          <p:cNvPr id="3" name="TextBox 8"/>
          <p:cNvSpPr txBox="1">
            <a:spLocks noChangeArrowheads="1"/>
          </p:cNvSpPr>
          <p:nvPr/>
        </p:nvSpPr>
        <p:spPr bwMode="auto">
          <a:xfrm>
            <a:off x="0" y="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600" b="1" i="0" u="none" strike="noStrike" kern="1200" cap="none" spc="0" normalizeH="0" baseline="0" noProof="0" dirty="0">
                <a:ln>
                  <a:noFill/>
                </a:ln>
                <a:solidFill>
                  <a:prstClr val="black"/>
                </a:solidFill>
                <a:effectLst/>
                <a:uLnTx/>
                <a:uFillTx/>
                <a:latin typeface="Trebuchet MS" panose="020B0603020202020204" pitchFamily="34" charset="0"/>
                <a:ea typeface="ＭＳ Ｐゴシック" panose="020B0600070205080204" pitchFamily="34" charset="-128"/>
                <a:cs typeface="+mn-cs"/>
              </a:rPr>
              <a:t>NONDIRECTIVE</a:t>
            </a:r>
          </a:p>
        </p:txBody>
      </p:sp>
      <p:pic>
        <p:nvPicPr>
          <p:cNvPr id="4" name="Diversity_Statement" descr="Sample asynchronous video. Version with closed captions is linked bel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5800" y="704375"/>
            <a:ext cx="9677400" cy="5443951"/>
          </a:xfrm>
          <a:prstGeom prst="rect">
            <a:avLst/>
          </a:prstGeom>
        </p:spPr>
      </p:pic>
      <p:sp>
        <p:nvSpPr>
          <p:cNvPr id="2" name="TextBox 1"/>
          <p:cNvSpPr txBox="1"/>
          <p:nvPr/>
        </p:nvSpPr>
        <p:spPr>
          <a:xfrm>
            <a:off x="685800" y="6343113"/>
            <a:ext cx="9677400" cy="369332"/>
          </a:xfrm>
          <a:prstGeom prst="rect">
            <a:avLst/>
          </a:prstGeom>
          <a:noFill/>
        </p:spPr>
        <p:txBody>
          <a:bodyPr wrap="square" rtlCol="0">
            <a:spAutoFit/>
          </a:bodyPr>
          <a:lstStyle/>
          <a:p>
            <a:r>
              <a:rPr lang="en-US" dirty="0">
                <a:latin typeface="Trebuchet MS" panose="020B0603020202020204" pitchFamily="34" charset="0"/>
              </a:rPr>
              <a:t>A </a:t>
            </a:r>
            <a:r>
              <a:rPr lang="en-US" dirty="0">
                <a:latin typeface="Trebuchet MS" panose="020B0603020202020204" pitchFamily="34" charset="0"/>
                <a:hlinkClick r:id="rId6"/>
              </a:rPr>
              <a:t>version of this sample video with closed captioning </a:t>
            </a:r>
            <a:r>
              <a:rPr lang="en-US" dirty="0">
                <a:latin typeface="Trebuchet MS" panose="020B0603020202020204" pitchFamily="34" charset="0"/>
              </a:rPr>
              <a:t>is available.</a:t>
            </a:r>
          </a:p>
        </p:txBody>
      </p:sp>
    </p:spTree>
    <p:extLst>
      <p:ext uri="{BB962C8B-B14F-4D97-AF65-F5344CB8AC3E}">
        <p14:creationId xmlns:p14="http://schemas.microsoft.com/office/powerpoint/2010/main" val="42849205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860033"/>
        </a:solidFill>
        <a:effectLst/>
      </p:bgPr>
    </p:bg>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1C0CD63D-AC6A-4963-8E9F-74456D574846}"/>
              </a:ext>
            </a:extLst>
          </p:cNvPr>
          <p:cNvSpPr>
            <a:spLocks noGrp="1"/>
          </p:cNvSpPr>
          <p:nvPr>
            <p:ph type="title" idx="4294967295"/>
          </p:nvPr>
        </p:nvSpPr>
        <p:spPr/>
        <p:txBody>
          <a:bodyPr/>
          <a:lstStyle/>
          <a:p>
            <a:r>
              <a:rPr lang="en-US" dirty="0"/>
              <a:t>Objection 4</a:t>
            </a:r>
          </a:p>
        </p:txBody>
      </p:sp>
      <p:pic>
        <p:nvPicPr>
          <p:cNvPr id="12" name="Picture 11" descr="Scarecrow clipart"/>
          <p:cNvPicPr>
            <a:picLocks noChangeAspect="1"/>
          </p:cNvPicPr>
          <p:nvPr/>
        </p:nvPicPr>
        <p:blipFill rotWithShape="1">
          <a:blip r:embed="rId3" cstate="print">
            <a:extLst>
              <a:ext uri="{28A0092B-C50C-407E-A947-70E740481C1C}">
                <a14:useLocalDpi xmlns:a14="http://schemas.microsoft.com/office/drawing/2010/main" val="0"/>
              </a:ext>
            </a:extLst>
          </a:blip>
          <a:srcRect b="10950"/>
          <a:stretch/>
        </p:blipFill>
        <p:spPr>
          <a:xfrm>
            <a:off x="304800" y="3164813"/>
            <a:ext cx="2480073" cy="3123152"/>
          </a:xfrm>
          <a:prstGeom prst="rect">
            <a:avLst/>
          </a:prstGeom>
        </p:spPr>
      </p:pic>
      <p:cxnSp>
        <p:nvCxnSpPr>
          <p:cNvPr id="8" name="Straight Arrow Connector 3">
            <a:extLst>
              <a:ext uri="{C183D7F6-B498-43B3-948B-1728B52AA6E4}">
                <adec:decorative xmlns:adec="http://schemas.microsoft.com/office/drawing/2017/decorative" val="1"/>
              </a:ext>
            </a:extLst>
          </p:cNvPr>
          <p:cNvCxnSpPr>
            <a:cxnSpLocks noChangeShapeType="1"/>
          </p:cNvCxnSpPr>
          <p:nvPr/>
        </p:nvCxnSpPr>
        <p:spPr bwMode="auto">
          <a:xfrm>
            <a:off x="3048000" y="533400"/>
            <a:ext cx="0" cy="5946913"/>
          </a:xfrm>
          <a:prstGeom prst="straightConnector1">
            <a:avLst/>
          </a:prstGeom>
          <a:noFill/>
          <a:ln w="38100" cap="rnd" algn="ctr">
            <a:solidFill>
              <a:schemeClr val="bg1"/>
            </a:solidFill>
            <a:round/>
            <a:headEnd/>
            <a:tailEnd type="triangle" w="lg" len="lg"/>
          </a:ln>
          <a:extLst>
            <a:ext uri="{909E8E84-426E-40DD-AFC4-6F175D3DCCD1}">
              <a14:hiddenFill xmlns:a14="http://schemas.microsoft.com/office/drawing/2010/main">
                <a:noFill/>
              </a14:hiddenFill>
            </a:ext>
          </a:extLst>
        </p:spPr>
      </p:cxnSp>
      <p:sp>
        <p:nvSpPr>
          <p:cNvPr id="10" name="TextBox 1"/>
          <p:cNvSpPr txBox="1">
            <a:spLocks noChangeArrowheads="1"/>
          </p:cNvSpPr>
          <p:nvPr/>
        </p:nvSpPr>
        <p:spPr bwMode="auto">
          <a:xfrm>
            <a:off x="3581400" y="381000"/>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3600" b="1" dirty="0">
                <a:solidFill>
                  <a:schemeClr val="bg1"/>
                </a:solidFill>
                <a:latin typeface="Trebuchet MS" panose="020B0603020202020204" pitchFamily="34" charset="0"/>
              </a:rPr>
              <a:t>Objections:</a:t>
            </a:r>
            <a:endParaRPr lang="en-US" altLang="en-US" sz="3600" dirty="0">
              <a:solidFill>
                <a:schemeClr val="bg1"/>
              </a:solidFill>
              <a:latin typeface="Trebuchet MS" panose="020B0603020202020204" pitchFamily="34" charset="0"/>
            </a:endParaRPr>
          </a:p>
        </p:txBody>
      </p:sp>
      <p:sp>
        <p:nvSpPr>
          <p:cNvPr id="2" name="TextBox 8">
            <a:extLst>
              <a:ext uri="{C183D7F6-B498-43B3-948B-1728B52AA6E4}">
                <adec:decorative xmlns:adec="http://schemas.microsoft.com/office/drawing/2017/decorative" val="1"/>
              </a:ext>
            </a:extLst>
          </p:cNvPr>
          <p:cNvSpPr txBox="1">
            <a:spLocks noChangeArrowheads="1"/>
          </p:cNvSpPr>
          <p:nvPr/>
        </p:nvSpPr>
        <p:spPr bwMode="auto">
          <a:xfrm>
            <a:off x="3581400" y="1230751"/>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3" name="TextBox 8">
            <a:extLst>
              <a:ext uri="{C183D7F6-B498-43B3-948B-1728B52AA6E4}">
                <adec:decorative xmlns:adec="http://schemas.microsoft.com/office/drawing/2017/decorative" val="1"/>
              </a:ext>
            </a:extLst>
          </p:cNvPr>
          <p:cNvSpPr txBox="1">
            <a:spLocks noChangeArrowheads="1"/>
          </p:cNvSpPr>
          <p:nvPr/>
        </p:nvSpPr>
        <p:spPr bwMode="auto">
          <a:xfrm>
            <a:off x="3581400" y="2145814"/>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4" name="TextBox 8">
            <a:extLst>
              <a:ext uri="{C183D7F6-B498-43B3-948B-1728B52AA6E4}">
                <adec:decorative xmlns:adec="http://schemas.microsoft.com/office/drawing/2017/decorative" val="1"/>
              </a:ext>
            </a:extLst>
          </p:cNvPr>
          <p:cNvSpPr txBox="1">
            <a:spLocks noChangeArrowheads="1"/>
          </p:cNvSpPr>
          <p:nvPr/>
        </p:nvSpPr>
        <p:spPr bwMode="auto">
          <a:xfrm>
            <a:off x="3581400" y="3060877"/>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5" name="TextBox 8"/>
          <p:cNvSpPr txBox="1">
            <a:spLocks noChangeArrowheads="1"/>
          </p:cNvSpPr>
          <p:nvPr/>
        </p:nvSpPr>
        <p:spPr bwMode="auto">
          <a:xfrm>
            <a:off x="3581400" y="3975940"/>
            <a:ext cx="8001000" cy="762000"/>
          </a:xfrm>
          <a:prstGeom prst="rect">
            <a:avLst/>
          </a:prstGeom>
          <a:solidFill>
            <a:schemeClr val="bg1"/>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600" b="1" dirty="0">
                <a:latin typeface="Trebuchet MS" panose="020B0603020202020204" pitchFamily="34" charset="0"/>
              </a:rPr>
              <a:t>4. We don’t know what tools to use</a:t>
            </a:r>
          </a:p>
        </p:txBody>
      </p:sp>
      <p:sp>
        <p:nvSpPr>
          <p:cNvPr id="6" name="TextBox 8">
            <a:extLst>
              <a:ext uri="{C183D7F6-B498-43B3-948B-1728B52AA6E4}">
                <adec:decorative xmlns:adec="http://schemas.microsoft.com/office/drawing/2017/decorative" val="1"/>
              </a:ext>
            </a:extLst>
          </p:cNvPr>
          <p:cNvSpPr txBox="1">
            <a:spLocks noChangeArrowheads="1"/>
          </p:cNvSpPr>
          <p:nvPr/>
        </p:nvSpPr>
        <p:spPr bwMode="auto">
          <a:xfrm>
            <a:off x="3581400" y="4899710"/>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7" name="TextBox 8">
            <a:extLst>
              <a:ext uri="{C183D7F6-B498-43B3-948B-1728B52AA6E4}">
                <adec:decorative xmlns:adec="http://schemas.microsoft.com/office/drawing/2017/decorative" val="1"/>
              </a:ext>
            </a:extLst>
          </p:cNvPr>
          <p:cNvSpPr txBox="1">
            <a:spLocks noChangeArrowheads="1"/>
          </p:cNvSpPr>
          <p:nvPr/>
        </p:nvSpPr>
        <p:spPr bwMode="auto">
          <a:xfrm>
            <a:off x="3581400" y="5806064"/>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30742028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01FE8C7-25D7-4A2C-9BD1-937107F4FBC3}"/>
              </a:ext>
            </a:extLst>
          </p:cNvPr>
          <p:cNvSpPr>
            <a:spLocks noGrp="1"/>
          </p:cNvSpPr>
          <p:nvPr>
            <p:ph type="title" idx="4294967295"/>
          </p:nvPr>
        </p:nvSpPr>
        <p:spPr/>
        <p:txBody>
          <a:bodyPr/>
          <a:lstStyle/>
          <a:p>
            <a:r>
              <a:rPr lang="en-US" dirty="0"/>
              <a:t>General tips</a:t>
            </a:r>
            <a:r>
              <a:rPr lang="en-US" baseline="0" dirty="0"/>
              <a:t> for tools</a:t>
            </a:r>
            <a:endParaRPr lang="en-US" dirty="0"/>
          </a:p>
        </p:txBody>
      </p:sp>
      <p:sp>
        <p:nvSpPr>
          <p:cNvPr id="3" name="TextBox 8"/>
          <p:cNvSpPr txBox="1">
            <a:spLocks noChangeArrowheads="1"/>
          </p:cNvSpPr>
          <p:nvPr/>
        </p:nvSpPr>
        <p:spPr bwMode="auto">
          <a:xfrm>
            <a:off x="3543300" y="27432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GENERAL TIPS</a:t>
            </a:r>
          </a:p>
        </p:txBody>
      </p:sp>
    </p:spTree>
    <p:extLst>
      <p:ext uri="{BB962C8B-B14F-4D97-AF65-F5344CB8AC3E}">
        <p14:creationId xmlns:p14="http://schemas.microsoft.com/office/powerpoint/2010/main" val="29888723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B7346A5-452D-43D7-A928-B59D64813FA2}"/>
              </a:ext>
            </a:extLst>
          </p:cNvPr>
          <p:cNvSpPr>
            <a:spLocks noGrp="1"/>
          </p:cNvSpPr>
          <p:nvPr>
            <p:ph type="title" idx="4294967295"/>
          </p:nvPr>
        </p:nvSpPr>
        <p:spPr/>
        <p:txBody>
          <a:bodyPr/>
          <a:lstStyle/>
          <a:p>
            <a:r>
              <a:rPr lang="en-US" dirty="0"/>
              <a:t>Internet connection</a:t>
            </a:r>
          </a:p>
        </p:txBody>
      </p:sp>
      <p:sp>
        <p:nvSpPr>
          <p:cNvPr id="3"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GENERAL TIPS</a:t>
            </a:r>
          </a:p>
        </p:txBody>
      </p:sp>
      <p:sp>
        <p:nvSpPr>
          <p:cNvPr id="4" name="TextBox 2"/>
          <p:cNvSpPr txBox="1">
            <a:spLocks noChangeArrowheads="1"/>
          </p:cNvSpPr>
          <p:nvPr/>
        </p:nvSpPr>
        <p:spPr bwMode="auto">
          <a:xfrm>
            <a:off x="3028950" y="2436813"/>
            <a:ext cx="6134100" cy="198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a:latin typeface="Trebuchet MS" panose="020B0603020202020204" pitchFamily="34" charset="0"/>
              </a:rPr>
              <a:t>Ensure a high-speed, stable </a:t>
            </a:r>
            <a:r>
              <a:rPr lang="en-US" altLang="en-US" sz="4600" b="1">
                <a:solidFill>
                  <a:srgbClr val="7A0019"/>
                </a:solidFill>
                <a:latin typeface="Trebuchet MS" panose="020B0603020202020204" pitchFamily="34" charset="0"/>
              </a:rPr>
              <a:t>internet connection</a:t>
            </a:r>
            <a:r>
              <a:rPr lang="en-US" altLang="en-US" sz="3600">
                <a:latin typeface="Trebuchet MS" panose="020B0603020202020204" pitchFamily="34" charset="0"/>
              </a:rPr>
              <a:t>. </a:t>
            </a:r>
          </a:p>
        </p:txBody>
      </p:sp>
    </p:spTree>
    <p:extLst>
      <p:ext uri="{BB962C8B-B14F-4D97-AF65-F5344CB8AC3E}">
        <p14:creationId xmlns:p14="http://schemas.microsoft.com/office/powerpoint/2010/main" val="5236692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61C581B0-6B3C-4338-83D3-BA94956A7994}"/>
              </a:ext>
            </a:extLst>
          </p:cNvPr>
          <p:cNvSpPr>
            <a:spLocks noGrp="1"/>
          </p:cNvSpPr>
          <p:nvPr>
            <p:ph type="title" idx="4294967295"/>
          </p:nvPr>
        </p:nvSpPr>
        <p:spPr/>
        <p:txBody>
          <a:bodyPr/>
          <a:lstStyle/>
          <a:p>
            <a:r>
              <a:rPr lang="en-US" dirty="0"/>
              <a:t>Microphones and webcams</a:t>
            </a:r>
          </a:p>
        </p:txBody>
      </p:sp>
      <p:sp>
        <p:nvSpPr>
          <p:cNvPr id="3"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GENERAL TIPS</a:t>
            </a:r>
          </a:p>
        </p:txBody>
      </p:sp>
      <p:sp>
        <p:nvSpPr>
          <p:cNvPr id="2" name="TextBox 2"/>
          <p:cNvSpPr txBox="1">
            <a:spLocks noChangeArrowheads="1"/>
          </p:cNvSpPr>
          <p:nvPr/>
        </p:nvSpPr>
        <p:spPr bwMode="auto">
          <a:xfrm>
            <a:off x="2076450" y="2851919"/>
            <a:ext cx="80391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Reliable </a:t>
            </a:r>
            <a:r>
              <a:rPr lang="en-US" altLang="en-US" sz="4600" b="1" dirty="0">
                <a:solidFill>
                  <a:srgbClr val="7A0019"/>
                </a:solidFill>
                <a:latin typeface="Trebuchet MS" panose="020B0603020202020204" pitchFamily="34" charset="0"/>
              </a:rPr>
              <a:t>microphone</a:t>
            </a:r>
            <a:r>
              <a:rPr lang="en-US" altLang="en-US" sz="3600" dirty="0">
                <a:latin typeface="Trebuchet MS" panose="020B0603020202020204" pitchFamily="34" charset="0"/>
              </a:rPr>
              <a:t> and camera.</a:t>
            </a:r>
          </a:p>
        </p:txBody>
      </p:sp>
    </p:spTree>
    <p:extLst>
      <p:ext uri="{BB962C8B-B14F-4D97-AF65-F5344CB8AC3E}">
        <p14:creationId xmlns:p14="http://schemas.microsoft.com/office/powerpoint/2010/main" val="20368771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44E3077D-124D-485C-9004-E5A3D49071C3}"/>
              </a:ext>
            </a:extLst>
          </p:cNvPr>
          <p:cNvSpPr>
            <a:spLocks noGrp="1"/>
          </p:cNvSpPr>
          <p:nvPr>
            <p:ph type="title" idx="4294967295"/>
          </p:nvPr>
        </p:nvSpPr>
        <p:spPr/>
        <p:txBody>
          <a:bodyPr/>
          <a:lstStyle/>
          <a:p>
            <a:r>
              <a:rPr lang="en-US" dirty="0"/>
              <a:t>Campus tutoring programs</a:t>
            </a:r>
          </a:p>
        </p:txBody>
      </p:sp>
      <p:sp>
        <p:nvSpPr>
          <p:cNvPr id="5" name="TextBox 4"/>
          <p:cNvSpPr txBox="1">
            <a:spLocks noChangeArrowheads="1"/>
          </p:cNvSpPr>
          <p:nvPr/>
        </p:nvSpPr>
        <p:spPr bwMode="auto">
          <a:xfrm>
            <a:off x="1143000" y="990600"/>
            <a:ext cx="99060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3600" b="1" dirty="0">
                <a:solidFill>
                  <a:srgbClr val="860033"/>
                </a:solidFill>
                <a:latin typeface="Trebuchet MS" panose="020B0603020202020204" pitchFamily="34" charset="0"/>
              </a:rPr>
              <a:t>Synchronous</a:t>
            </a:r>
            <a:r>
              <a:rPr lang="en-US" altLang="en-US" sz="3600" dirty="0">
                <a:latin typeface="Trebuchet MS" panose="020B0603020202020204" pitchFamily="34" charset="0"/>
              </a:rPr>
              <a:t> </a:t>
            </a:r>
          </a:p>
          <a:p>
            <a:pPr>
              <a:spcBef>
                <a:spcPct val="0"/>
              </a:spcBef>
              <a:buClrTx/>
              <a:buFontTx/>
              <a:buNone/>
            </a:pPr>
            <a:r>
              <a:rPr lang="en-US" altLang="en-US" sz="3600" dirty="0">
                <a:latin typeface="Trebuchet MS" panose="020B0603020202020204" pitchFamily="34" charset="0"/>
              </a:rPr>
              <a:t>	- video/tele-conference</a:t>
            </a:r>
          </a:p>
          <a:p>
            <a:pPr>
              <a:spcBef>
                <a:spcPct val="0"/>
              </a:spcBef>
              <a:buClrTx/>
              <a:buFontTx/>
              <a:buNone/>
            </a:pPr>
            <a:endParaRPr lang="en-US" altLang="en-US" sz="3600" dirty="0">
              <a:latin typeface="Trebuchet MS" panose="020B0603020202020204" pitchFamily="34" charset="0"/>
            </a:endParaRPr>
          </a:p>
          <a:p>
            <a:pPr>
              <a:spcBef>
                <a:spcPct val="0"/>
              </a:spcBef>
              <a:buClrTx/>
              <a:buFontTx/>
              <a:buNone/>
            </a:pPr>
            <a:r>
              <a:rPr lang="en-US" altLang="en-US" sz="3600" b="1" dirty="0">
                <a:solidFill>
                  <a:srgbClr val="860033"/>
                </a:solidFill>
                <a:latin typeface="Trebuchet MS" panose="020B0603020202020204" pitchFamily="34" charset="0"/>
              </a:rPr>
              <a:t>Asynchronous </a:t>
            </a:r>
          </a:p>
          <a:p>
            <a:pPr>
              <a:spcBef>
                <a:spcPct val="0"/>
              </a:spcBef>
              <a:buClrTx/>
              <a:buFontTx/>
              <a:buNone/>
            </a:pPr>
            <a:r>
              <a:rPr lang="en-US" altLang="en-US" sz="3600" dirty="0">
                <a:latin typeface="Trebuchet MS" panose="020B0603020202020204" pitchFamily="34" charset="0"/>
              </a:rPr>
              <a:t>	- video tutorials</a:t>
            </a:r>
          </a:p>
          <a:p>
            <a:pPr>
              <a:spcBef>
                <a:spcPct val="0"/>
              </a:spcBef>
              <a:buClrTx/>
              <a:buFontTx/>
              <a:buNone/>
            </a:pPr>
            <a:r>
              <a:rPr lang="en-US" altLang="en-US" sz="3600" dirty="0">
                <a:latin typeface="Trebuchet MS" panose="020B0603020202020204" pitchFamily="34" charset="0"/>
              </a:rPr>
              <a:t>	- individualized video feedback</a:t>
            </a:r>
          </a:p>
          <a:p>
            <a:pPr>
              <a:spcBef>
                <a:spcPct val="0"/>
              </a:spcBef>
              <a:buClrTx/>
              <a:buFontTx/>
              <a:buNone/>
            </a:pPr>
            <a:r>
              <a:rPr lang="en-US" altLang="en-US" sz="3600" dirty="0">
                <a:latin typeface="Trebuchet MS" panose="020B0603020202020204" pitchFamily="34" charset="0"/>
              </a:rPr>
              <a:t>	- email inquiries/resource direction	</a:t>
            </a:r>
          </a:p>
          <a:p>
            <a:pPr>
              <a:spcBef>
                <a:spcPct val="0"/>
              </a:spcBef>
              <a:buClrTx/>
              <a:buFontTx/>
              <a:buNone/>
            </a:pPr>
            <a:endParaRPr lang="en-US" altLang="en-US" sz="3600" dirty="0">
              <a:latin typeface="Trebuchet MS" panose="020B0603020202020204" pitchFamily="34" charset="0"/>
            </a:endParaRPr>
          </a:p>
        </p:txBody>
      </p:sp>
      <p:cxnSp>
        <p:nvCxnSpPr>
          <p:cNvPr id="2" name="Straight Arrow Connector 2">
            <a:extLst>
              <a:ext uri="{C183D7F6-B498-43B3-948B-1728B52AA6E4}">
                <adec:decorative xmlns:adec="http://schemas.microsoft.com/office/drawing/2017/decorative" val="1"/>
              </a:ext>
            </a:extLst>
          </p:cNvPr>
          <p:cNvCxnSpPr>
            <a:cxnSpLocks noChangeShapeType="1"/>
          </p:cNvCxnSpPr>
          <p:nvPr/>
        </p:nvCxnSpPr>
        <p:spPr bwMode="auto">
          <a:xfrm>
            <a:off x="1143000" y="5943600"/>
            <a:ext cx="9906000" cy="0"/>
          </a:xfrm>
          <a:prstGeom prst="straightConnector1">
            <a:avLst/>
          </a:prstGeom>
          <a:noFill/>
          <a:ln w="38100" cap="rnd" algn="ctr">
            <a:solidFill>
              <a:schemeClr val="tx1"/>
            </a:solidFill>
            <a:round/>
            <a:headEnd/>
            <a:tailEnd type="oval" w="lg" len="lg"/>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7136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EC7BDA93-8BD4-4158-AE43-33ACBDEB3AE5}"/>
              </a:ext>
            </a:extLst>
          </p:cNvPr>
          <p:cNvSpPr>
            <a:spLocks noGrp="1"/>
          </p:cNvSpPr>
          <p:nvPr>
            <p:ph type="title" idx="4294967295"/>
          </p:nvPr>
        </p:nvSpPr>
        <p:spPr/>
        <p:txBody>
          <a:bodyPr/>
          <a:lstStyle/>
          <a:p>
            <a:r>
              <a:rPr lang="en-US" dirty="0"/>
              <a:t>Distraction free environments</a:t>
            </a:r>
          </a:p>
        </p:txBody>
      </p:sp>
      <p:sp>
        <p:nvSpPr>
          <p:cNvPr id="3"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GENERAL TIPS</a:t>
            </a:r>
          </a:p>
        </p:txBody>
      </p:sp>
      <p:sp>
        <p:nvSpPr>
          <p:cNvPr id="2" name="TextBox 2"/>
          <p:cNvSpPr txBox="1">
            <a:spLocks noChangeArrowheads="1"/>
          </p:cNvSpPr>
          <p:nvPr/>
        </p:nvSpPr>
        <p:spPr bwMode="auto">
          <a:xfrm>
            <a:off x="1162050" y="2851919"/>
            <a:ext cx="98679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Find a </a:t>
            </a:r>
            <a:r>
              <a:rPr lang="en-US" altLang="en-US" sz="4600" b="1" dirty="0">
                <a:solidFill>
                  <a:srgbClr val="860033"/>
                </a:solidFill>
                <a:latin typeface="Trebuchet MS" panose="020B0603020202020204" pitchFamily="34" charset="0"/>
              </a:rPr>
              <a:t>quiet, distraction-free </a:t>
            </a:r>
            <a:r>
              <a:rPr lang="en-US" altLang="en-US" sz="3600" dirty="0">
                <a:latin typeface="Trebuchet MS" panose="020B0603020202020204" pitchFamily="34" charset="0"/>
              </a:rPr>
              <a:t>location.</a:t>
            </a:r>
          </a:p>
        </p:txBody>
      </p:sp>
    </p:spTree>
    <p:extLst>
      <p:ext uri="{BB962C8B-B14F-4D97-AF65-F5344CB8AC3E}">
        <p14:creationId xmlns:p14="http://schemas.microsoft.com/office/powerpoint/2010/main" val="516192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E0B25E15-6226-4CE6-B2B8-2C06CC3DA12B}"/>
              </a:ext>
            </a:extLst>
          </p:cNvPr>
          <p:cNvSpPr>
            <a:spLocks noGrp="1"/>
          </p:cNvSpPr>
          <p:nvPr>
            <p:ph type="title" idx="4294967295"/>
          </p:nvPr>
        </p:nvSpPr>
        <p:spPr/>
        <p:txBody>
          <a:bodyPr/>
          <a:lstStyle/>
          <a:p>
            <a:r>
              <a:rPr lang="en-US" dirty="0"/>
              <a:t>Camera angles</a:t>
            </a:r>
          </a:p>
        </p:txBody>
      </p:sp>
      <p:sp>
        <p:nvSpPr>
          <p:cNvPr id="3"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GENERAL TIPS</a:t>
            </a:r>
          </a:p>
        </p:txBody>
      </p:sp>
      <p:sp>
        <p:nvSpPr>
          <p:cNvPr id="2" name="TextBox 2"/>
          <p:cNvSpPr txBox="1">
            <a:spLocks noChangeArrowheads="1"/>
          </p:cNvSpPr>
          <p:nvPr/>
        </p:nvSpPr>
        <p:spPr bwMode="auto">
          <a:xfrm>
            <a:off x="2257425" y="2321005"/>
            <a:ext cx="767715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Find a flattering </a:t>
            </a:r>
            <a:r>
              <a:rPr lang="en-US" altLang="en-US" sz="4600" b="1" dirty="0">
                <a:solidFill>
                  <a:srgbClr val="860033"/>
                </a:solidFill>
                <a:latin typeface="Trebuchet MS" panose="020B0603020202020204" pitchFamily="34" charset="0"/>
              </a:rPr>
              <a:t>camera angle </a:t>
            </a:r>
            <a:r>
              <a:rPr lang="en-US" altLang="en-US" sz="3600" dirty="0">
                <a:latin typeface="Trebuchet MS" panose="020B0603020202020204" pitchFamily="34" charset="0"/>
              </a:rPr>
              <a:t>and </a:t>
            </a:r>
            <a:r>
              <a:rPr lang="en-US" altLang="en-US" sz="4600" b="1" dirty="0">
                <a:solidFill>
                  <a:srgbClr val="860033"/>
                </a:solidFill>
                <a:latin typeface="Trebuchet MS" panose="020B0603020202020204" pitchFamily="34" charset="0"/>
              </a:rPr>
              <a:t>posture</a:t>
            </a:r>
            <a:r>
              <a:rPr lang="en-US" altLang="en-US" sz="3600" dirty="0">
                <a:latin typeface="Trebuchet MS" panose="020B0603020202020204" pitchFamily="34" charset="0"/>
              </a:rPr>
              <a:t>.</a:t>
            </a:r>
          </a:p>
        </p:txBody>
      </p:sp>
    </p:spTree>
    <p:extLst>
      <p:ext uri="{BB962C8B-B14F-4D97-AF65-F5344CB8AC3E}">
        <p14:creationId xmlns:p14="http://schemas.microsoft.com/office/powerpoint/2010/main" val="6033026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A5F9D7AF-1CF1-4740-A0D0-42B961C15EA9}"/>
              </a:ext>
            </a:extLst>
          </p:cNvPr>
          <p:cNvSpPr>
            <a:spLocks noGrp="1"/>
          </p:cNvSpPr>
          <p:nvPr>
            <p:ph type="title" idx="4294967295"/>
          </p:nvPr>
        </p:nvSpPr>
        <p:spPr/>
        <p:txBody>
          <a:bodyPr/>
          <a:lstStyle/>
          <a:p>
            <a:r>
              <a:rPr lang="en-US" dirty="0"/>
              <a:t>Tools and tips for setting up appointments</a:t>
            </a:r>
          </a:p>
        </p:txBody>
      </p:sp>
      <p:sp>
        <p:nvSpPr>
          <p:cNvPr id="2" name="TextBox 8"/>
          <p:cNvSpPr txBox="1">
            <a:spLocks noChangeArrowheads="1"/>
          </p:cNvSpPr>
          <p:nvPr/>
        </p:nvSpPr>
        <p:spPr bwMode="auto">
          <a:xfrm>
            <a:off x="3543300" y="27432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SETTING UP APPOINTMENTS</a:t>
            </a:r>
          </a:p>
        </p:txBody>
      </p:sp>
      <p:sp>
        <p:nvSpPr>
          <p:cNvPr id="3" name="TextBox 8"/>
          <p:cNvSpPr txBox="1">
            <a:spLocks noChangeArrowheads="1"/>
          </p:cNvSpPr>
          <p:nvPr/>
        </p:nvSpPr>
        <p:spPr bwMode="auto">
          <a:xfrm>
            <a:off x="3543300" y="42672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TOOLS</a:t>
            </a:r>
          </a:p>
        </p:txBody>
      </p:sp>
      <p:sp>
        <p:nvSpPr>
          <p:cNvPr id="6" name="TextBox 8"/>
          <p:cNvSpPr txBox="1">
            <a:spLocks noChangeArrowheads="1"/>
          </p:cNvSpPr>
          <p:nvPr/>
        </p:nvSpPr>
        <p:spPr bwMode="auto">
          <a:xfrm>
            <a:off x="6172200" y="42672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TIPS</a:t>
            </a:r>
          </a:p>
        </p:txBody>
      </p:sp>
    </p:spTree>
    <p:extLst>
      <p:ext uri="{BB962C8B-B14F-4D97-AF65-F5344CB8AC3E}">
        <p14:creationId xmlns:p14="http://schemas.microsoft.com/office/powerpoint/2010/main" val="136912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5D7BFB90-5D2C-4047-B704-E8AF852990FA}"/>
              </a:ext>
            </a:extLst>
          </p:cNvPr>
          <p:cNvSpPr>
            <a:spLocks noGrp="1"/>
          </p:cNvSpPr>
          <p:nvPr>
            <p:ph type="title" idx="4294967295"/>
          </p:nvPr>
        </p:nvSpPr>
        <p:spPr/>
        <p:txBody>
          <a:bodyPr/>
          <a:lstStyle/>
          <a:p>
            <a:r>
              <a:rPr lang="en-US" dirty="0"/>
              <a:t>Tools for setting up appointments</a:t>
            </a:r>
          </a:p>
        </p:txBody>
      </p:sp>
      <p:sp>
        <p:nvSpPr>
          <p:cNvPr id="2" name="TextBox 8"/>
          <p:cNvSpPr txBox="1">
            <a:spLocks noChangeArrowheads="1"/>
          </p:cNvSpPr>
          <p:nvPr/>
        </p:nvSpPr>
        <p:spPr bwMode="auto">
          <a:xfrm>
            <a:off x="3543300" y="27432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SETTING UP APPOINTMENTS</a:t>
            </a:r>
          </a:p>
        </p:txBody>
      </p:sp>
      <p:sp>
        <p:nvSpPr>
          <p:cNvPr id="3" name="TextBox 8"/>
          <p:cNvSpPr txBox="1">
            <a:spLocks noChangeArrowheads="1"/>
          </p:cNvSpPr>
          <p:nvPr/>
        </p:nvSpPr>
        <p:spPr bwMode="auto">
          <a:xfrm>
            <a:off x="3543300" y="4267200"/>
            <a:ext cx="2476500" cy="533400"/>
          </a:xfrm>
          <a:prstGeom prst="rect">
            <a:avLst/>
          </a:prstGeom>
          <a:solidFill>
            <a:srgbClr val="860033"/>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solidFill>
                  <a:schemeClr val="bg1"/>
                </a:solidFill>
                <a:latin typeface="Trebuchet MS" panose="020B0603020202020204" pitchFamily="34" charset="0"/>
              </a:rPr>
              <a:t>TOOLS</a:t>
            </a:r>
          </a:p>
        </p:txBody>
      </p:sp>
      <p:sp>
        <p:nvSpPr>
          <p:cNvPr id="6" name="TextBox 8">
            <a:extLst>
              <a:ext uri="{C183D7F6-B498-43B3-948B-1728B52AA6E4}">
                <adec:decorative xmlns:adec="http://schemas.microsoft.com/office/drawing/2017/decorative" val="1"/>
              </a:ext>
            </a:extLst>
          </p:cNvPr>
          <p:cNvSpPr txBox="1">
            <a:spLocks noChangeArrowheads="1"/>
          </p:cNvSpPr>
          <p:nvPr/>
        </p:nvSpPr>
        <p:spPr bwMode="auto">
          <a:xfrm>
            <a:off x="6172200" y="42672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2376161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F241EF74-C1FD-47C7-8D76-6B22C4C3A98B}"/>
              </a:ext>
            </a:extLst>
          </p:cNvPr>
          <p:cNvSpPr>
            <a:spLocks noGrp="1"/>
          </p:cNvSpPr>
          <p:nvPr>
            <p:ph type="title" idx="4294967295"/>
          </p:nvPr>
        </p:nvSpPr>
        <p:spPr/>
        <p:txBody>
          <a:bodyPr/>
          <a:lstStyle/>
          <a:p>
            <a:r>
              <a:rPr lang="en-US" dirty="0"/>
              <a:t>Scheduling systems</a:t>
            </a:r>
          </a:p>
        </p:txBody>
      </p:sp>
      <p:sp>
        <p:nvSpPr>
          <p:cNvPr id="2"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SETTING UP APPOINTMENTS</a:t>
            </a:r>
          </a:p>
        </p:txBody>
      </p:sp>
      <p:sp>
        <p:nvSpPr>
          <p:cNvPr id="3" name="TextBox 8"/>
          <p:cNvSpPr txBox="1">
            <a:spLocks noChangeArrowheads="1"/>
          </p:cNvSpPr>
          <p:nvPr/>
        </p:nvSpPr>
        <p:spPr bwMode="auto">
          <a:xfrm>
            <a:off x="9715500" y="63246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TOOLS</a:t>
            </a:r>
          </a:p>
        </p:txBody>
      </p:sp>
      <p:sp>
        <p:nvSpPr>
          <p:cNvPr id="4" name="TextBox 2"/>
          <p:cNvSpPr txBox="1">
            <a:spLocks noChangeArrowheads="1"/>
          </p:cNvSpPr>
          <p:nvPr/>
        </p:nvSpPr>
        <p:spPr bwMode="auto">
          <a:xfrm>
            <a:off x="1600200" y="2136339"/>
            <a:ext cx="8334375"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None/>
            </a:pPr>
            <a:r>
              <a:rPr lang="en-US" altLang="en-US" sz="3600" dirty="0">
                <a:latin typeface="Trebuchet MS" panose="020B0603020202020204" pitchFamily="34" charset="0"/>
              </a:rPr>
              <a:t>Your regular sign-up/scheduling system</a:t>
            </a:r>
          </a:p>
          <a:p>
            <a:pPr>
              <a:lnSpc>
                <a:spcPct val="150000"/>
              </a:lnSpc>
              <a:spcBef>
                <a:spcPct val="0"/>
              </a:spcBef>
              <a:buClrTx/>
              <a:buFontTx/>
              <a:buNone/>
            </a:pPr>
            <a:r>
              <a:rPr lang="en-US" altLang="en-US" sz="3600" dirty="0">
                <a:latin typeface="Trebuchet MS" panose="020B0603020202020204" pitchFamily="34" charset="0"/>
              </a:rPr>
              <a:t>Google Forms/Calendar</a:t>
            </a:r>
          </a:p>
          <a:p>
            <a:pPr>
              <a:lnSpc>
                <a:spcPct val="150000"/>
              </a:lnSpc>
              <a:spcBef>
                <a:spcPct val="0"/>
              </a:spcBef>
              <a:buClrTx/>
              <a:buFontTx/>
              <a:buNone/>
            </a:pPr>
            <a:r>
              <a:rPr lang="en-US" altLang="en-US" sz="3600" dirty="0" err="1">
                <a:latin typeface="Trebuchet MS" panose="020B0603020202020204" pitchFamily="34" charset="0"/>
              </a:rPr>
              <a:t>Qualtrics</a:t>
            </a:r>
            <a:endParaRPr lang="en-US" altLang="en-US" sz="3600" dirty="0">
              <a:latin typeface="Trebuchet MS" panose="020B0603020202020204" pitchFamily="34" charset="0"/>
            </a:endParaRPr>
          </a:p>
        </p:txBody>
      </p:sp>
    </p:spTree>
    <p:extLst>
      <p:ext uri="{BB962C8B-B14F-4D97-AF65-F5344CB8AC3E}">
        <p14:creationId xmlns:p14="http://schemas.microsoft.com/office/powerpoint/2010/main" val="1555766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74812766-E6C3-4E93-8E42-D327053B144E}"/>
              </a:ext>
            </a:extLst>
          </p:cNvPr>
          <p:cNvSpPr>
            <a:spLocks noGrp="1"/>
          </p:cNvSpPr>
          <p:nvPr>
            <p:ph type="title" idx="4294967295"/>
          </p:nvPr>
        </p:nvSpPr>
        <p:spPr/>
        <p:txBody>
          <a:bodyPr/>
          <a:lstStyle/>
          <a:p>
            <a:r>
              <a:rPr lang="en-US" dirty="0"/>
              <a:t>Tips</a:t>
            </a:r>
            <a:r>
              <a:rPr lang="en-US" baseline="0" dirty="0"/>
              <a:t> for setting up appointments</a:t>
            </a:r>
            <a:endParaRPr lang="en-US" dirty="0"/>
          </a:p>
        </p:txBody>
      </p:sp>
      <p:sp>
        <p:nvSpPr>
          <p:cNvPr id="2" name="TextBox 8"/>
          <p:cNvSpPr txBox="1">
            <a:spLocks noChangeArrowheads="1"/>
          </p:cNvSpPr>
          <p:nvPr/>
        </p:nvSpPr>
        <p:spPr bwMode="auto">
          <a:xfrm>
            <a:off x="3543300" y="27432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SETTING UP APPOINTMENTS</a:t>
            </a:r>
          </a:p>
        </p:txBody>
      </p:sp>
      <p:sp>
        <p:nvSpPr>
          <p:cNvPr id="6" name="TextBox 8"/>
          <p:cNvSpPr txBox="1">
            <a:spLocks noChangeArrowheads="1"/>
          </p:cNvSpPr>
          <p:nvPr/>
        </p:nvSpPr>
        <p:spPr bwMode="auto">
          <a:xfrm>
            <a:off x="6172200" y="4267200"/>
            <a:ext cx="2476500" cy="533400"/>
          </a:xfrm>
          <a:prstGeom prst="rect">
            <a:avLst/>
          </a:prstGeom>
          <a:solidFill>
            <a:srgbClr val="860033"/>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solidFill>
                  <a:schemeClr val="bg1"/>
                </a:solidFill>
                <a:latin typeface="Trebuchet MS" panose="020B0603020202020204" pitchFamily="34" charset="0"/>
              </a:rPr>
              <a:t>TIPS</a:t>
            </a:r>
          </a:p>
        </p:txBody>
      </p:sp>
      <p:sp>
        <p:nvSpPr>
          <p:cNvPr id="3" name="TextBox 8">
            <a:extLst>
              <a:ext uri="{C183D7F6-B498-43B3-948B-1728B52AA6E4}">
                <adec:decorative xmlns:adec="http://schemas.microsoft.com/office/drawing/2017/decorative" val="1"/>
              </a:ext>
            </a:extLst>
          </p:cNvPr>
          <p:cNvSpPr txBox="1">
            <a:spLocks noChangeArrowheads="1"/>
          </p:cNvSpPr>
          <p:nvPr/>
        </p:nvSpPr>
        <p:spPr bwMode="auto">
          <a:xfrm>
            <a:off x="3543300" y="42672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31772689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C650EA12-08C8-4347-8825-C828A0947308}"/>
              </a:ext>
            </a:extLst>
          </p:cNvPr>
          <p:cNvSpPr>
            <a:spLocks noGrp="1"/>
          </p:cNvSpPr>
          <p:nvPr>
            <p:ph type="title" idx="4294967295"/>
          </p:nvPr>
        </p:nvSpPr>
        <p:spPr/>
        <p:txBody>
          <a:bodyPr/>
          <a:lstStyle/>
          <a:p>
            <a:r>
              <a:rPr lang="en-US" dirty="0"/>
              <a:t>Gather information</a:t>
            </a:r>
          </a:p>
        </p:txBody>
      </p:sp>
      <p:sp>
        <p:nvSpPr>
          <p:cNvPr id="2"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SETTING UP APPOINTMENTS</a:t>
            </a:r>
          </a:p>
        </p:txBody>
      </p:sp>
      <p:sp>
        <p:nvSpPr>
          <p:cNvPr id="3" name="TextBox 8"/>
          <p:cNvSpPr txBox="1">
            <a:spLocks noChangeArrowheads="1"/>
          </p:cNvSpPr>
          <p:nvPr/>
        </p:nvSpPr>
        <p:spPr bwMode="auto">
          <a:xfrm>
            <a:off x="9715500" y="63246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TIPS</a:t>
            </a:r>
          </a:p>
        </p:txBody>
      </p:sp>
      <p:sp>
        <p:nvSpPr>
          <p:cNvPr id="4" name="TextBox 2"/>
          <p:cNvSpPr txBox="1">
            <a:spLocks noChangeArrowheads="1"/>
          </p:cNvSpPr>
          <p:nvPr/>
        </p:nvSpPr>
        <p:spPr bwMode="auto">
          <a:xfrm>
            <a:off x="2181225" y="2916906"/>
            <a:ext cx="7829550" cy="10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Gather information </a:t>
            </a:r>
            <a:r>
              <a:rPr lang="en-US" altLang="en-US" sz="4600" b="1" dirty="0">
                <a:solidFill>
                  <a:srgbClr val="860033"/>
                </a:solidFill>
                <a:latin typeface="Trebuchet MS" panose="020B0603020202020204" pitchFamily="34" charset="0"/>
              </a:rPr>
              <a:t>ahead</a:t>
            </a:r>
            <a:r>
              <a:rPr lang="en-US" altLang="en-US" sz="3600" dirty="0">
                <a:latin typeface="Trebuchet MS" panose="020B0603020202020204" pitchFamily="34" charset="0"/>
              </a:rPr>
              <a:t> of time.</a:t>
            </a:r>
          </a:p>
        </p:txBody>
      </p:sp>
    </p:spTree>
    <p:extLst>
      <p:ext uri="{BB962C8B-B14F-4D97-AF65-F5344CB8AC3E}">
        <p14:creationId xmlns:p14="http://schemas.microsoft.com/office/powerpoint/2010/main" val="26865055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BA1DF460-4B37-453F-A05B-D8891194F053}"/>
              </a:ext>
            </a:extLst>
          </p:cNvPr>
          <p:cNvSpPr>
            <a:spLocks noGrp="1"/>
          </p:cNvSpPr>
          <p:nvPr>
            <p:ph type="title" idx="4294967295"/>
          </p:nvPr>
        </p:nvSpPr>
        <p:spPr/>
        <p:txBody>
          <a:bodyPr/>
          <a:lstStyle/>
          <a:p>
            <a:r>
              <a:rPr lang="en-US" dirty="0"/>
              <a:t>Personalized</a:t>
            </a:r>
            <a:r>
              <a:rPr lang="en-US" baseline="0" dirty="0"/>
              <a:t> responses</a:t>
            </a:r>
            <a:endParaRPr lang="en-US" dirty="0"/>
          </a:p>
        </p:txBody>
      </p:sp>
      <p:sp>
        <p:nvSpPr>
          <p:cNvPr id="2"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SETTING UP APPOINTMENTS</a:t>
            </a:r>
          </a:p>
        </p:txBody>
      </p:sp>
      <p:sp>
        <p:nvSpPr>
          <p:cNvPr id="3" name="TextBox 8"/>
          <p:cNvSpPr txBox="1">
            <a:spLocks noChangeArrowheads="1"/>
          </p:cNvSpPr>
          <p:nvPr/>
        </p:nvSpPr>
        <p:spPr bwMode="auto">
          <a:xfrm>
            <a:off x="9715500" y="63246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TIPS</a:t>
            </a:r>
          </a:p>
        </p:txBody>
      </p:sp>
      <p:sp>
        <p:nvSpPr>
          <p:cNvPr id="4" name="TextBox 2"/>
          <p:cNvSpPr txBox="1">
            <a:spLocks noChangeArrowheads="1"/>
          </p:cNvSpPr>
          <p:nvPr/>
        </p:nvSpPr>
        <p:spPr bwMode="auto">
          <a:xfrm>
            <a:off x="2181225" y="2851921"/>
            <a:ext cx="782955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Provide </a:t>
            </a:r>
            <a:r>
              <a:rPr lang="en-US" altLang="en-US" sz="4600" b="1" dirty="0">
                <a:solidFill>
                  <a:srgbClr val="860033"/>
                </a:solidFill>
                <a:latin typeface="Trebuchet MS" panose="020B0603020202020204" pitchFamily="34" charset="0"/>
              </a:rPr>
              <a:t>personalized</a:t>
            </a:r>
            <a:r>
              <a:rPr lang="en-US" altLang="en-US" sz="3600" dirty="0">
                <a:latin typeface="Trebuchet MS" panose="020B0603020202020204" pitchFamily="34" charset="0"/>
              </a:rPr>
              <a:t> responses.</a:t>
            </a:r>
          </a:p>
        </p:txBody>
      </p:sp>
    </p:spTree>
    <p:extLst>
      <p:ext uri="{BB962C8B-B14F-4D97-AF65-F5344CB8AC3E}">
        <p14:creationId xmlns:p14="http://schemas.microsoft.com/office/powerpoint/2010/main" val="32189810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9C65A981-34EE-47FD-BA26-8037661173C8}"/>
              </a:ext>
            </a:extLst>
          </p:cNvPr>
          <p:cNvSpPr>
            <a:spLocks noGrp="1"/>
          </p:cNvSpPr>
          <p:nvPr>
            <p:ph type="title" idx="4294967295"/>
          </p:nvPr>
        </p:nvSpPr>
        <p:spPr/>
        <p:txBody>
          <a:bodyPr/>
          <a:lstStyle/>
          <a:p>
            <a:r>
              <a:rPr lang="en-US" dirty="0"/>
              <a:t>Communication between tutor and tutee</a:t>
            </a:r>
          </a:p>
        </p:txBody>
      </p:sp>
      <p:sp>
        <p:nvSpPr>
          <p:cNvPr id="2"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SETTING UP APPOINTMENTS</a:t>
            </a:r>
          </a:p>
        </p:txBody>
      </p:sp>
      <p:sp>
        <p:nvSpPr>
          <p:cNvPr id="3" name="TextBox 8"/>
          <p:cNvSpPr txBox="1">
            <a:spLocks noChangeArrowheads="1"/>
          </p:cNvSpPr>
          <p:nvPr/>
        </p:nvSpPr>
        <p:spPr bwMode="auto">
          <a:xfrm>
            <a:off x="9715500" y="63246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TIPS</a:t>
            </a:r>
          </a:p>
        </p:txBody>
      </p:sp>
      <p:sp>
        <p:nvSpPr>
          <p:cNvPr id="4" name="TextBox 2"/>
          <p:cNvSpPr txBox="1">
            <a:spLocks noChangeArrowheads="1"/>
          </p:cNvSpPr>
          <p:nvPr/>
        </p:nvSpPr>
        <p:spPr bwMode="auto">
          <a:xfrm>
            <a:off x="2181225" y="2436423"/>
            <a:ext cx="7829550"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Set up </a:t>
            </a:r>
            <a:r>
              <a:rPr lang="en-US" altLang="en-US" sz="4600" b="1" dirty="0">
                <a:solidFill>
                  <a:srgbClr val="860033"/>
                </a:solidFill>
                <a:latin typeface="Trebuchet MS" panose="020B0603020202020204" pitchFamily="34" charset="0"/>
              </a:rPr>
              <a:t>communication</a:t>
            </a:r>
            <a:r>
              <a:rPr lang="en-US" altLang="en-US" sz="3600" dirty="0">
                <a:latin typeface="Trebuchet MS" panose="020B0603020202020204" pitchFamily="34" charset="0"/>
              </a:rPr>
              <a:t> between tutor and tutee.</a:t>
            </a:r>
          </a:p>
        </p:txBody>
      </p:sp>
    </p:spTree>
    <p:extLst>
      <p:ext uri="{BB962C8B-B14F-4D97-AF65-F5344CB8AC3E}">
        <p14:creationId xmlns:p14="http://schemas.microsoft.com/office/powerpoint/2010/main" val="38401915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7ADA1C4D-087C-45FA-9943-FFCDA98737A1}"/>
              </a:ext>
            </a:extLst>
          </p:cNvPr>
          <p:cNvSpPr>
            <a:spLocks noGrp="1"/>
          </p:cNvSpPr>
          <p:nvPr>
            <p:ph type="title" idx="4294967295"/>
          </p:nvPr>
        </p:nvSpPr>
        <p:spPr/>
        <p:txBody>
          <a:bodyPr/>
          <a:lstStyle/>
          <a:p>
            <a:r>
              <a:rPr lang="en-US" dirty="0"/>
              <a:t>Synchronous tutoring tools and tips</a:t>
            </a:r>
          </a:p>
        </p:txBody>
      </p:sp>
      <p:sp>
        <p:nvSpPr>
          <p:cNvPr id="2" name="TextBox 8"/>
          <p:cNvSpPr txBox="1">
            <a:spLocks noChangeArrowheads="1"/>
          </p:cNvSpPr>
          <p:nvPr/>
        </p:nvSpPr>
        <p:spPr bwMode="auto">
          <a:xfrm>
            <a:off x="3543300" y="27432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SYNCHRONOUS TUTORING</a:t>
            </a:r>
          </a:p>
        </p:txBody>
      </p:sp>
      <p:sp>
        <p:nvSpPr>
          <p:cNvPr id="3" name="TextBox 8"/>
          <p:cNvSpPr txBox="1">
            <a:spLocks noChangeArrowheads="1"/>
          </p:cNvSpPr>
          <p:nvPr/>
        </p:nvSpPr>
        <p:spPr bwMode="auto">
          <a:xfrm>
            <a:off x="3543300" y="42672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TOOLS</a:t>
            </a:r>
          </a:p>
        </p:txBody>
      </p:sp>
      <p:sp>
        <p:nvSpPr>
          <p:cNvPr id="4" name="TextBox 8"/>
          <p:cNvSpPr txBox="1">
            <a:spLocks noChangeArrowheads="1"/>
          </p:cNvSpPr>
          <p:nvPr/>
        </p:nvSpPr>
        <p:spPr bwMode="auto">
          <a:xfrm>
            <a:off x="6172200" y="42672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TIPS</a:t>
            </a:r>
          </a:p>
        </p:txBody>
      </p:sp>
    </p:spTree>
    <p:extLst>
      <p:ext uri="{BB962C8B-B14F-4D97-AF65-F5344CB8AC3E}">
        <p14:creationId xmlns:p14="http://schemas.microsoft.com/office/powerpoint/2010/main" val="175476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860033"/>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A421ED3D-8ED6-4731-831E-E96F0EEF3BD0}"/>
              </a:ext>
            </a:extLst>
          </p:cNvPr>
          <p:cNvSpPr>
            <a:spLocks noGrp="1"/>
          </p:cNvSpPr>
          <p:nvPr>
            <p:ph type="title" idx="4294967295"/>
          </p:nvPr>
        </p:nvSpPr>
        <p:spPr/>
        <p:txBody>
          <a:bodyPr/>
          <a:lstStyle/>
          <a:p>
            <a:r>
              <a:rPr lang="en-US" dirty="0"/>
              <a:t>Benefits of online</a:t>
            </a:r>
            <a:r>
              <a:rPr lang="en-US" baseline="0" dirty="0"/>
              <a:t> education</a:t>
            </a:r>
            <a:endParaRPr lang="en-US" dirty="0"/>
          </a:p>
        </p:txBody>
      </p:sp>
      <p:sp>
        <p:nvSpPr>
          <p:cNvPr id="2" name="TextBox 1"/>
          <p:cNvSpPr txBox="1">
            <a:spLocks noChangeArrowheads="1"/>
          </p:cNvSpPr>
          <p:nvPr/>
        </p:nvSpPr>
        <p:spPr bwMode="auto">
          <a:xfrm>
            <a:off x="1866900" y="1604963"/>
            <a:ext cx="8458200" cy="364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defRPr/>
            </a:pPr>
            <a:r>
              <a:rPr lang="en-US" altLang="en-US" sz="3600" dirty="0">
                <a:solidFill>
                  <a:schemeClr val="bg1"/>
                </a:solidFill>
                <a:latin typeface="Trebuchet MS" panose="020B0603020202020204" pitchFamily="34" charset="0"/>
              </a:rPr>
              <a:t>Key benefits of </a:t>
            </a:r>
            <a:r>
              <a:rPr lang="en-US" altLang="en-US" sz="4600" b="1" dirty="0">
                <a:solidFill>
                  <a:srgbClr val="FFCC66"/>
                </a:solidFill>
                <a:latin typeface="Trebuchet MS" panose="020B0603020202020204" pitchFamily="34" charset="0"/>
              </a:rPr>
              <a:t>online education</a:t>
            </a:r>
            <a:r>
              <a:rPr lang="en-US" altLang="en-US" sz="3600" dirty="0">
                <a:solidFill>
                  <a:schemeClr val="bg1"/>
                </a:solidFill>
                <a:latin typeface="Trebuchet MS" panose="020B0603020202020204" pitchFamily="34" charset="0"/>
              </a:rPr>
              <a:t>:</a:t>
            </a:r>
          </a:p>
          <a:p>
            <a:pPr marL="457200">
              <a:lnSpc>
                <a:spcPct val="150000"/>
              </a:lnSpc>
              <a:spcBef>
                <a:spcPct val="0"/>
              </a:spcBef>
              <a:buClrTx/>
              <a:defRPr/>
            </a:pPr>
            <a:r>
              <a:rPr lang="en-US" altLang="en-US" sz="3000" dirty="0">
                <a:solidFill>
                  <a:schemeClr val="bg1"/>
                </a:solidFill>
                <a:latin typeface="Trebuchet MS" panose="020B0603020202020204" pitchFamily="34" charset="0"/>
              </a:rPr>
              <a:t>Increases </a:t>
            </a:r>
            <a:r>
              <a:rPr lang="en-US" altLang="en-US" sz="3600" b="1" dirty="0">
                <a:solidFill>
                  <a:srgbClr val="FFCC66"/>
                </a:solidFill>
                <a:latin typeface="Trebuchet MS" panose="020B0603020202020204" pitchFamily="34" charset="0"/>
              </a:rPr>
              <a:t>student access</a:t>
            </a:r>
          </a:p>
          <a:p>
            <a:pPr marL="457200">
              <a:lnSpc>
                <a:spcPct val="150000"/>
              </a:lnSpc>
              <a:spcBef>
                <a:spcPct val="0"/>
              </a:spcBef>
              <a:buClrTx/>
              <a:defRPr/>
            </a:pPr>
            <a:r>
              <a:rPr lang="en-US" altLang="en-US" sz="3000" dirty="0">
                <a:solidFill>
                  <a:schemeClr val="bg1"/>
                </a:solidFill>
                <a:latin typeface="Trebuchet MS" panose="020B0603020202020204" pitchFamily="34" charset="0"/>
              </a:rPr>
              <a:t>Rates of </a:t>
            </a:r>
            <a:r>
              <a:rPr lang="en-US" altLang="en-US" sz="3600" b="1" dirty="0">
                <a:solidFill>
                  <a:srgbClr val="FFCC66"/>
                </a:solidFill>
                <a:latin typeface="Trebuchet MS" panose="020B0603020202020204" pitchFamily="34" charset="0"/>
              </a:rPr>
              <a:t>degree completion</a:t>
            </a:r>
            <a:r>
              <a:rPr lang="en-US" altLang="en-US" sz="3000" b="1" dirty="0">
                <a:solidFill>
                  <a:srgbClr val="FFCC66"/>
                </a:solidFill>
                <a:latin typeface="Trebuchet MS" panose="020B0603020202020204" pitchFamily="34" charset="0"/>
              </a:rPr>
              <a:t> </a:t>
            </a:r>
            <a:r>
              <a:rPr lang="en-US" altLang="en-US" sz="3000" dirty="0">
                <a:solidFill>
                  <a:schemeClr val="bg1"/>
                </a:solidFill>
                <a:latin typeface="Trebuchet MS" panose="020B0603020202020204" pitchFamily="34" charset="0"/>
              </a:rPr>
              <a:t>improve</a:t>
            </a:r>
          </a:p>
          <a:p>
            <a:pPr marL="457200">
              <a:lnSpc>
                <a:spcPct val="150000"/>
              </a:lnSpc>
              <a:spcBef>
                <a:spcPct val="0"/>
              </a:spcBef>
              <a:buClrTx/>
              <a:defRPr/>
            </a:pPr>
            <a:r>
              <a:rPr lang="en-US" altLang="en-US" sz="3000" dirty="0">
                <a:solidFill>
                  <a:schemeClr val="bg1"/>
                </a:solidFill>
                <a:latin typeface="Trebuchet MS" panose="020B0603020202020204" pitchFamily="34" charset="0"/>
              </a:rPr>
              <a:t>Appeals to </a:t>
            </a:r>
            <a:r>
              <a:rPr lang="en-US" altLang="en-US" sz="3600" b="1" dirty="0">
                <a:solidFill>
                  <a:srgbClr val="FFCC66"/>
                </a:solidFill>
                <a:latin typeface="Trebuchet MS" panose="020B0603020202020204" pitchFamily="34" charset="0"/>
              </a:rPr>
              <a:t>non-traditional</a:t>
            </a:r>
            <a:r>
              <a:rPr lang="en-US" altLang="en-US" sz="3000" dirty="0">
                <a:solidFill>
                  <a:schemeClr val="bg1"/>
                </a:solidFill>
                <a:latin typeface="Trebuchet MS" panose="020B0603020202020204" pitchFamily="34" charset="0"/>
              </a:rPr>
              <a:t> students </a:t>
            </a:r>
          </a:p>
        </p:txBody>
      </p:sp>
      <p:sp>
        <p:nvSpPr>
          <p:cNvPr id="3" name="Rectangle 2"/>
          <p:cNvSpPr/>
          <p:nvPr/>
        </p:nvSpPr>
        <p:spPr>
          <a:xfrm>
            <a:off x="9525" y="6611938"/>
            <a:ext cx="3446463" cy="246062"/>
          </a:xfrm>
          <a:prstGeom prst="rect">
            <a:avLst/>
          </a:prstGeom>
        </p:spPr>
        <p:txBody>
          <a:bodyPr>
            <a:spAutoFit/>
          </a:bodyPr>
          <a:lstStyle/>
          <a:p>
            <a:pPr>
              <a:spcBef>
                <a:spcPts val="600"/>
              </a:spcBef>
              <a:defRPr/>
            </a:pPr>
            <a:r>
              <a:rPr lang="en-US" altLang="en-US" sz="1000"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Allen, I., &amp; Seaman, J. (2007)</a:t>
            </a:r>
          </a:p>
        </p:txBody>
      </p:sp>
    </p:spTree>
    <p:extLst>
      <p:ext uri="{BB962C8B-B14F-4D97-AF65-F5344CB8AC3E}">
        <p14:creationId xmlns:p14="http://schemas.microsoft.com/office/powerpoint/2010/main" val="396510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E0B17E7-8E14-4DD6-BF47-6871756CEB14}"/>
              </a:ext>
            </a:extLst>
          </p:cNvPr>
          <p:cNvSpPr>
            <a:spLocks noGrp="1"/>
          </p:cNvSpPr>
          <p:nvPr>
            <p:ph type="title" idx="4294967295"/>
          </p:nvPr>
        </p:nvSpPr>
        <p:spPr/>
        <p:txBody>
          <a:bodyPr/>
          <a:lstStyle/>
          <a:p>
            <a:r>
              <a:rPr lang="en-US" dirty="0"/>
              <a:t>Synchronous tutoring tools</a:t>
            </a:r>
          </a:p>
        </p:txBody>
      </p:sp>
      <p:sp>
        <p:nvSpPr>
          <p:cNvPr id="5" name="TextBox 8"/>
          <p:cNvSpPr txBox="1">
            <a:spLocks noChangeArrowheads="1"/>
          </p:cNvSpPr>
          <p:nvPr/>
        </p:nvSpPr>
        <p:spPr bwMode="auto">
          <a:xfrm>
            <a:off x="3543300" y="27432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SYNCHRONOUS TUTORING</a:t>
            </a:r>
          </a:p>
        </p:txBody>
      </p:sp>
      <p:sp>
        <p:nvSpPr>
          <p:cNvPr id="6" name="TextBox 8"/>
          <p:cNvSpPr txBox="1">
            <a:spLocks noChangeArrowheads="1"/>
          </p:cNvSpPr>
          <p:nvPr/>
        </p:nvSpPr>
        <p:spPr bwMode="auto">
          <a:xfrm>
            <a:off x="3543300" y="4267200"/>
            <a:ext cx="2476500" cy="533400"/>
          </a:xfrm>
          <a:prstGeom prst="rect">
            <a:avLst/>
          </a:prstGeom>
          <a:solidFill>
            <a:srgbClr val="860033"/>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solidFill>
                  <a:schemeClr val="bg1"/>
                </a:solidFill>
                <a:latin typeface="Trebuchet MS" panose="020B0603020202020204" pitchFamily="34" charset="0"/>
              </a:rPr>
              <a:t>TOOLS</a:t>
            </a:r>
          </a:p>
        </p:txBody>
      </p:sp>
      <p:sp>
        <p:nvSpPr>
          <p:cNvPr id="7" name="TextBox 8">
            <a:extLst>
              <a:ext uri="{C183D7F6-B498-43B3-948B-1728B52AA6E4}">
                <adec:decorative xmlns:adec="http://schemas.microsoft.com/office/drawing/2017/decorative" val="1"/>
              </a:ext>
            </a:extLst>
          </p:cNvPr>
          <p:cNvSpPr txBox="1">
            <a:spLocks noChangeArrowheads="1"/>
          </p:cNvSpPr>
          <p:nvPr/>
        </p:nvSpPr>
        <p:spPr bwMode="auto">
          <a:xfrm>
            <a:off x="6172200" y="42672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33883321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B30E67E8-3E6D-43EB-8149-2788A7C93C70}"/>
              </a:ext>
            </a:extLst>
          </p:cNvPr>
          <p:cNvSpPr>
            <a:spLocks noGrp="1"/>
          </p:cNvSpPr>
          <p:nvPr>
            <p:ph type="title" idx="4294967295"/>
          </p:nvPr>
        </p:nvSpPr>
        <p:spPr/>
        <p:txBody>
          <a:bodyPr/>
          <a:lstStyle/>
          <a:p>
            <a:r>
              <a:rPr lang="en-US" dirty="0"/>
              <a:t>Video conferencing</a:t>
            </a:r>
          </a:p>
        </p:txBody>
      </p:sp>
      <p:sp>
        <p:nvSpPr>
          <p:cNvPr id="2"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SYNCHRONOUS TUTORING</a:t>
            </a:r>
          </a:p>
        </p:txBody>
      </p:sp>
      <p:sp>
        <p:nvSpPr>
          <p:cNvPr id="3" name="TextBox 8"/>
          <p:cNvSpPr txBox="1">
            <a:spLocks noChangeArrowheads="1"/>
          </p:cNvSpPr>
          <p:nvPr/>
        </p:nvSpPr>
        <p:spPr bwMode="auto">
          <a:xfrm>
            <a:off x="9715500" y="63246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TOOLS</a:t>
            </a:r>
          </a:p>
        </p:txBody>
      </p:sp>
      <p:sp>
        <p:nvSpPr>
          <p:cNvPr id="4" name="TextBox 2"/>
          <p:cNvSpPr txBox="1">
            <a:spLocks noChangeArrowheads="1"/>
          </p:cNvSpPr>
          <p:nvPr/>
        </p:nvSpPr>
        <p:spPr bwMode="auto">
          <a:xfrm>
            <a:off x="1428751" y="2851919"/>
            <a:ext cx="9334499"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4600" b="1" dirty="0">
                <a:solidFill>
                  <a:srgbClr val="860033"/>
                </a:solidFill>
                <a:latin typeface="Trebuchet MS" panose="020B0603020202020204" pitchFamily="34" charset="0"/>
              </a:rPr>
              <a:t>Video conference </a:t>
            </a:r>
            <a:r>
              <a:rPr lang="en-US" altLang="en-US" sz="3600" dirty="0">
                <a:latin typeface="Trebuchet MS" panose="020B0603020202020204" pitchFamily="34" charset="0"/>
              </a:rPr>
              <a:t>and screen-sharing.</a:t>
            </a:r>
          </a:p>
        </p:txBody>
      </p:sp>
    </p:spTree>
    <p:extLst>
      <p:ext uri="{BB962C8B-B14F-4D97-AF65-F5344CB8AC3E}">
        <p14:creationId xmlns:p14="http://schemas.microsoft.com/office/powerpoint/2010/main" val="3914880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CE7E2C94-6C59-4907-9108-B13C85071E38}"/>
              </a:ext>
            </a:extLst>
          </p:cNvPr>
          <p:cNvSpPr>
            <a:spLocks noGrp="1"/>
          </p:cNvSpPr>
          <p:nvPr>
            <p:ph type="title" idx="4294967295"/>
          </p:nvPr>
        </p:nvSpPr>
        <p:spPr/>
        <p:txBody>
          <a:bodyPr/>
          <a:lstStyle/>
          <a:p>
            <a:r>
              <a:rPr lang="en-US" dirty="0"/>
              <a:t>Shared documents</a:t>
            </a:r>
          </a:p>
        </p:txBody>
      </p:sp>
      <p:sp>
        <p:nvSpPr>
          <p:cNvPr id="2"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SYNCHRONOUS TUTORING</a:t>
            </a:r>
          </a:p>
        </p:txBody>
      </p:sp>
      <p:sp>
        <p:nvSpPr>
          <p:cNvPr id="3" name="TextBox 8"/>
          <p:cNvSpPr txBox="1">
            <a:spLocks noChangeArrowheads="1"/>
          </p:cNvSpPr>
          <p:nvPr/>
        </p:nvSpPr>
        <p:spPr bwMode="auto">
          <a:xfrm>
            <a:off x="9715500" y="63246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TOOLS</a:t>
            </a:r>
          </a:p>
        </p:txBody>
      </p:sp>
      <p:sp>
        <p:nvSpPr>
          <p:cNvPr id="4" name="TextBox 2"/>
          <p:cNvSpPr txBox="1">
            <a:spLocks noChangeArrowheads="1"/>
          </p:cNvSpPr>
          <p:nvPr/>
        </p:nvSpPr>
        <p:spPr bwMode="auto">
          <a:xfrm>
            <a:off x="3657600" y="3029582"/>
            <a:ext cx="4838699" cy="1024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4600" b="1" dirty="0">
                <a:solidFill>
                  <a:srgbClr val="860033"/>
                </a:solidFill>
                <a:latin typeface="Trebuchet MS" panose="020B0603020202020204" pitchFamily="34" charset="0"/>
              </a:rPr>
              <a:t>Shared </a:t>
            </a:r>
            <a:r>
              <a:rPr lang="en-US" altLang="en-US" sz="3600" dirty="0">
                <a:latin typeface="Trebuchet MS" panose="020B0603020202020204" pitchFamily="34" charset="0"/>
              </a:rPr>
              <a:t>documents.</a:t>
            </a:r>
          </a:p>
        </p:txBody>
      </p:sp>
    </p:spTree>
    <p:extLst>
      <p:ext uri="{BB962C8B-B14F-4D97-AF65-F5344CB8AC3E}">
        <p14:creationId xmlns:p14="http://schemas.microsoft.com/office/powerpoint/2010/main" val="18380719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E6BA5B70-6F52-416D-880B-F0CDF90C9D0D}"/>
              </a:ext>
            </a:extLst>
          </p:cNvPr>
          <p:cNvSpPr>
            <a:spLocks noGrp="1"/>
          </p:cNvSpPr>
          <p:nvPr>
            <p:ph type="title" idx="4294967295"/>
          </p:nvPr>
        </p:nvSpPr>
        <p:spPr/>
        <p:txBody>
          <a:bodyPr/>
          <a:lstStyle/>
          <a:p>
            <a:r>
              <a:rPr lang="en-US" dirty="0"/>
              <a:t>Whiteboards</a:t>
            </a:r>
          </a:p>
        </p:txBody>
      </p:sp>
      <p:sp>
        <p:nvSpPr>
          <p:cNvPr id="2"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SYNCHRONOUS TUTORING</a:t>
            </a:r>
          </a:p>
        </p:txBody>
      </p:sp>
      <p:sp>
        <p:nvSpPr>
          <p:cNvPr id="3" name="TextBox 8"/>
          <p:cNvSpPr txBox="1">
            <a:spLocks noChangeArrowheads="1"/>
          </p:cNvSpPr>
          <p:nvPr/>
        </p:nvSpPr>
        <p:spPr bwMode="auto">
          <a:xfrm>
            <a:off x="9715500" y="63246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TOOLS</a:t>
            </a:r>
          </a:p>
        </p:txBody>
      </p:sp>
      <p:sp>
        <p:nvSpPr>
          <p:cNvPr id="4" name="TextBox 2"/>
          <p:cNvSpPr txBox="1">
            <a:spLocks noChangeArrowheads="1"/>
          </p:cNvSpPr>
          <p:nvPr/>
        </p:nvSpPr>
        <p:spPr bwMode="auto">
          <a:xfrm>
            <a:off x="2743200" y="2855872"/>
            <a:ext cx="6705600" cy="188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On-screen </a:t>
            </a:r>
            <a:r>
              <a:rPr lang="en-US" altLang="en-US" sz="4600" b="1" dirty="0">
                <a:solidFill>
                  <a:srgbClr val="860033"/>
                </a:solidFill>
                <a:latin typeface="Trebuchet MS" panose="020B0603020202020204" pitchFamily="34" charset="0"/>
              </a:rPr>
              <a:t>whiteboard</a:t>
            </a:r>
            <a:r>
              <a:rPr lang="en-US" altLang="en-US" sz="3600" dirty="0">
                <a:latin typeface="Trebuchet MS" panose="020B0603020202020204" pitchFamily="34" charset="0"/>
              </a:rPr>
              <a:t> and touch-screen tablet.</a:t>
            </a:r>
          </a:p>
        </p:txBody>
      </p:sp>
    </p:spTree>
    <p:extLst>
      <p:ext uri="{BB962C8B-B14F-4D97-AF65-F5344CB8AC3E}">
        <p14:creationId xmlns:p14="http://schemas.microsoft.com/office/powerpoint/2010/main" val="22087189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D6F44A5B-3B7C-4CEE-B15A-B7B369D4DEA9}"/>
              </a:ext>
            </a:extLst>
          </p:cNvPr>
          <p:cNvSpPr>
            <a:spLocks noGrp="1"/>
          </p:cNvSpPr>
          <p:nvPr>
            <p:ph type="title" idx="4294967295"/>
          </p:nvPr>
        </p:nvSpPr>
        <p:spPr/>
        <p:txBody>
          <a:bodyPr/>
          <a:lstStyle/>
          <a:p>
            <a:r>
              <a:rPr lang="en-US" dirty="0"/>
              <a:t>Graphics tablets</a:t>
            </a:r>
          </a:p>
        </p:txBody>
      </p:sp>
      <p:sp>
        <p:nvSpPr>
          <p:cNvPr id="2"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SYNCHRONOUS TUTORING</a:t>
            </a:r>
          </a:p>
        </p:txBody>
      </p:sp>
      <p:sp>
        <p:nvSpPr>
          <p:cNvPr id="3" name="TextBox 8"/>
          <p:cNvSpPr txBox="1">
            <a:spLocks noChangeArrowheads="1"/>
          </p:cNvSpPr>
          <p:nvPr/>
        </p:nvSpPr>
        <p:spPr bwMode="auto">
          <a:xfrm>
            <a:off x="9715500" y="63246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TOOLS</a:t>
            </a:r>
          </a:p>
        </p:txBody>
      </p:sp>
      <p:pic>
        <p:nvPicPr>
          <p:cNvPr id="5" name="Picture 2" descr="Consultant using graphics tabl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8188" y="1550459"/>
            <a:ext cx="5635625" cy="3757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515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498EF414-7868-477D-AB16-21C821E01CD2}"/>
              </a:ext>
            </a:extLst>
          </p:cNvPr>
          <p:cNvSpPr>
            <a:spLocks noGrp="1"/>
          </p:cNvSpPr>
          <p:nvPr>
            <p:ph type="title" idx="4294967295"/>
          </p:nvPr>
        </p:nvSpPr>
        <p:spPr/>
        <p:txBody>
          <a:bodyPr/>
          <a:lstStyle/>
          <a:p>
            <a:r>
              <a:rPr lang="en-US" dirty="0"/>
              <a:t>Synchronous</a:t>
            </a:r>
            <a:r>
              <a:rPr lang="en-US" baseline="0" dirty="0"/>
              <a:t> tutoring tips</a:t>
            </a:r>
            <a:endParaRPr lang="en-US" dirty="0"/>
          </a:p>
        </p:txBody>
      </p:sp>
      <p:sp>
        <p:nvSpPr>
          <p:cNvPr id="2" name="TextBox 8"/>
          <p:cNvSpPr txBox="1">
            <a:spLocks noChangeArrowheads="1"/>
          </p:cNvSpPr>
          <p:nvPr/>
        </p:nvSpPr>
        <p:spPr bwMode="auto">
          <a:xfrm>
            <a:off x="3543300" y="27432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SYNCHRONOUS TUTORING</a:t>
            </a:r>
          </a:p>
        </p:txBody>
      </p:sp>
      <p:sp>
        <p:nvSpPr>
          <p:cNvPr id="4" name="TextBox 8"/>
          <p:cNvSpPr txBox="1">
            <a:spLocks noChangeArrowheads="1"/>
          </p:cNvSpPr>
          <p:nvPr/>
        </p:nvSpPr>
        <p:spPr bwMode="auto">
          <a:xfrm>
            <a:off x="6172200" y="4267200"/>
            <a:ext cx="2476500" cy="533400"/>
          </a:xfrm>
          <a:prstGeom prst="rect">
            <a:avLst/>
          </a:prstGeom>
          <a:solidFill>
            <a:srgbClr val="860033"/>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solidFill>
                  <a:schemeClr val="bg1"/>
                </a:solidFill>
                <a:latin typeface="Trebuchet MS" panose="020B0603020202020204" pitchFamily="34" charset="0"/>
              </a:rPr>
              <a:t>TIPS</a:t>
            </a:r>
          </a:p>
        </p:txBody>
      </p:sp>
      <p:sp>
        <p:nvSpPr>
          <p:cNvPr id="3" name="TextBox 8">
            <a:extLst>
              <a:ext uri="{C183D7F6-B498-43B3-948B-1728B52AA6E4}">
                <adec:decorative xmlns:adec="http://schemas.microsoft.com/office/drawing/2017/decorative" val="1"/>
              </a:ext>
            </a:extLst>
          </p:cNvPr>
          <p:cNvSpPr txBox="1">
            <a:spLocks noChangeArrowheads="1"/>
          </p:cNvSpPr>
          <p:nvPr/>
        </p:nvSpPr>
        <p:spPr bwMode="auto">
          <a:xfrm>
            <a:off x="3543300" y="42672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10670562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147E5E96-B3CA-4097-8B1A-EB8298F2C9A4}"/>
              </a:ext>
            </a:extLst>
          </p:cNvPr>
          <p:cNvSpPr>
            <a:spLocks noGrp="1"/>
          </p:cNvSpPr>
          <p:nvPr>
            <p:ph type="title" idx="4294967295"/>
          </p:nvPr>
        </p:nvSpPr>
        <p:spPr/>
        <p:txBody>
          <a:bodyPr/>
          <a:lstStyle/>
          <a:p>
            <a:r>
              <a:rPr lang="en-US" dirty="0"/>
              <a:t>Confidence with technology</a:t>
            </a:r>
          </a:p>
        </p:txBody>
      </p:sp>
      <p:sp>
        <p:nvSpPr>
          <p:cNvPr id="2"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SYNCHRONOUS TUTORING</a:t>
            </a:r>
          </a:p>
        </p:txBody>
      </p:sp>
      <p:sp>
        <p:nvSpPr>
          <p:cNvPr id="3" name="TextBox 8"/>
          <p:cNvSpPr txBox="1">
            <a:spLocks noChangeArrowheads="1"/>
          </p:cNvSpPr>
          <p:nvPr/>
        </p:nvSpPr>
        <p:spPr bwMode="auto">
          <a:xfrm>
            <a:off x="9715500" y="63246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TIPS</a:t>
            </a:r>
          </a:p>
        </p:txBody>
      </p:sp>
      <p:sp>
        <p:nvSpPr>
          <p:cNvPr id="5" name="TextBox 2"/>
          <p:cNvSpPr txBox="1">
            <a:spLocks noChangeArrowheads="1"/>
          </p:cNvSpPr>
          <p:nvPr/>
        </p:nvSpPr>
        <p:spPr bwMode="auto">
          <a:xfrm>
            <a:off x="3124200" y="2320925"/>
            <a:ext cx="59436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Become </a:t>
            </a:r>
            <a:r>
              <a:rPr lang="en-US" altLang="en-US" sz="4600" b="1" dirty="0">
                <a:solidFill>
                  <a:srgbClr val="860033"/>
                </a:solidFill>
                <a:latin typeface="Trebuchet MS" panose="020B0603020202020204" pitchFamily="34" charset="0"/>
              </a:rPr>
              <a:t>confident</a:t>
            </a:r>
            <a:r>
              <a:rPr lang="en-US" altLang="en-US" sz="3600" dirty="0">
                <a:latin typeface="Trebuchet MS" panose="020B0603020202020204" pitchFamily="34" charset="0"/>
              </a:rPr>
              <a:t> with the </a:t>
            </a:r>
            <a:r>
              <a:rPr lang="en-US" altLang="en-US" sz="4600" b="1" dirty="0">
                <a:solidFill>
                  <a:srgbClr val="860033"/>
                </a:solidFill>
                <a:latin typeface="Trebuchet MS" panose="020B0603020202020204" pitchFamily="34" charset="0"/>
              </a:rPr>
              <a:t>technology</a:t>
            </a:r>
            <a:r>
              <a:rPr lang="en-US" altLang="en-US" sz="3600" dirty="0">
                <a:latin typeface="Trebuchet MS" panose="020B0603020202020204" pitchFamily="34" charset="0"/>
              </a:rPr>
              <a:t>.</a:t>
            </a:r>
          </a:p>
        </p:txBody>
      </p:sp>
    </p:spTree>
    <p:extLst>
      <p:ext uri="{BB962C8B-B14F-4D97-AF65-F5344CB8AC3E}">
        <p14:creationId xmlns:p14="http://schemas.microsoft.com/office/powerpoint/2010/main" val="35228502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736CBC4F-8164-4907-852D-4771F7719F6F}"/>
              </a:ext>
            </a:extLst>
          </p:cNvPr>
          <p:cNvSpPr>
            <a:spLocks noGrp="1"/>
          </p:cNvSpPr>
          <p:nvPr>
            <p:ph type="title" idx="4294967295"/>
          </p:nvPr>
        </p:nvSpPr>
        <p:spPr/>
        <p:txBody>
          <a:bodyPr/>
          <a:lstStyle/>
          <a:p>
            <a:r>
              <a:rPr lang="en-US" dirty="0"/>
              <a:t>Student</a:t>
            </a:r>
            <a:r>
              <a:rPr lang="en-US" baseline="0" dirty="0"/>
              <a:t> comfort with technology</a:t>
            </a:r>
            <a:endParaRPr lang="en-US" dirty="0"/>
          </a:p>
        </p:txBody>
      </p:sp>
      <p:sp>
        <p:nvSpPr>
          <p:cNvPr id="2"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SYNCHRONOUS TUTORING</a:t>
            </a:r>
          </a:p>
        </p:txBody>
      </p:sp>
      <p:sp>
        <p:nvSpPr>
          <p:cNvPr id="3" name="TextBox 8"/>
          <p:cNvSpPr txBox="1">
            <a:spLocks noChangeArrowheads="1"/>
          </p:cNvSpPr>
          <p:nvPr/>
        </p:nvSpPr>
        <p:spPr bwMode="auto">
          <a:xfrm>
            <a:off x="9715500" y="63246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TIPS</a:t>
            </a:r>
          </a:p>
        </p:txBody>
      </p:sp>
      <p:sp>
        <p:nvSpPr>
          <p:cNvPr id="4" name="TextBox 2"/>
          <p:cNvSpPr txBox="1">
            <a:spLocks noChangeArrowheads="1"/>
          </p:cNvSpPr>
          <p:nvPr/>
        </p:nvSpPr>
        <p:spPr bwMode="auto">
          <a:xfrm>
            <a:off x="2514600" y="2436421"/>
            <a:ext cx="7162800"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Help the </a:t>
            </a:r>
            <a:r>
              <a:rPr lang="en-US" altLang="en-US" sz="4600" b="1" dirty="0">
                <a:solidFill>
                  <a:srgbClr val="860033"/>
                </a:solidFill>
                <a:latin typeface="Trebuchet MS" panose="020B0603020202020204" pitchFamily="34" charset="0"/>
              </a:rPr>
              <a:t>tutee</a:t>
            </a:r>
            <a:r>
              <a:rPr lang="en-US" altLang="en-US" sz="4600" b="1" dirty="0">
                <a:solidFill>
                  <a:srgbClr val="7A0019"/>
                </a:solidFill>
                <a:latin typeface="Trebuchet MS" panose="020B0603020202020204" pitchFamily="34" charset="0"/>
              </a:rPr>
              <a:t> </a:t>
            </a:r>
            <a:r>
              <a:rPr lang="en-US" altLang="en-US" sz="3600" dirty="0">
                <a:latin typeface="Trebuchet MS" panose="020B0603020202020204" pitchFamily="34" charset="0"/>
              </a:rPr>
              <a:t>feel comfortable with the technology.</a:t>
            </a:r>
          </a:p>
        </p:txBody>
      </p:sp>
    </p:spTree>
    <p:extLst>
      <p:ext uri="{BB962C8B-B14F-4D97-AF65-F5344CB8AC3E}">
        <p14:creationId xmlns:p14="http://schemas.microsoft.com/office/powerpoint/2010/main" val="21022537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3E14A345-EBD0-4882-B470-7FEDEA61715C}"/>
              </a:ext>
            </a:extLst>
          </p:cNvPr>
          <p:cNvSpPr>
            <a:spLocks noGrp="1"/>
          </p:cNvSpPr>
          <p:nvPr>
            <p:ph type="title" idx="4294967295"/>
          </p:nvPr>
        </p:nvSpPr>
        <p:spPr/>
        <p:txBody>
          <a:bodyPr/>
          <a:lstStyle/>
          <a:p>
            <a:r>
              <a:rPr lang="en-US" dirty="0"/>
              <a:t>Asynchronous</a:t>
            </a:r>
            <a:r>
              <a:rPr lang="en-US" baseline="0" dirty="0"/>
              <a:t> tools and tips</a:t>
            </a:r>
            <a:endParaRPr lang="en-US" dirty="0"/>
          </a:p>
        </p:txBody>
      </p:sp>
      <p:sp>
        <p:nvSpPr>
          <p:cNvPr id="2" name="TextBox 8"/>
          <p:cNvSpPr txBox="1">
            <a:spLocks noChangeArrowheads="1"/>
          </p:cNvSpPr>
          <p:nvPr/>
        </p:nvSpPr>
        <p:spPr bwMode="auto">
          <a:xfrm>
            <a:off x="3543300" y="27432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ASYNCHRONOUS TUTORING</a:t>
            </a:r>
          </a:p>
        </p:txBody>
      </p:sp>
      <p:sp>
        <p:nvSpPr>
          <p:cNvPr id="3" name="TextBox 8"/>
          <p:cNvSpPr txBox="1">
            <a:spLocks noChangeArrowheads="1"/>
          </p:cNvSpPr>
          <p:nvPr/>
        </p:nvSpPr>
        <p:spPr bwMode="auto">
          <a:xfrm>
            <a:off x="3543300" y="42672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TOOLS</a:t>
            </a:r>
          </a:p>
        </p:txBody>
      </p:sp>
      <p:sp>
        <p:nvSpPr>
          <p:cNvPr id="4" name="TextBox 8"/>
          <p:cNvSpPr txBox="1">
            <a:spLocks noChangeArrowheads="1"/>
          </p:cNvSpPr>
          <p:nvPr/>
        </p:nvSpPr>
        <p:spPr bwMode="auto">
          <a:xfrm>
            <a:off x="6172200" y="42672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TIPS</a:t>
            </a:r>
          </a:p>
        </p:txBody>
      </p:sp>
    </p:spTree>
    <p:extLst>
      <p:ext uri="{BB962C8B-B14F-4D97-AF65-F5344CB8AC3E}">
        <p14:creationId xmlns:p14="http://schemas.microsoft.com/office/powerpoint/2010/main" val="288875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E0869A0B-D27D-4F65-A38F-E6F2255397C3}"/>
              </a:ext>
            </a:extLst>
          </p:cNvPr>
          <p:cNvSpPr>
            <a:spLocks noGrp="1"/>
          </p:cNvSpPr>
          <p:nvPr>
            <p:ph type="title" idx="4294967295"/>
          </p:nvPr>
        </p:nvSpPr>
        <p:spPr/>
        <p:txBody>
          <a:bodyPr/>
          <a:lstStyle/>
          <a:p>
            <a:r>
              <a:rPr lang="en-US" dirty="0"/>
              <a:t>Asynchronous tutoring tools</a:t>
            </a:r>
          </a:p>
        </p:txBody>
      </p:sp>
      <p:sp>
        <p:nvSpPr>
          <p:cNvPr id="2" name="TextBox 8"/>
          <p:cNvSpPr txBox="1">
            <a:spLocks noChangeArrowheads="1"/>
          </p:cNvSpPr>
          <p:nvPr/>
        </p:nvSpPr>
        <p:spPr bwMode="auto">
          <a:xfrm>
            <a:off x="3543300" y="27432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ASYNCHRONOUS TUTORING</a:t>
            </a:r>
          </a:p>
        </p:txBody>
      </p:sp>
      <p:sp>
        <p:nvSpPr>
          <p:cNvPr id="3" name="TextBox 8"/>
          <p:cNvSpPr txBox="1">
            <a:spLocks noChangeArrowheads="1"/>
          </p:cNvSpPr>
          <p:nvPr/>
        </p:nvSpPr>
        <p:spPr bwMode="auto">
          <a:xfrm>
            <a:off x="3543300" y="4267200"/>
            <a:ext cx="2476500" cy="533400"/>
          </a:xfrm>
          <a:prstGeom prst="rect">
            <a:avLst/>
          </a:prstGeom>
          <a:solidFill>
            <a:srgbClr val="860033"/>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solidFill>
                  <a:schemeClr val="bg1"/>
                </a:solidFill>
                <a:latin typeface="Trebuchet MS" panose="020B0603020202020204" pitchFamily="34" charset="0"/>
              </a:rPr>
              <a:t>TOOLS</a:t>
            </a:r>
          </a:p>
        </p:txBody>
      </p:sp>
      <p:sp>
        <p:nvSpPr>
          <p:cNvPr id="4" name="TextBox 8">
            <a:extLst>
              <a:ext uri="{C183D7F6-B498-43B3-948B-1728B52AA6E4}">
                <adec:decorative xmlns:adec="http://schemas.microsoft.com/office/drawing/2017/decorative" val="1"/>
              </a:ext>
            </a:extLst>
          </p:cNvPr>
          <p:cNvSpPr txBox="1">
            <a:spLocks noChangeArrowheads="1"/>
          </p:cNvSpPr>
          <p:nvPr/>
        </p:nvSpPr>
        <p:spPr bwMode="auto">
          <a:xfrm>
            <a:off x="6172200" y="42672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390136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539F88B-17FA-40F3-8E59-40DD9F1821E5}"/>
              </a:ext>
            </a:extLst>
          </p:cNvPr>
          <p:cNvSpPr>
            <a:spLocks noGrp="1"/>
          </p:cNvSpPr>
          <p:nvPr>
            <p:ph type="title" idx="4294967295"/>
          </p:nvPr>
        </p:nvSpPr>
        <p:spPr/>
        <p:txBody>
          <a:bodyPr/>
          <a:lstStyle/>
          <a:p>
            <a:r>
              <a:rPr lang="en-US" dirty="0"/>
              <a:t>Distance education enrollment</a:t>
            </a:r>
          </a:p>
        </p:txBody>
      </p:sp>
      <p:sp>
        <p:nvSpPr>
          <p:cNvPr id="2" name="TextBox 1"/>
          <p:cNvSpPr txBox="1">
            <a:spLocks noChangeArrowheads="1"/>
          </p:cNvSpPr>
          <p:nvPr/>
        </p:nvSpPr>
        <p:spPr bwMode="auto">
          <a:xfrm>
            <a:off x="1943100" y="2072595"/>
            <a:ext cx="8305800" cy="271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Distance education enrollment rates </a:t>
            </a:r>
            <a:r>
              <a:rPr lang="en-US" altLang="en-US" sz="4600" b="1" dirty="0">
                <a:solidFill>
                  <a:srgbClr val="860033"/>
                </a:solidFill>
                <a:latin typeface="Trebuchet MS" panose="020B0603020202020204" pitchFamily="34" charset="0"/>
              </a:rPr>
              <a:t>continue to grow</a:t>
            </a:r>
            <a:r>
              <a:rPr lang="en-US" altLang="en-US" sz="3600" dirty="0">
                <a:solidFill>
                  <a:srgbClr val="860033"/>
                </a:solidFill>
                <a:latin typeface="Trebuchet MS" panose="020B0603020202020204" pitchFamily="34" charset="0"/>
              </a:rPr>
              <a:t> </a:t>
            </a:r>
            <a:r>
              <a:rPr lang="en-US" altLang="en-US" sz="3600" dirty="0">
                <a:latin typeface="Trebuchet MS" panose="020B0603020202020204" pitchFamily="34" charset="0"/>
              </a:rPr>
              <a:t>much faster than those of overall higher education.</a:t>
            </a:r>
          </a:p>
        </p:txBody>
      </p:sp>
      <p:sp>
        <p:nvSpPr>
          <p:cNvPr id="3" name="Rectangle 2"/>
          <p:cNvSpPr/>
          <p:nvPr/>
        </p:nvSpPr>
        <p:spPr>
          <a:xfrm>
            <a:off x="0" y="6611938"/>
            <a:ext cx="5562600" cy="246062"/>
          </a:xfrm>
          <a:prstGeom prst="rect">
            <a:avLst/>
          </a:prstGeom>
        </p:spPr>
        <p:txBody>
          <a:bodyPr>
            <a:spAutoFit/>
          </a:bodyPr>
          <a:lstStyle/>
          <a:p>
            <a:pPr>
              <a:spcBef>
                <a:spcPts val="600"/>
              </a:spcBef>
              <a:defRPr/>
            </a:pPr>
            <a:r>
              <a:rPr lang="en-US" altLang="en-US" sz="1000" kern="0" dirty="0">
                <a:latin typeface="Trebuchet MS" panose="020B0603020202020204" pitchFamily="34" charset="0"/>
                <a:cs typeface="Times New Roman" panose="02020603050405020304" pitchFamily="18" charset="0"/>
              </a:rPr>
              <a:t>Allen, I., &amp; Seaman, J. (2016)</a:t>
            </a:r>
            <a:endParaRPr lang="en-US" altLang="en-US" sz="1000" kern="0" dirty="0">
              <a:latin typeface="Trebuchet MS" panose="020B0603020202020204" pitchFamily="34" charset="0"/>
            </a:endParaRPr>
          </a:p>
        </p:txBody>
      </p:sp>
    </p:spTree>
    <p:extLst>
      <p:ext uri="{BB962C8B-B14F-4D97-AF65-F5344CB8AC3E}">
        <p14:creationId xmlns:p14="http://schemas.microsoft.com/office/powerpoint/2010/main" val="30356671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3E08AA6C-BFD0-4817-AC1A-1249F27DF61D}"/>
              </a:ext>
            </a:extLst>
          </p:cNvPr>
          <p:cNvSpPr>
            <a:spLocks noGrp="1"/>
          </p:cNvSpPr>
          <p:nvPr>
            <p:ph type="title" idx="4294967295"/>
          </p:nvPr>
        </p:nvSpPr>
        <p:spPr/>
        <p:txBody>
          <a:bodyPr/>
          <a:lstStyle/>
          <a:p>
            <a:r>
              <a:rPr lang="en-US" dirty="0"/>
              <a:t>Screen recording</a:t>
            </a:r>
          </a:p>
        </p:txBody>
      </p:sp>
      <p:sp>
        <p:nvSpPr>
          <p:cNvPr id="2"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ASYNCHRONOUS TUTORING</a:t>
            </a:r>
          </a:p>
        </p:txBody>
      </p:sp>
      <p:sp>
        <p:nvSpPr>
          <p:cNvPr id="3" name="TextBox 8"/>
          <p:cNvSpPr txBox="1">
            <a:spLocks noChangeArrowheads="1"/>
          </p:cNvSpPr>
          <p:nvPr/>
        </p:nvSpPr>
        <p:spPr bwMode="auto">
          <a:xfrm>
            <a:off x="9715500" y="63246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TOOLS</a:t>
            </a:r>
          </a:p>
        </p:txBody>
      </p:sp>
      <p:sp>
        <p:nvSpPr>
          <p:cNvPr id="4" name="TextBox 2"/>
          <p:cNvSpPr txBox="1">
            <a:spLocks noChangeArrowheads="1"/>
          </p:cNvSpPr>
          <p:nvPr/>
        </p:nvSpPr>
        <p:spPr bwMode="auto">
          <a:xfrm>
            <a:off x="3414713" y="2436421"/>
            <a:ext cx="5362575"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Screen </a:t>
            </a:r>
            <a:r>
              <a:rPr lang="en-US" altLang="en-US" sz="4600" b="1" dirty="0">
                <a:solidFill>
                  <a:srgbClr val="860033"/>
                </a:solidFill>
                <a:latin typeface="Trebuchet MS" panose="020B0603020202020204" pitchFamily="34" charset="0"/>
              </a:rPr>
              <a:t>recording</a:t>
            </a:r>
            <a:r>
              <a:rPr lang="en-US" altLang="en-US" sz="3600" dirty="0">
                <a:latin typeface="Trebuchet MS" panose="020B0603020202020204" pitchFamily="34" charset="0"/>
              </a:rPr>
              <a:t> and video editing software.</a:t>
            </a:r>
          </a:p>
        </p:txBody>
      </p:sp>
    </p:spTree>
    <p:extLst>
      <p:ext uri="{BB962C8B-B14F-4D97-AF65-F5344CB8AC3E}">
        <p14:creationId xmlns:p14="http://schemas.microsoft.com/office/powerpoint/2010/main" val="19242374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91D83D24-15B0-4676-897E-A335CDBF2AD2}"/>
              </a:ext>
            </a:extLst>
          </p:cNvPr>
          <p:cNvSpPr>
            <a:spLocks noGrp="1"/>
          </p:cNvSpPr>
          <p:nvPr>
            <p:ph type="title" idx="4294967295"/>
          </p:nvPr>
        </p:nvSpPr>
        <p:spPr/>
        <p:txBody>
          <a:bodyPr/>
          <a:lstStyle/>
          <a:p>
            <a:r>
              <a:rPr lang="en-US" dirty="0"/>
              <a:t>Closed captioning</a:t>
            </a:r>
          </a:p>
        </p:txBody>
      </p:sp>
      <p:sp>
        <p:nvSpPr>
          <p:cNvPr id="2"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ASYNCHRONOUS TUTORING</a:t>
            </a:r>
          </a:p>
        </p:txBody>
      </p:sp>
      <p:sp>
        <p:nvSpPr>
          <p:cNvPr id="3" name="TextBox 8"/>
          <p:cNvSpPr txBox="1">
            <a:spLocks noChangeArrowheads="1"/>
          </p:cNvSpPr>
          <p:nvPr/>
        </p:nvSpPr>
        <p:spPr bwMode="auto">
          <a:xfrm>
            <a:off x="9715500" y="63246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TOOLS</a:t>
            </a:r>
          </a:p>
        </p:txBody>
      </p:sp>
      <p:sp>
        <p:nvSpPr>
          <p:cNvPr id="4" name="TextBox 2"/>
          <p:cNvSpPr txBox="1">
            <a:spLocks noChangeArrowheads="1"/>
          </p:cNvSpPr>
          <p:nvPr/>
        </p:nvSpPr>
        <p:spPr bwMode="auto">
          <a:xfrm>
            <a:off x="3459957" y="2851919"/>
            <a:ext cx="5272087"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4600" b="1" dirty="0">
                <a:solidFill>
                  <a:srgbClr val="860033"/>
                </a:solidFill>
                <a:latin typeface="Trebuchet MS" panose="020B0603020202020204" pitchFamily="34" charset="0"/>
              </a:rPr>
              <a:t>Closed-captioning</a:t>
            </a:r>
            <a:r>
              <a:rPr lang="en-US" altLang="en-US" sz="3600" dirty="0">
                <a:latin typeface="Trebuchet MS" panose="020B0603020202020204" pitchFamily="34" charset="0"/>
              </a:rPr>
              <a:t>.</a:t>
            </a:r>
          </a:p>
        </p:txBody>
      </p:sp>
    </p:spTree>
    <p:extLst>
      <p:ext uri="{BB962C8B-B14F-4D97-AF65-F5344CB8AC3E}">
        <p14:creationId xmlns:p14="http://schemas.microsoft.com/office/powerpoint/2010/main" val="33977541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7D1C3A36-22A2-4F2D-9689-B69F1D5D723E}"/>
              </a:ext>
            </a:extLst>
          </p:cNvPr>
          <p:cNvSpPr>
            <a:spLocks noGrp="1"/>
          </p:cNvSpPr>
          <p:nvPr>
            <p:ph type="title" idx="4294967295"/>
          </p:nvPr>
        </p:nvSpPr>
        <p:spPr/>
        <p:txBody>
          <a:bodyPr/>
          <a:lstStyle/>
          <a:p>
            <a:r>
              <a:rPr lang="en-US" dirty="0"/>
              <a:t>Asynchronous tutoring tips</a:t>
            </a:r>
          </a:p>
        </p:txBody>
      </p:sp>
      <p:sp>
        <p:nvSpPr>
          <p:cNvPr id="2" name="TextBox 8"/>
          <p:cNvSpPr txBox="1">
            <a:spLocks noChangeArrowheads="1"/>
          </p:cNvSpPr>
          <p:nvPr/>
        </p:nvSpPr>
        <p:spPr bwMode="auto">
          <a:xfrm>
            <a:off x="3543300" y="27432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ASYNCHRONOUS TUTORING</a:t>
            </a:r>
          </a:p>
        </p:txBody>
      </p:sp>
      <p:sp>
        <p:nvSpPr>
          <p:cNvPr id="4" name="TextBox 8"/>
          <p:cNvSpPr txBox="1">
            <a:spLocks noChangeArrowheads="1"/>
          </p:cNvSpPr>
          <p:nvPr/>
        </p:nvSpPr>
        <p:spPr bwMode="auto">
          <a:xfrm>
            <a:off x="6172200" y="4267200"/>
            <a:ext cx="2476500" cy="533400"/>
          </a:xfrm>
          <a:prstGeom prst="rect">
            <a:avLst/>
          </a:prstGeom>
          <a:solidFill>
            <a:srgbClr val="860033"/>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solidFill>
                  <a:schemeClr val="bg1"/>
                </a:solidFill>
                <a:latin typeface="Trebuchet MS" panose="020B0603020202020204" pitchFamily="34" charset="0"/>
              </a:rPr>
              <a:t>TIPS</a:t>
            </a:r>
          </a:p>
        </p:txBody>
      </p:sp>
      <p:sp>
        <p:nvSpPr>
          <p:cNvPr id="3" name="TextBox 8">
            <a:extLst>
              <a:ext uri="{C183D7F6-B498-43B3-948B-1728B52AA6E4}">
                <adec:decorative xmlns:adec="http://schemas.microsoft.com/office/drawing/2017/decorative" val="1"/>
              </a:ext>
            </a:extLst>
          </p:cNvPr>
          <p:cNvSpPr txBox="1">
            <a:spLocks noChangeArrowheads="1"/>
          </p:cNvSpPr>
          <p:nvPr/>
        </p:nvSpPr>
        <p:spPr bwMode="auto">
          <a:xfrm>
            <a:off x="3543300" y="42672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5644363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347C253F-1425-42A7-AEE2-8CC25C3CB17F}"/>
              </a:ext>
            </a:extLst>
          </p:cNvPr>
          <p:cNvSpPr>
            <a:spLocks noGrp="1"/>
          </p:cNvSpPr>
          <p:nvPr>
            <p:ph type="title" idx="4294967295"/>
          </p:nvPr>
        </p:nvSpPr>
        <p:spPr/>
        <p:txBody>
          <a:bodyPr/>
          <a:lstStyle/>
          <a:p>
            <a:r>
              <a:rPr lang="en-US" dirty="0"/>
              <a:t>Video</a:t>
            </a:r>
            <a:r>
              <a:rPr lang="en-US" baseline="0" dirty="0"/>
              <a:t> scripts</a:t>
            </a:r>
            <a:endParaRPr lang="en-US" dirty="0"/>
          </a:p>
        </p:txBody>
      </p:sp>
      <p:sp>
        <p:nvSpPr>
          <p:cNvPr id="2"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ASYNCHRONOUS TUTORING</a:t>
            </a:r>
          </a:p>
        </p:txBody>
      </p:sp>
      <p:sp>
        <p:nvSpPr>
          <p:cNvPr id="3" name="TextBox 8"/>
          <p:cNvSpPr txBox="1">
            <a:spLocks noChangeArrowheads="1"/>
          </p:cNvSpPr>
          <p:nvPr/>
        </p:nvSpPr>
        <p:spPr bwMode="auto">
          <a:xfrm>
            <a:off x="9715500" y="63246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TIPS</a:t>
            </a:r>
          </a:p>
        </p:txBody>
      </p:sp>
      <p:sp>
        <p:nvSpPr>
          <p:cNvPr id="4" name="TextBox 2"/>
          <p:cNvSpPr txBox="1">
            <a:spLocks noChangeArrowheads="1"/>
          </p:cNvSpPr>
          <p:nvPr/>
        </p:nvSpPr>
        <p:spPr bwMode="auto">
          <a:xfrm>
            <a:off x="2233612" y="2851919"/>
            <a:ext cx="7724776"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Write out a </a:t>
            </a:r>
            <a:r>
              <a:rPr lang="en-US" altLang="en-US" sz="4600" b="1" dirty="0">
                <a:solidFill>
                  <a:srgbClr val="860033"/>
                </a:solidFill>
                <a:latin typeface="Trebuchet MS" panose="020B0603020202020204" pitchFamily="34" charset="0"/>
              </a:rPr>
              <a:t>script</a:t>
            </a:r>
            <a:r>
              <a:rPr lang="en-US" altLang="en-US" sz="3600" dirty="0">
                <a:latin typeface="Trebuchet MS" panose="020B0603020202020204" pitchFamily="34" charset="0"/>
              </a:rPr>
              <a:t> and </a:t>
            </a:r>
            <a:r>
              <a:rPr lang="en-US" altLang="en-US" sz="4600" b="1" dirty="0">
                <a:solidFill>
                  <a:srgbClr val="860033"/>
                </a:solidFill>
                <a:latin typeface="Trebuchet MS" panose="020B0603020202020204" pitchFamily="34" charset="0"/>
              </a:rPr>
              <a:t>practice</a:t>
            </a:r>
            <a:r>
              <a:rPr lang="en-US" altLang="en-US" sz="3600" dirty="0">
                <a:latin typeface="Trebuchet MS" panose="020B0603020202020204" pitchFamily="34" charset="0"/>
              </a:rPr>
              <a:t>.</a:t>
            </a:r>
          </a:p>
        </p:txBody>
      </p:sp>
    </p:spTree>
    <p:extLst>
      <p:ext uri="{BB962C8B-B14F-4D97-AF65-F5344CB8AC3E}">
        <p14:creationId xmlns:p14="http://schemas.microsoft.com/office/powerpoint/2010/main" val="16222218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C3368639-673C-48B7-85A0-9155E7126064}"/>
              </a:ext>
            </a:extLst>
          </p:cNvPr>
          <p:cNvSpPr>
            <a:spLocks noGrp="1"/>
          </p:cNvSpPr>
          <p:nvPr>
            <p:ph type="title" idx="4294967295"/>
          </p:nvPr>
        </p:nvSpPr>
        <p:spPr/>
        <p:txBody>
          <a:bodyPr/>
          <a:lstStyle/>
          <a:p>
            <a:r>
              <a:rPr lang="en-US" dirty="0"/>
              <a:t>Video accessibility</a:t>
            </a:r>
          </a:p>
        </p:txBody>
      </p:sp>
      <p:sp>
        <p:nvSpPr>
          <p:cNvPr id="3"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ASYNCHRONOUS TUTORING</a:t>
            </a:r>
          </a:p>
        </p:txBody>
      </p:sp>
      <p:sp>
        <p:nvSpPr>
          <p:cNvPr id="4" name="TextBox 8"/>
          <p:cNvSpPr txBox="1">
            <a:spLocks noChangeArrowheads="1"/>
          </p:cNvSpPr>
          <p:nvPr/>
        </p:nvSpPr>
        <p:spPr bwMode="auto">
          <a:xfrm>
            <a:off x="9715500" y="63246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TIPS</a:t>
            </a:r>
          </a:p>
        </p:txBody>
      </p:sp>
      <p:sp>
        <p:nvSpPr>
          <p:cNvPr id="2" name="TextBox 2"/>
          <p:cNvSpPr txBox="1">
            <a:spLocks noChangeArrowheads="1"/>
          </p:cNvSpPr>
          <p:nvPr/>
        </p:nvSpPr>
        <p:spPr bwMode="auto">
          <a:xfrm>
            <a:off x="2686050" y="2851150"/>
            <a:ext cx="68199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Make your video </a:t>
            </a:r>
            <a:r>
              <a:rPr lang="en-US" altLang="en-US" sz="4600" b="1" dirty="0">
                <a:solidFill>
                  <a:srgbClr val="860033"/>
                </a:solidFill>
                <a:latin typeface="Trebuchet MS" panose="020B0603020202020204" pitchFamily="34" charset="0"/>
              </a:rPr>
              <a:t>accessible</a:t>
            </a:r>
            <a:r>
              <a:rPr lang="en-US" altLang="en-US" sz="3600" dirty="0">
                <a:latin typeface="Trebuchet MS" panose="020B0603020202020204" pitchFamily="34" charset="0"/>
              </a:rPr>
              <a:t>.</a:t>
            </a:r>
          </a:p>
        </p:txBody>
      </p:sp>
    </p:spTree>
    <p:extLst>
      <p:ext uri="{BB962C8B-B14F-4D97-AF65-F5344CB8AC3E}">
        <p14:creationId xmlns:p14="http://schemas.microsoft.com/office/powerpoint/2010/main" val="316252085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9FF4E576-3315-4F87-9326-257F9FE3FA1B}"/>
              </a:ext>
            </a:extLst>
          </p:cNvPr>
          <p:cNvSpPr>
            <a:spLocks noGrp="1"/>
          </p:cNvSpPr>
          <p:nvPr>
            <p:ph type="title" idx="4294967295"/>
          </p:nvPr>
        </p:nvSpPr>
        <p:spPr/>
        <p:txBody>
          <a:bodyPr/>
          <a:lstStyle/>
          <a:p>
            <a:r>
              <a:rPr lang="en-US" dirty="0"/>
              <a:t>Video downloads</a:t>
            </a:r>
          </a:p>
        </p:txBody>
      </p:sp>
      <p:sp>
        <p:nvSpPr>
          <p:cNvPr id="3"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ASYNCHRONOUS TUTORING</a:t>
            </a:r>
          </a:p>
        </p:txBody>
      </p:sp>
      <p:sp>
        <p:nvSpPr>
          <p:cNvPr id="4" name="TextBox 8"/>
          <p:cNvSpPr txBox="1">
            <a:spLocks noChangeArrowheads="1"/>
          </p:cNvSpPr>
          <p:nvPr/>
        </p:nvSpPr>
        <p:spPr bwMode="auto">
          <a:xfrm>
            <a:off x="9715500" y="63246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TIPS</a:t>
            </a:r>
          </a:p>
        </p:txBody>
      </p:sp>
      <p:sp>
        <p:nvSpPr>
          <p:cNvPr id="2" name="TextBox 2"/>
          <p:cNvSpPr txBox="1">
            <a:spLocks noChangeArrowheads="1"/>
          </p:cNvSpPr>
          <p:nvPr/>
        </p:nvSpPr>
        <p:spPr bwMode="auto">
          <a:xfrm>
            <a:off x="2652713" y="2851919"/>
            <a:ext cx="688657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Easily viewed on </a:t>
            </a:r>
            <a:r>
              <a:rPr lang="en-US" altLang="en-US" sz="4600" b="1" dirty="0">
                <a:solidFill>
                  <a:srgbClr val="860033"/>
                </a:solidFill>
                <a:latin typeface="Trebuchet MS" panose="020B0603020202020204" pitchFamily="34" charset="0"/>
              </a:rPr>
              <a:t>any device</a:t>
            </a:r>
            <a:r>
              <a:rPr lang="en-US" altLang="en-US" sz="3600" dirty="0">
                <a:latin typeface="Trebuchet MS" panose="020B0603020202020204" pitchFamily="34" charset="0"/>
              </a:rPr>
              <a:t>.</a:t>
            </a:r>
          </a:p>
        </p:txBody>
      </p:sp>
    </p:spTree>
    <p:extLst>
      <p:ext uri="{BB962C8B-B14F-4D97-AF65-F5344CB8AC3E}">
        <p14:creationId xmlns:p14="http://schemas.microsoft.com/office/powerpoint/2010/main" val="8411909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0287270-2AD9-496C-A83E-4DB126DF72DD}"/>
              </a:ext>
            </a:extLst>
          </p:cNvPr>
          <p:cNvSpPr>
            <a:spLocks noGrp="1"/>
          </p:cNvSpPr>
          <p:nvPr>
            <p:ph type="title" idx="4294967295"/>
          </p:nvPr>
        </p:nvSpPr>
        <p:spPr/>
        <p:txBody>
          <a:bodyPr/>
          <a:lstStyle/>
          <a:p>
            <a:r>
              <a:rPr lang="en-US" dirty="0"/>
              <a:t>Video organization</a:t>
            </a:r>
          </a:p>
        </p:txBody>
      </p:sp>
      <p:sp>
        <p:nvSpPr>
          <p:cNvPr id="3"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ASYNCHRONOUS TUTORING</a:t>
            </a:r>
          </a:p>
        </p:txBody>
      </p:sp>
      <p:sp>
        <p:nvSpPr>
          <p:cNvPr id="4" name="TextBox 8"/>
          <p:cNvSpPr txBox="1">
            <a:spLocks noChangeArrowheads="1"/>
          </p:cNvSpPr>
          <p:nvPr/>
        </p:nvSpPr>
        <p:spPr bwMode="auto">
          <a:xfrm>
            <a:off x="9715500" y="63246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TIPS</a:t>
            </a:r>
          </a:p>
        </p:txBody>
      </p:sp>
      <p:sp>
        <p:nvSpPr>
          <p:cNvPr id="2" name="TextBox 2"/>
          <p:cNvSpPr txBox="1">
            <a:spLocks noChangeArrowheads="1"/>
          </p:cNvSpPr>
          <p:nvPr/>
        </p:nvSpPr>
        <p:spPr bwMode="auto">
          <a:xfrm>
            <a:off x="2495550" y="2438400"/>
            <a:ext cx="72009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Available at a </a:t>
            </a:r>
            <a:r>
              <a:rPr lang="en-US" altLang="en-US" sz="4600" b="1" dirty="0">
                <a:solidFill>
                  <a:srgbClr val="860033"/>
                </a:solidFill>
                <a:latin typeface="Trebuchet MS" panose="020B0603020202020204" pitchFamily="34" charset="0"/>
              </a:rPr>
              <a:t>unique link </a:t>
            </a:r>
            <a:r>
              <a:rPr lang="en-US" altLang="en-US" sz="3600" dirty="0">
                <a:latin typeface="Trebuchet MS" panose="020B0603020202020204" pitchFamily="34" charset="0"/>
              </a:rPr>
              <a:t>and </a:t>
            </a:r>
            <a:r>
              <a:rPr lang="en-US" altLang="en-US" sz="4600" b="1" dirty="0">
                <a:solidFill>
                  <a:srgbClr val="860033"/>
                </a:solidFill>
                <a:latin typeface="Trebuchet MS" panose="020B0603020202020204" pitchFamily="34" charset="0"/>
              </a:rPr>
              <a:t>organized by category</a:t>
            </a:r>
            <a:r>
              <a:rPr lang="en-US" altLang="en-US" sz="3600" dirty="0">
                <a:latin typeface="Trebuchet MS" panose="020B0603020202020204" pitchFamily="34" charset="0"/>
              </a:rPr>
              <a:t>.</a:t>
            </a:r>
          </a:p>
        </p:txBody>
      </p:sp>
    </p:spTree>
    <p:extLst>
      <p:ext uri="{BB962C8B-B14F-4D97-AF65-F5344CB8AC3E}">
        <p14:creationId xmlns:p14="http://schemas.microsoft.com/office/powerpoint/2010/main" val="12075255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7AE5364D-D7AB-4AEA-9B8B-05C46B1AF631}"/>
              </a:ext>
            </a:extLst>
          </p:cNvPr>
          <p:cNvSpPr>
            <a:spLocks noGrp="1"/>
          </p:cNvSpPr>
          <p:nvPr>
            <p:ph type="title" idx="4294967295"/>
          </p:nvPr>
        </p:nvSpPr>
        <p:spPr/>
        <p:txBody>
          <a:bodyPr/>
          <a:lstStyle/>
          <a:p>
            <a:r>
              <a:rPr lang="en-US" dirty="0"/>
              <a:t>Video shortness</a:t>
            </a:r>
          </a:p>
        </p:txBody>
      </p:sp>
      <p:sp>
        <p:nvSpPr>
          <p:cNvPr id="3" name="TextBox 8"/>
          <p:cNvSpPr txBox="1">
            <a:spLocks noChangeArrowheads="1"/>
          </p:cNvSpPr>
          <p:nvPr/>
        </p:nvSpPr>
        <p:spPr bwMode="auto">
          <a:xfrm>
            <a:off x="0" y="0"/>
            <a:ext cx="3390900" cy="990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ASYNCHRONOUS TUTORING</a:t>
            </a:r>
          </a:p>
        </p:txBody>
      </p:sp>
      <p:sp>
        <p:nvSpPr>
          <p:cNvPr id="4" name="TextBox 8"/>
          <p:cNvSpPr txBox="1">
            <a:spLocks noChangeArrowheads="1"/>
          </p:cNvSpPr>
          <p:nvPr/>
        </p:nvSpPr>
        <p:spPr bwMode="auto">
          <a:xfrm>
            <a:off x="9715500" y="6324600"/>
            <a:ext cx="24765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TIPS</a:t>
            </a:r>
          </a:p>
        </p:txBody>
      </p:sp>
      <p:sp>
        <p:nvSpPr>
          <p:cNvPr id="2" name="TextBox 2"/>
          <p:cNvSpPr txBox="1">
            <a:spLocks noChangeArrowheads="1"/>
          </p:cNvSpPr>
          <p:nvPr/>
        </p:nvSpPr>
        <p:spPr bwMode="auto">
          <a:xfrm>
            <a:off x="3381375" y="2969315"/>
            <a:ext cx="542925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Keep your videos </a:t>
            </a:r>
            <a:r>
              <a:rPr lang="en-US" altLang="en-US" sz="4600" b="1" dirty="0">
                <a:solidFill>
                  <a:srgbClr val="860033"/>
                </a:solidFill>
                <a:latin typeface="Trebuchet MS" panose="020B0603020202020204" pitchFamily="34" charset="0"/>
              </a:rPr>
              <a:t>short</a:t>
            </a:r>
            <a:r>
              <a:rPr lang="en-US" altLang="en-US" sz="3600" dirty="0">
                <a:latin typeface="Trebuchet MS" panose="020B0603020202020204" pitchFamily="34" charset="0"/>
              </a:rPr>
              <a:t>.</a:t>
            </a:r>
          </a:p>
        </p:txBody>
      </p:sp>
    </p:spTree>
    <p:extLst>
      <p:ext uri="{BB962C8B-B14F-4D97-AF65-F5344CB8AC3E}">
        <p14:creationId xmlns:p14="http://schemas.microsoft.com/office/powerpoint/2010/main" val="32562262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860033"/>
        </a:solidFill>
        <a:effectLst/>
      </p:bgPr>
    </p:bg>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78B7EEE3-94D8-4437-9BC6-C079C7F3F2CA}"/>
              </a:ext>
            </a:extLst>
          </p:cNvPr>
          <p:cNvSpPr>
            <a:spLocks noGrp="1"/>
          </p:cNvSpPr>
          <p:nvPr>
            <p:ph type="title" idx="4294967295"/>
          </p:nvPr>
        </p:nvSpPr>
        <p:spPr/>
        <p:txBody>
          <a:bodyPr/>
          <a:lstStyle/>
          <a:p>
            <a:r>
              <a:rPr lang="en-US" dirty="0"/>
              <a:t>Objection 5</a:t>
            </a:r>
          </a:p>
        </p:txBody>
      </p:sp>
      <p:pic>
        <p:nvPicPr>
          <p:cNvPr id="12" name="Picture 11" descr="Scarecrow clipart"/>
          <p:cNvPicPr>
            <a:picLocks noChangeAspect="1"/>
          </p:cNvPicPr>
          <p:nvPr/>
        </p:nvPicPr>
        <p:blipFill rotWithShape="1">
          <a:blip r:embed="rId3" cstate="print">
            <a:extLst>
              <a:ext uri="{28A0092B-C50C-407E-A947-70E740481C1C}">
                <a14:useLocalDpi xmlns:a14="http://schemas.microsoft.com/office/drawing/2010/main" val="0"/>
              </a:ext>
            </a:extLst>
          </a:blip>
          <a:srcRect b="10950"/>
          <a:stretch/>
        </p:blipFill>
        <p:spPr>
          <a:xfrm>
            <a:off x="304800" y="3164813"/>
            <a:ext cx="2480073" cy="3123152"/>
          </a:xfrm>
          <a:prstGeom prst="rect">
            <a:avLst/>
          </a:prstGeom>
        </p:spPr>
      </p:pic>
      <p:cxnSp>
        <p:nvCxnSpPr>
          <p:cNvPr id="8" name="Straight Arrow Connector 3">
            <a:extLst>
              <a:ext uri="{C183D7F6-B498-43B3-948B-1728B52AA6E4}">
                <adec:decorative xmlns:adec="http://schemas.microsoft.com/office/drawing/2017/decorative" val="1"/>
              </a:ext>
            </a:extLst>
          </p:cNvPr>
          <p:cNvCxnSpPr>
            <a:cxnSpLocks noChangeShapeType="1"/>
          </p:cNvCxnSpPr>
          <p:nvPr/>
        </p:nvCxnSpPr>
        <p:spPr bwMode="auto">
          <a:xfrm>
            <a:off x="3048000" y="533400"/>
            <a:ext cx="0" cy="5946913"/>
          </a:xfrm>
          <a:prstGeom prst="straightConnector1">
            <a:avLst/>
          </a:prstGeom>
          <a:noFill/>
          <a:ln w="38100" cap="rnd" algn="ctr">
            <a:solidFill>
              <a:schemeClr val="bg1"/>
            </a:solidFill>
            <a:round/>
            <a:headEnd/>
            <a:tailEnd type="triangle" w="lg" len="lg"/>
          </a:ln>
          <a:extLst>
            <a:ext uri="{909E8E84-426E-40DD-AFC4-6F175D3DCCD1}">
              <a14:hiddenFill xmlns:a14="http://schemas.microsoft.com/office/drawing/2010/main">
                <a:noFill/>
              </a14:hiddenFill>
            </a:ext>
          </a:extLst>
        </p:spPr>
      </p:cxnSp>
      <p:sp>
        <p:nvSpPr>
          <p:cNvPr id="10" name="TextBox 1"/>
          <p:cNvSpPr txBox="1">
            <a:spLocks noChangeArrowheads="1"/>
          </p:cNvSpPr>
          <p:nvPr/>
        </p:nvSpPr>
        <p:spPr bwMode="auto">
          <a:xfrm>
            <a:off x="3581400" y="381000"/>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3600" b="1" dirty="0">
                <a:solidFill>
                  <a:schemeClr val="bg1"/>
                </a:solidFill>
                <a:latin typeface="Trebuchet MS" panose="020B0603020202020204" pitchFamily="34" charset="0"/>
              </a:rPr>
              <a:t>Objections:</a:t>
            </a:r>
            <a:endParaRPr lang="en-US" altLang="en-US" sz="3600" dirty="0">
              <a:solidFill>
                <a:schemeClr val="bg1"/>
              </a:solidFill>
              <a:latin typeface="Trebuchet MS" panose="020B0603020202020204" pitchFamily="34" charset="0"/>
            </a:endParaRPr>
          </a:p>
        </p:txBody>
      </p:sp>
      <p:sp>
        <p:nvSpPr>
          <p:cNvPr id="6" name="TextBox 8"/>
          <p:cNvSpPr txBox="1">
            <a:spLocks noChangeArrowheads="1"/>
          </p:cNvSpPr>
          <p:nvPr/>
        </p:nvSpPr>
        <p:spPr bwMode="auto">
          <a:xfrm>
            <a:off x="3581400" y="4899710"/>
            <a:ext cx="8001000" cy="762000"/>
          </a:xfrm>
          <a:prstGeom prst="rect">
            <a:avLst/>
          </a:prstGeom>
          <a:solidFill>
            <a:schemeClr val="bg1"/>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600" b="1" dirty="0">
                <a:latin typeface="Trebuchet MS" panose="020B0603020202020204" pitchFamily="34" charset="0"/>
              </a:rPr>
              <a:t>5. Communicating online is awkward</a:t>
            </a:r>
          </a:p>
        </p:txBody>
      </p:sp>
      <p:sp>
        <p:nvSpPr>
          <p:cNvPr id="2" name="TextBox 8">
            <a:extLst>
              <a:ext uri="{C183D7F6-B498-43B3-948B-1728B52AA6E4}">
                <adec:decorative xmlns:adec="http://schemas.microsoft.com/office/drawing/2017/decorative" val="1"/>
              </a:ext>
            </a:extLst>
          </p:cNvPr>
          <p:cNvSpPr txBox="1">
            <a:spLocks noChangeArrowheads="1"/>
          </p:cNvSpPr>
          <p:nvPr/>
        </p:nvSpPr>
        <p:spPr bwMode="auto">
          <a:xfrm>
            <a:off x="3581400" y="1230751"/>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3" name="TextBox 8">
            <a:extLst>
              <a:ext uri="{C183D7F6-B498-43B3-948B-1728B52AA6E4}">
                <adec:decorative xmlns:adec="http://schemas.microsoft.com/office/drawing/2017/decorative" val="1"/>
              </a:ext>
            </a:extLst>
          </p:cNvPr>
          <p:cNvSpPr txBox="1">
            <a:spLocks noChangeArrowheads="1"/>
          </p:cNvSpPr>
          <p:nvPr/>
        </p:nvSpPr>
        <p:spPr bwMode="auto">
          <a:xfrm>
            <a:off x="3581400" y="2145814"/>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4" name="TextBox 8">
            <a:extLst>
              <a:ext uri="{C183D7F6-B498-43B3-948B-1728B52AA6E4}">
                <adec:decorative xmlns:adec="http://schemas.microsoft.com/office/drawing/2017/decorative" val="1"/>
              </a:ext>
            </a:extLst>
          </p:cNvPr>
          <p:cNvSpPr txBox="1">
            <a:spLocks noChangeArrowheads="1"/>
          </p:cNvSpPr>
          <p:nvPr/>
        </p:nvSpPr>
        <p:spPr bwMode="auto">
          <a:xfrm>
            <a:off x="3581400" y="3060877"/>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5" name="TextBox 8">
            <a:extLst>
              <a:ext uri="{C183D7F6-B498-43B3-948B-1728B52AA6E4}">
                <adec:decorative xmlns:adec="http://schemas.microsoft.com/office/drawing/2017/decorative" val="1"/>
              </a:ext>
            </a:extLst>
          </p:cNvPr>
          <p:cNvSpPr txBox="1">
            <a:spLocks noChangeArrowheads="1"/>
          </p:cNvSpPr>
          <p:nvPr/>
        </p:nvSpPr>
        <p:spPr bwMode="auto">
          <a:xfrm>
            <a:off x="3581400" y="3975940"/>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7" name="TextBox 8">
            <a:extLst>
              <a:ext uri="{C183D7F6-B498-43B3-948B-1728B52AA6E4}">
                <adec:decorative xmlns:adec="http://schemas.microsoft.com/office/drawing/2017/decorative" val="1"/>
              </a:ext>
            </a:extLst>
          </p:cNvPr>
          <p:cNvSpPr txBox="1">
            <a:spLocks noChangeArrowheads="1"/>
          </p:cNvSpPr>
          <p:nvPr/>
        </p:nvSpPr>
        <p:spPr bwMode="auto">
          <a:xfrm>
            <a:off x="3581400" y="5806064"/>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39345318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E01A371-0BC8-4317-B276-B7299760BDF6}"/>
              </a:ext>
            </a:extLst>
          </p:cNvPr>
          <p:cNvSpPr>
            <a:spLocks noGrp="1"/>
          </p:cNvSpPr>
          <p:nvPr>
            <p:ph type="title" idx="4294967295"/>
          </p:nvPr>
        </p:nvSpPr>
        <p:spPr/>
        <p:txBody>
          <a:bodyPr/>
          <a:lstStyle/>
          <a:p>
            <a:r>
              <a:rPr lang="en-US" dirty="0"/>
              <a:t>Communication tips</a:t>
            </a:r>
          </a:p>
        </p:txBody>
      </p:sp>
      <p:sp>
        <p:nvSpPr>
          <p:cNvPr id="10" name="TextBox 8"/>
          <p:cNvSpPr txBox="1">
            <a:spLocks noChangeArrowheads="1"/>
          </p:cNvSpPr>
          <p:nvPr/>
        </p:nvSpPr>
        <p:spPr bwMode="auto">
          <a:xfrm>
            <a:off x="3543300" y="22860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COMMUNICATION TIPS</a:t>
            </a:r>
          </a:p>
        </p:txBody>
      </p:sp>
      <p:sp>
        <p:nvSpPr>
          <p:cNvPr id="11" name="TextBox 8"/>
          <p:cNvSpPr txBox="1">
            <a:spLocks noChangeArrowheads="1"/>
          </p:cNvSpPr>
          <p:nvPr/>
        </p:nvSpPr>
        <p:spPr bwMode="auto">
          <a:xfrm>
            <a:off x="3543300" y="3810000"/>
            <a:ext cx="51054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SYNCHRONOUS</a:t>
            </a:r>
          </a:p>
        </p:txBody>
      </p:sp>
      <p:sp>
        <p:nvSpPr>
          <p:cNvPr id="13" name="TextBox 8"/>
          <p:cNvSpPr txBox="1">
            <a:spLocks noChangeArrowheads="1"/>
          </p:cNvSpPr>
          <p:nvPr/>
        </p:nvSpPr>
        <p:spPr bwMode="auto">
          <a:xfrm>
            <a:off x="3543300" y="4495800"/>
            <a:ext cx="51054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ASYNCHRONOUS</a:t>
            </a:r>
          </a:p>
        </p:txBody>
      </p:sp>
    </p:spTree>
    <p:extLst>
      <p:ext uri="{BB962C8B-B14F-4D97-AF65-F5344CB8AC3E}">
        <p14:creationId xmlns:p14="http://schemas.microsoft.com/office/powerpoint/2010/main" val="347299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860033"/>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158413E-711C-4926-BC3D-06C07B86203A}"/>
              </a:ext>
            </a:extLst>
          </p:cNvPr>
          <p:cNvSpPr>
            <a:spLocks noGrp="1"/>
          </p:cNvSpPr>
          <p:nvPr>
            <p:ph type="title" idx="4294967295"/>
          </p:nvPr>
        </p:nvSpPr>
        <p:spPr/>
        <p:txBody>
          <a:bodyPr/>
          <a:lstStyle/>
          <a:p>
            <a:r>
              <a:rPr lang="en-US" dirty="0"/>
              <a:t>Benefits of tutoring</a:t>
            </a:r>
          </a:p>
        </p:txBody>
      </p:sp>
      <p:sp>
        <p:nvSpPr>
          <p:cNvPr id="2" name="TextBox 1"/>
          <p:cNvSpPr txBox="1">
            <a:spLocks noChangeArrowheads="1"/>
          </p:cNvSpPr>
          <p:nvPr/>
        </p:nvSpPr>
        <p:spPr bwMode="auto">
          <a:xfrm>
            <a:off x="2069902" y="1259175"/>
            <a:ext cx="8052196"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defRPr/>
            </a:pPr>
            <a:r>
              <a:rPr lang="en-US" altLang="en-US" sz="3600" dirty="0">
                <a:solidFill>
                  <a:schemeClr val="bg1"/>
                </a:solidFill>
                <a:latin typeface="Trebuchet MS" panose="020B0603020202020204" pitchFamily="34" charset="0"/>
              </a:rPr>
              <a:t>Key benefits of </a:t>
            </a:r>
            <a:r>
              <a:rPr lang="en-US" altLang="en-US" sz="4600" b="1" dirty="0">
                <a:solidFill>
                  <a:srgbClr val="FFCC66"/>
                </a:solidFill>
                <a:latin typeface="Trebuchet MS" panose="020B0603020202020204" pitchFamily="34" charset="0"/>
              </a:rPr>
              <a:t>tutoring</a:t>
            </a:r>
            <a:r>
              <a:rPr lang="en-US" altLang="en-US" sz="3600" dirty="0">
                <a:solidFill>
                  <a:schemeClr val="bg1"/>
                </a:solidFill>
                <a:latin typeface="Trebuchet MS" panose="020B0603020202020204" pitchFamily="34" charset="0"/>
              </a:rPr>
              <a:t>:</a:t>
            </a:r>
          </a:p>
          <a:p>
            <a:pPr marL="457200">
              <a:lnSpc>
                <a:spcPct val="150000"/>
              </a:lnSpc>
              <a:spcBef>
                <a:spcPct val="0"/>
              </a:spcBef>
              <a:buClrTx/>
              <a:defRPr/>
            </a:pPr>
            <a:r>
              <a:rPr lang="en-US" altLang="en-US" sz="3000" dirty="0">
                <a:solidFill>
                  <a:schemeClr val="bg1"/>
                </a:solidFill>
                <a:latin typeface="Trebuchet MS" panose="020B0603020202020204" pitchFamily="34" charset="0"/>
              </a:rPr>
              <a:t>Increases </a:t>
            </a:r>
            <a:r>
              <a:rPr lang="en-US" altLang="en-US" sz="3600" b="1" dirty="0">
                <a:solidFill>
                  <a:srgbClr val="FFCC66"/>
                </a:solidFill>
                <a:latin typeface="Trebuchet MS" panose="020B0603020202020204" pitchFamily="34" charset="0"/>
              </a:rPr>
              <a:t>proficiency</a:t>
            </a:r>
            <a:r>
              <a:rPr lang="en-US" altLang="en-US" sz="3000" dirty="0">
                <a:solidFill>
                  <a:schemeClr val="bg1"/>
                </a:solidFill>
                <a:latin typeface="Trebuchet MS" panose="020B0603020202020204" pitchFamily="34" charset="0"/>
              </a:rPr>
              <a:t> in content areas</a:t>
            </a:r>
          </a:p>
          <a:p>
            <a:pPr marL="457200">
              <a:lnSpc>
                <a:spcPct val="150000"/>
              </a:lnSpc>
              <a:spcBef>
                <a:spcPct val="0"/>
              </a:spcBef>
              <a:buClrTx/>
              <a:defRPr/>
            </a:pPr>
            <a:r>
              <a:rPr lang="en-US" altLang="en-US" sz="3000" dirty="0">
                <a:solidFill>
                  <a:schemeClr val="bg1"/>
                </a:solidFill>
                <a:latin typeface="Trebuchet MS" panose="020B0603020202020204" pitchFamily="34" charset="0"/>
              </a:rPr>
              <a:t>Further develops time management, communication, and study </a:t>
            </a:r>
            <a:r>
              <a:rPr lang="en-US" altLang="en-US" sz="3600" b="1" dirty="0">
                <a:solidFill>
                  <a:srgbClr val="FFCC66"/>
                </a:solidFill>
                <a:latin typeface="Trebuchet MS" panose="020B0603020202020204" pitchFamily="34" charset="0"/>
              </a:rPr>
              <a:t>skills</a:t>
            </a:r>
          </a:p>
          <a:p>
            <a:pPr marL="457200">
              <a:lnSpc>
                <a:spcPct val="150000"/>
              </a:lnSpc>
              <a:spcBef>
                <a:spcPct val="0"/>
              </a:spcBef>
              <a:buClrTx/>
              <a:defRPr/>
            </a:pPr>
            <a:r>
              <a:rPr lang="en-US" altLang="en-US" sz="3000" dirty="0">
                <a:solidFill>
                  <a:schemeClr val="bg1"/>
                </a:solidFill>
                <a:latin typeface="Trebuchet MS" panose="020B0603020202020204" pitchFamily="34" charset="0"/>
              </a:rPr>
              <a:t>Improves student </a:t>
            </a:r>
            <a:r>
              <a:rPr lang="en-US" altLang="en-US" sz="3600" b="1" dirty="0">
                <a:solidFill>
                  <a:srgbClr val="FFCC66"/>
                </a:solidFill>
                <a:latin typeface="Trebuchet MS" panose="020B0603020202020204" pitchFamily="34" charset="0"/>
              </a:rPr>
              <a:t>motivation</a:t>
            </a:r>
          </a:p>
        </p:txBody>
      </p:sp>
      <p:sp>
        <p:nvSpPr>
          <p:cNvPr id="3" name="Rectangle 2"/>
          <p:cNvSpPr/>
          <p:nvPr/>
        </p:nvSpPr>
        <p:spPr>
          <a:xfrm>
            <a:off x="0" y="6602413"/>
            <a:ext cx="6472238" cy="246062"/>
          </a:xfrm>
          <a:prstGeom prst="rect">
            <a:avLst/>
          </a:prstGeom>
        </p:spPr>
        <p:txBody>
          <a:bodyPr>
            <a:spAutoFit/>
          </a:bodyPr>
          <a:lstStyle/>
          <a:p>
            <a:pPr>
              <a:spcBef>
                <a:spcPts val="600"/>
              </a:spcBef>
              <a:defRPr/>
            </a:pPr>
            <a:r>
              <a:rPr lang="en-US" altLang="en-US" sz="1000"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Hetzel, C. J., </a:t>
            </a:r>
            <a:r>
              <a:rPr lang="en-US" altLang="en-US" sz="1000" kern="0" dirty="0" err="1">
                <a:solidFill>
                  <a:schemeClr val="bg1"/>
                </a:solidFill>
                <a:latin typeface="Trebuchet MS" panose="020B0603020202020204" pitchFamily="34" charset="0"/>
                <a:ea typeface="Calibri" panose="020F0502020204030204" pitchFamily="34" charset="0"/>
                <a:cs typeface="Times New Roman" panose="02020603050405020304" pitchFamily="18" charset="0"/>
              </a:rPr>
              <a:t>Laskey</a:t>
            </a:r>
            <a:r>
              <a:rPr lang="en-US" altLang="en-US" sz="1000"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 M. L., &amp; </a:t>
            </a:r>
            <a:r>
              <a:rPr lang="en-US" altLang="en-US" sz="1000" kern="0" dirty="0" err="1">
                <a:solidFill>
                  <a:schemeClr val="bg1"/>
                </a:solidFill>
                <a:latin typeface="Trebuchet MS" panose="020B0603020202020204" pitchFamily="34" charset="0"/>
                <a:ea typeface="Calibri" panose="020F0502020204030204" pitchFamily="34" charset="0"/>
                <a:cs typeface="Times New Roman" panose="02020603050405020304" pitchFamily="18" charset="0"/>
              </a:rPr>
              <a:t>Hardt</a:t>
            </a:r>
            <a:r>
              <a:rPr lang="en-US" altLang="en-US" sz="1000" kern="0" dirty="0">
                <a:solidFill>
                  <a:schemeClr val="bg1"/>
                </a:solidFill>
                <a:latin typeface="Trebuchet MS" panose="020B0603020202020204" pitchFamily="34" charset="0"/>
                <a:ea typeface="Calibri" panose="020F0502020204030204" pitchFamily="34" charset="0"/>
                <a:cs typeface="Times New Roman" panose="02020603050405020304" pitchFamily="18" charset="0"/>
              </a:rPr>
              <a:t>-Schultz, R. F. (2014)</a:t>
            </a:r>
          </a:p>
        </p:txBody>
      </p:sp>
    </p:spTree>
    <p:extLst>
      <p:ext uri="{BB962C8B-B14F-4D97-AF65-F5344CB8AC3E}">
        <p14:creationId xmlns:p14="http://schemas.microsoft.com/office/powerpoint/2010/main" val="256492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1870E755-59CD-48AA-86EE-D32994C39C96}"/>
              </a:ext>
            </a:extLst>
          </p:cNvPr>
          <p:cNvSpPr>
            <a:spLocks noGrp="1"/>
          </p:cNvSpPr>
          <p:nvPr>
            <p:ph type="title" idx="4294967295"/>
          </p:nvPr>
        </p:nvSpPr>
        <p:spPr/>
        <p:txBody>
          <a:bodyPr/>
          <a:lstStyle/>
          <a:p>
            <a:r>
              <a:rPr lang="en-US" dirty="0"/>
              <a:t>Synchronous communication tips</a:t>
            </a:r>
          </a:p>
        </p:txBody>
      </p:sp>
      <p:sp>
        <p:nvSpPr>
          <p:cNvPr id="5" name="TextBox 8"/>
          <p:cNvSpPr txBox="1">
            <a:spLocks noChangeArrowheads="1"/>
          </p:cNvSpPr>
          <p:nvPr/>
        </p:nvSpPr>
        <p:spPr bwMode="auto">
          <a:xfrm>
            <a:off x="3543300" y="22860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COMMUNICATION TIPS</a:t>
            </a:r>
          </a:p>
        </p:txBody>
      </p:sp>
      <p:sp>
        <p:nvSpPr>
          <p:cNvPr id="6" name="TextBox 8"/>
          <p:cNvSpPr txBox="1">
            <a:spLocks noChangeArrowheads="1"/>
          </p:cNvSpPr>
          <p:nvPr/>
        </p:nvSpPr>
        <p:spPr bwMode="auto">
          <a:xfrm>
            <a:off x="3543300" y="3810000"/>
            <a:ext cx="5105400" cy="533400"/>
          </a:xfrm>
          <a:prstGeom prst="rect">
            <a:avLst/>
          </a:prstGeom>
          <a:solidFill>
            <a:srgbClr val="860033"/>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solidFill>
                  <a:schemeClr val="bg1"/>
                </a:solidFill>
                <a:latin typeface="Trebuchet MS" panose="020B0603020202020204" pitchFamily="34" charset="0"/>
              </a:rPr>
              <a:t>SYNCHRONOUS</a:t>
            </a:r>
          </a:p>
        </p:txBody>
      </p:sp>
      <p:sp>
        <p:nvSpPr>
          <p:cNvPr id="7" name="TextBox 8">
            <a:extLst>
              <a:ext uri="{C183D7F6-B498-43B3-948B-1728B52AA6E4}">
                <adec:decorative xmlns:adec="http://schemas.microsoft.com/office/drawing/2017/decorative" val="1"/>
              </a:ext>
            </a:extLst>
          </p:cNvPr>
          <p:cNvSpPr txBox="1">
            <a:spLocks noChangeArrowheads="1"/>
          </p:cNvSpPr>
          <p:nvPr/>
        </p:nvSpPr>
        <p:spPr bwMode="auto">
          <a:xfrm>
            <a:off x="3543300" y="4495800"/>
            <a:ext cx="51054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21549688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38915CF5-1517-402C-BCD8-2B787DA75164}"/>
              </a:ext>
            </a:extLst>
          </p:cNvPr>
          <p:cNvSpPr>
            <a:spLocks noGrp="1"/>
          </p:cNvSpPr>
          <p:nvPr>
            <p:ph type="title" idx="4294967295"/>
          </p:nvPr>
        </p:nvSpPr>
        <p:spPr/>
        <p:txBody>
          <a:bodyPr/>
          <a:lstStyle/>
          <a:p>
            <a:r>
              <a:rPr lang="en-US" dirty="0"/>
              <a:t>Rapport</a:t>
            </a:r>
          </a:p>
        </p:txBody>
      </p:sp>
      <p:sp>
        <p:nvSpPr>
          <p:cNvPr id="6" name="TextBox 8"/>
          <p:cNvSpPr txBox="1">
            <a:spLocks noChangeArrowheads="1"/>
          </p:cNvSpPr>
          <p:nvPr/>
        </p:nvSpPr>
        <p:spPr bwMode="auto">
          <a:xfrm>
            <a:off x="9067800" y="6324600"/>
            <a:ext cx="31242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SYNCHRONOUS</a:t>
            </a:r>
          </a:p>
        </p:txBody>
      </p:sp>
      <p:sp>
        <p:nvSpPr>
          <p:cNvPr id="2" name="TextBox 2"/>
          <p:cNvSpPr txBox="1">
            <a:spLocks noChangeArrowheads="1"/>
          </p:cNvSpPr>
          <p:nvPr/>
        </p:nvSpPr>
        <p:spPr bwMode="auto">
          <a:xfrm>
            <a:off x="3671888" y="2436421"/>
            <a:ext cx="4848225"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Make an extra effort to </a:t>
            </a:r>
            <a:r>
              <a:rPr lang="en-US" altLang="en-US" sz="4600" b="1" dirty="0">
                <a:solidFill>
                  <a:srgbClr val="860033"/>
                </a:solidFill>
                <a:latin typeface="Trebuchet MS" panose="020B0603020202020204" pitchFamily="34" charset="0"/>
              </a:rPr>
              <a:t>build rapport</a:t>
            </a:r>
            <a:r>
              <a:rPr lang="en-US" altLang="en-US" sz="3600" dirty="0">
                <a:latin typeface="Trebuchet MS" panose="020B0603020202020204" pitchFamily="34" charset="0"/>
              </a:rPr>
              <a:t>.</a:t>
            </a:r>
          </a:p>
        </p:txBody>
      </p:sp>
    </p:spTree>
    <p:extLst>
      <p:ext uri="{BB962C8B-B14F-4D97-AF65-F5344CB8AC3E}">
        <p14:creationId xmlns:p14="http://schemas.microsoft.com/office/powerpoint/2010/main" val="244276259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AC8C093E-0350-49BF-9B2F-0B8F94FC391C}"/>
              </a:ext>
            </a:extLst>
          </p:cNvPr>
          <p:cNvSpPr>
            <a:spLocks noGrp="1"/>
          </p:cNvSpPr>
          <p:nvPr>
            <p:ph type="title" idx="4294967295"/>
          </p:nvPr>
        </p:nvSpPr>
        <p:spPr/>
        <p:txBody>
          <a:bodyPr/>
          <a:lstStyle/>
          <a:p>
            <a:r>
              <a:rPr lang="en-US" dirty="0"/>
              <a:t>Organization</a:t>
            </a:r>
          </a:p>
        </p:txBody>
      </p:sp>
      <p:sp>
        <p:nvSpPr>
          <p:cNvPr id="4" name="TextBox 8"/>
          <p:cNvSpPr txBox="1">
            <a:spLocks noChangeArrowheads="1"/>
          </p:cNvSpPr>
          <p:nvPr/>
        </p:nvSpPr>
        <p:spPr bwMode="auto">
          <a:xfrm>
            <a:off x="9067800" y="6324600"/>
            <a:ext cx="31242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SYNCHRONOUS</a:t>
            </a:r>
          </a:p>
        </p:txBody>
      </p:sp>
      <p:sp>
        <p:nvSpPr>
          <p:cNvPr id="2" name="TextBox 2"/>
          <p:cNvSpPr txBox="1">
            <a:spLocks noChangeArrowheads="1"/>
          </p:cNvSpPr>
          <p:nvPr/>
        </p:nvSpPr>
        <p:spPr bwMode="auto">
          <a:xfrm>
            <a:off x="2514600" y="2851919"/>
            <a:ext cx="71628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Plan ahead and be </a:t>
            </a:r>
            <a:r>
              <a:rPr lang="en-US" altLang="en-US" sz="4600" b="1" dirty="0">
                <a:solidFill>
                  <a:srgbClr val="860033"/>
                </a:solidFill>
                <a:latin typeface="Trebuchet MS" panose="020B0603020202020204" pitchFamily="34" charset="0"/>
              </a:rPr>
              <a:t>organized</a:t>
            </a:r>
            <a:r>
              <a:rPr lang="en-US" altLang="en-US" sz="3600" dirty="0">
                <a:latin typeface="Trebuchet MS" panose="020B0603020202020204" pitchFamily="34" charset="0"/>
              </a:rPr>
              <a:t>.</a:t>
            </a:r>
          </a:p>
        </p:txBody>
      </p:sp>
    </p:spTree>
    <p:extLst>
      <p:ext uri="{BB962C8B-B14F-4D97-AF65-F5344CB8AC3E}">
        <p14:creationId xmlns:p14="http://schemas.microsoft.com/office/powerpoint/2010/main" val="29882830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8DC01D74-428B-4C1B-BE4F-D344AE794E25}"/>
              </a:ext>
            </a:extLst>
          </p:cNvPr>
          <p:cNvSpPr>
            <a:spLocks noGrp="1"/>
          </p:cNvSpPr>
          <p:nvPr>
            <p:ph type="title" idx="4294967295"/>
          </p:nvPr>
        </p:nvSpPr>
        <p:spPr/>
        <p:txBody>
          <a:bodyPr/>
          <a:lstStyle/>
          <a:p>
            <a:r>
              <a:rPr lang="en-US" dirty="0"/>
              <a:t>Questions</a:t>
            </a:r>
          </a:p>
        </p:txBody>
      </p:sp>
      <p:sp>
        <p:nvSpPr>
          <p:cNvPr id="4" name="TextBox 8"/>
          <p:cNvSpPr txBox="1">
            <a:spLocks noChangeArrowheads="1"/>
          </p:cNvSpPr>
          <p:nvPr/>
        </p:nvSpPr>
        <p:spPr bwMode="auto">
          <a:xfrm>
            <a:off x="9067800" y="6324600"/>
            <a:ext cx="31242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SYNCHRONOUS</a:t>
            </a:r>
          </a:p>
        </p:txBody>
      </p:sp>
      <p:sp>
        <p:nvSpPr>
          <p:cNvPr id="2" name="TextBox 2"/>
          <p:cNvSpPr txBox="1">
            <a:spLocks noChangeArrowheads="1"/>
          </p:cNvSpPr>
          <p:nvPr/>
        </p:nvSpPr>
        <p:spPr bwMode="auto">
          <a:xfrm>
            <a:off x="3429000" y="2851919"/>
            <a:ext cx="53340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Ask lots of </a:t>
            </a:r>
            <a:r>
              <a:rPr lang="en-US" altLang="en-US" sz="4600" b="1" dirty="0">
                <a:solidFill>
                  <a:srgbClr val="860033"/>
                </a:solidFill>
                <a:latin typeface="Trebuchet MS" panose="020B0603020202020204" pitchFamily="34" charset="0"/>
              </a:rPr>
              <a:t>questions</a:t>
            </a:r>
            <a:r>
              <a:rPr lang="en-US" altLang="en-US" sz="3600" dirty="0">
                <a:latin typeface="Trebuchet MS" panose="020B0603020202020204" pitchFamily="34" charset="0"/>
              </a:rPr>
              <a:t>.</a:t>
            </a:r>
          </a:p>
        </p:txBody>
      </p:sp>
    </p:spTree>
    <p:extLst>
      <p:ext uri="{BB962C8B-B14F-4D97-AF65-F5344CB8AC3E}">
        <p14:creationId xmlns:p14="http://schemas.microsoft.com/office/powerpoint/2010/main" val="3349562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AC60EB38-2694-45C9-98B0-86A41223006E}"/>
              </a:ext>
            </a:extLst>
          </p:cNvPr>
          <p:cNvSpPr>
            <a:spLocks noGrp="1"/>
          </p:cNvSpPr>
          <p:nvPr>
            <p:ph type="title" idx="4294967295"/>
          </p:nvPr>
        </p:nvSpPr>
        <p:spPr/>
        <p:txBody>
          <a:bodyPr/>
          <a:lstStyle/>
          <a:p>
            <a:r>
              <a:rPr lang="en-US" dirty="0"/>
              <a:t>Silence</a:t>
            </a:r>
          </a:p>
        </p:txBody>
      </p:sp>
      <p:sp>
        <p:nvSpPr>
          <p:cNvPr id="4" name="TextBox 8"/>
          <p:cNvSpPr txBox="1">
            <a:spLocks noChangeArrowheads="1"/>
          </p:cNvSpPr>
          <p:nvPr/>
        </p:nvSpPr>
        <p:spPr bwMode="auto">
          <a:xfrm>
            <a:off x="9067800" y="6324600"/>
            <a:ext cx="31242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SYNCHRONOUS</a:t>
            </a:r>
          </a:p>
        </p:txBody>
      </p:sp>
      <p:sp>
        <p:nvSpPr>
          <p:cNvPr id="2" name="TextBox 2"/>
          <p:cNvSpPr txBox="1">
            <a:spLocks noChangeArrowheads="1"/>
          </p:cNvSpPr>
          <p:nvPr/>
        </p:nvSpPr>
        <p:spPr bwMode="auto">
          <a:xfrm>
            <a:off x="2171700" y="2851919"/>
            <a:ext cx="784860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Be very comfortable with </a:t>
            </a:r>
            <a:r>
              <a:rPr lang="en-US" altLang="en-US" sz="4600" b="1" dirty="0">
                <a:solidFill>
                  <a:srgbClr val="860033"/>
                </a:solidFill>
                <a:latin typeface="Trebuchet MS" panose="020B0603020202020204" pitchFamily="34" charset="0"/>
              </a:rPr>
              <a:t>silence</a:t>
            </a:r>
            <a:r>
              <a:rPr lang="en-US" altLang="en-US" sz="3600" dirty="0">
                <a:latin typeface="Trebuchet MS" panose="020B0603020202020204" pitchFamily="34" charset="0"/>
              </a:rPr>
              <a:t>.</a:t>
            </a:r>
          </a:p>
        </p:txBody>
      </p:sp>
    </p:spTree>
    <p:extLst>
      <p:ext uri="{BB962C8B-B14F-4D97-AF65-F5344CB8AC3E}">
        <p14:creationId xmlns:p14="http://schemas.microsoft.com/office/powerpoint/2010/main" val="18605454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04ABDBA4-9447-42C1-A823-31454D5739E1}"/>
              </a:ext>
            </a:extLst>
          </p:cNvPr>
          <p:cNvSpPr>
            <a:spLocks noGrp="1"/>
          </p:cNvSpPr>
          <p:nvPr>
            <p:ph type="title" idx="4294967295"/>
          </p:nvPr>
        </p:nvSpPr>
        <p:spPr/>
        <p:txBody>
          <a:bodyPr/>
          <a:lstStyle/>
          <a:p>
            <a:r>
              <a:rPr lang="en-US" dirty="0"/>
              <a:t>Asynchronous communication tips</a:t>
            </a:r>
          </a:p>
        </p:txBody>
      </p:sp>
      <p:sp>
        <p:nvSpPr>
          <p:cNvPr id="5" name="TextBox 8"/>
          <p:cNvSpPr txBox="1">
            <a:spLocks noChangeArrowheads="1"/>
          </p:cNvSpPr>
          <p:nvPr/>
        </p:nvSpPr>
        <p:spPr bwMode="auto">
          <a:xfrm>
            <a:off x="3543300" y="22860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COMMUNICATION TIPS</a:t>
            </a:r>
          </a:p>
        </p:txBody>
      </p:sp>
      <p:sp>
        <p:nvSpPr>
          <p:cNvPr id="7" name="TextBox 8"/>
          <p:cNvSpPr txBox="1">
            <a:spLocks noChangeArrowheads="1"/>
          </p:cNvSpPr>
          <p:nvPr/>
        </p:nvSpPr>
        <p:spPr bwMode="auto">
          <a:xfrm>
            <a:off x="3543300" y="4495800"/>
            <a:ext cx="5105400" cy="533400"/>
          </a:xfrm>
          <a:prstGeom prst="rect">
            <a:avLst/>
          </a:prstGeom>
          <a:solidFill>
            <a:srgbClr val="860033"/>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solidFill>
                  <a:schemeClr val="bg1"/>
                </a:solidFill>
                <a:latin typeface="Trebuchet MS" panose="020B0603020202020204" pitchFamily="34" charset="0"/>
              </a:rPr>
              <a:t>ASYNCHRONOUS</a:t>
            </a:r>
          </a:p>
        </p:txBody>
      </p:sp>
      <p:sp>
        <p:nvSpPr>
          <p:cNvPr id="6" name="TextBox 8">
            <a:extLst>
              <a:ext uri="{C183D7F6-B498-43B3-948B-1728B52AA6E4}">
                <adec:decorative xmlns:adec="http://schemas.microsoft.com/office/drawing/2017/decorative" val="1"/>
              </a:ext>
            </a:extLst>
          </p:cNvPr>
          <p:cNvSpPr txBox="1">
            <a:spLocks noChangeArrowheads="1"/>
          </p:cNvSpPr>
          <p:nvPr/>
        </p:nvSpPr>
        <p:spPr bwMode="auto">
          <a:xfrm>
            <a:off x="3543300" y="3810000"/>
            <a:ext cx="51054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29096425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CD6F9410-5730-4374-A27E-1E3546618A50}"/>
              </a:ext>
            </a:extLst>
          </p:cNvPr>
          <p:cNvSpPr>
            <a:spLocks noGrp="1"/>
          </p:cNvSpPr>
          <p:nvPr>
            <p:ph type="title" idx="4294967295"/>
          </p:nvPr>
        </p:nvSpPr>
        <p:spPr/>
        <p:txBody>
          <a:bodyPr/>
          <a:lstStyle/>
          <a:p>
            <a:r>
              <a:rPr lang="en-US" dirty="0"/>
              <a:t>Preparation</a:t>
            </a:r>
          </a:p>
        </p:txBody>
      </p:sp>
      <p:sp>
        <p:nvSpPr>
          <p:cNvPr id="4" name="TextBox 8"/>
          <p:cNvSpPr txBox="1">
            <a:spLocks noChangeArrowheads="1"/>
          </p:cNvSpPr>
          <p:nvPr/>
        </p:nvSpPr>
        <p:spPr bwMode="auto">
          <a:xfrm>
            <a:off x="9067800" y="6324600"/>
            <a:ext cx="31242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ASYNCHRONOUS</a:t>
            </a:r>
          </a:p>
        </p:txBody>
      </p:sp>
      <p:sp>
        <p:nvSpPr>
          <p:cNvPr id="2" name="TextBox 2"/>
          <p:cNvSpPr txBox="1">
            <a:spLocks noChangeArrowheads="1"/>
          </p:cNvSpPr>
          <p:nvPr/>
        </p:nvSpPr>
        <p:spPr bwMode="auto">
          <a:xfrm>
            <a:off x="4105275" y="2851919"/>
            <a:ext cx="398145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4600" b="1" dirty="0">
                <a:solidFill>
                  <a:srgbClr val="860033"/>
                </a:solidFill>
                <a:latin typeface="Trebuchet MS" panose="020B0603020202020204" pitchFamily="34" charset="0"/>
              </a:rPr>
              <a:t>Prepare</a:t>
            </a:r>
            <a:r>
              <a:rPr lang="en-US" altLang="en-US" sz="3600" dirty="0">
                <a:latin typeface="Trebuchet MS" panose="020B0603020202020204" pitchFamily="34" charset="0"/>
              </a:rPr>
              <a:t> ahead.</a:t>
            </a:r>
          </a:p>
        </p:txBody>
      </p:sp>
    </p:spTree>
    <p:extLst>
      <p:ext uri="{BB962C8B-B14F-4D97-AF65-F5344CB8AC3E}">
        <p14:creationId xmlns:p14="http://schemas.microsoft.com/office/powerpoint/2010/main" val="22512294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897935E0-4950-4117-858D-81A81166222A}"/>
              </a:ext>
            </a:extLst>
          </p:cNvPr>
          <p:cNvSpPr>
            <a:spLocks noGrp="1"/>
          </p:cNvSpPr>
          <p:nvPr>
            <p:ph type="title" idx="4294967295"/>
          </p:nvPr>
        </p:nvSpPr>
        <p:spPr/>
        <p:txBody>
          <a:bodyPr/>
          <a:lstStyle/>
          <a:p>
            <a:r>
              <a:rPr lang="en-US" dirty="0"/>
              <a:t>Greeting</a:t>
            </a:r>
          </a:p>
        </p:txBody>
      </p:sp>
      <p:sp>
        <p:nvSpPr>
          <p:cNvPr id="4" name="TextBox 8"/>
          <p:cNvSpPr txBox="1">
            <a:spLocks noChangeArrowheads="1"/>
          </p:cNvSpPr>
          <p:nvPr/>
        </p:nvSpPr>
        <p:spPr bwMode="auto">
          <a:xfrm>
            <a:off x="9067800" y="6324600"/>
            <a:ext cx="31242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ASYNCHRONOUS</a:t>
            </a:r>
          </a:p>
        </p:txBody>
      </p:sp>
      <p:sp>
        <p:nvSpPr>
          <p:cNvPr id="2" name="TextBox 2"/>
          <p:cNvSpPr txBox="1">
            <a:spLocks noChangeArrowheads="1"/>
          </p:cNvSpPr>
          <p:nvPr/>
        </p:nvSpPr>
        <p:spPr bwMode="auto">
          <a:xfrm>
            <a:off x="2876550" y="2321005"/>
            <a:ext cx="64389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Greet the student by </a:t>
            </a:r>
            <a:r>
              <a:rPr lang="en-US" altLang="en-US" sz="4600" b="1" dirty="0">
                <a:solidFill>
                  <a:srgbClr val="860033"/>
                </a:solidFill>
                <a:latin typeface="Trebuchet MS" panose="020B0603020202020204" pitchFamily="34" charset="0"/>
              </a:rPr>
              <a:t>name</a:t>
            </a:r>
            <a:r>
              <a:rPr lang="en-US" altLang="en-US" sz="3600" dirty="0">
                <a:latin typeface="Trebuchet MS" panose="020B0603020202020204" pitchFamily="34" charset="0"/>
              </a:rPr>
              <a:t> and </a:t>
            </a:r>
            <a:r>
              <a:rPr lang="en-US" altLang="en-US" sz="4600" b="1" dirty="0">
                <a:solidFill>
                  <a:srgbClr val="860033"/>
                </a:solidFill>
                <a:latin typeface="Trebuchet MS" panose="020B0603020202020204" pitchFamily="34" charset="0"/>
              </a:rPr>
              <a:t>thank them</a:t>
            </a:r>
            <a:r>
              <a:rPr lang="en-US" altLang="en-US" sz="3600" dirty="0">
                <a:latin typeface="Trebuchet MS" panose="020B0603020202020204" pitchFamily="34" charset="0"/>
              </a:rPr>
              <a:t>.</a:t>
            </a:r>
          </a:p>
        </p:txBody>
      </p:sp>
    </p:spTree>
    <p:extLst>
      <p:ext uri="{BB962C8B-B14F-4D97-AF65-F5344CB8AC3E}">
        <p14:creationId xmlns:p14="http://schemas.microsoft.com/office/powerpoint/2010/main" val="26202677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AEECF9B4-0A78-477D-9FDF-E5C17847B15E}"/>
              </a:ext>
            </a:extLst>
          </p:cNvPr>
          <p:cNvSpPr>
            <a:spLocks noGrp="1"/>
          </p:cNvSpPr>
          <p:nvPr>
            <p:ph type="title" idx="4294967295"/>
          </p:nvPr>
        </p:nvSpPr>
        <p:spPr/>
        <p:txBody>
          <a:bodyPr/>
          <a:lstStyle/>
          <a:p>
            <a:r>
              <a:rPr lang="en-US" dirty="0"/>
              <a:t>Comment focus</a:t>
            </a:r>
          </a:p>
        </p:txBody>
      </p:sp>
      <p:sp>
        <p:nvSpPr>
          <p:cNvPr id="4" name="TextBox 8"/>
          <p:cNvSpPr txBox="1">
            <a:spLocks noChangeArrowheads="1"/>
          </p:cNvSpPr>
          <p:nvPr/>
        </p:nvSpPr>
        <p:spPr bwMode="auto">
          <a:xfrm>
            <a:off x="9067800" y="6324600"/>
            <a:ext cx="31242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ASYNCHRONOUS</a:t>
            </a:r>
          </a:p>
        </p:txBody>
      </p:sp>
      <p:sp>
        <p:nvSpPr>
          <p:cNvPr id="2" name="TextBox 2"/>
          <p:cNvSpPr txBox="1">
            <a:spLocks noChangeArrowheads="1"/>
          </p:cNvSpPr>
          <p:nvPr/>
        </p:nvSpPr>
        <p:spPr bwMode="auto">
          <a:xfrm>
            <a:off x="2581275" y="2851919"/>
            <a:ext cx="702945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Focus on </a:t>
            </a:r>
            <a:r>
              <a:rPr lang="en-US" altLang="en-US" sz="4600" b="1" dirty="0">
                <a:solidFill>
                  <a:srgbClr val="860033"/>
                </a:solidFill>
                <a:latin typeface="Trebuchet MS" panose="020B0603020202020204" pitchFamily="34" charset="0"/>
              </a:rPr>
              <a:t>one topic </a:t>
            </a:r>
            <a:r>
              <a:rPr lang="en-US" altLang="en-US" sz="3600" dirty="0">
                <a:latin typeface="Trebuchet MS" panose="020B0603020202020204" pitchFamily="34" charset="0"/>
              </a:rPr>
              <a:t>at a time.</a:t>
            </a:r>
          </a:p>
        </p:txBody>
      </p:sp>
    </p:spTree>
    <p:extLst>
      <p:ext uri="{BB962C8B-B14F-4D97-AF65-F5344CB8AC3E}">
        <p14:creationId xmlns:p14="http://schemas.microsoft.com/office/powerpoint/2010/main" val="13922639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41CAC697-6F31-4B7F-B496-30BC7D161DBC}"/>
              </a:ext>
            </a:extLst>
          </p:cNvPr>
          <p:cNvSpPr>
            <a:spLocks noGrp="1"/>
          </p:cNvSpPr>
          <p:nvPr>
            <p:ph type="title" idx="4294967295"/>
          </p:nvPr>
        </p:nvSpPr>
        <p:spPr/>
        <p:txBody>
          <a:bodyPr/>
          <a:lstStyle/>
          <a:p>
            <a:r>
              <a:rPr lang="en-US" dirty="0"/>
              <a:t>Summary</a:t>
            </a:r>
            <a:r>
              <a:rPr lang="en-US" baseline="0" dirty="0"/>
              <a:t> comments</a:t>
            </a:r>
            <a:endParaRPr lang="en-US" dirty="0"/>
          </a:p>
        </p:txBody>
      </p:sp>
      <p:sp>
        <p:nvSpPr>
          <p:cNvPr id="4" name="TextBox 8"/>
          <p:cNvSpPr txBox="1">
            <a:spLocks noChangeArrowheads="1"/>
          </p:cNvSpPr>
          <p:nvPr/>
        </p:nvSpPr>
        <p:spPr bwMode="auto">
          <a:xfrm>
            <a:off x="9067800" y="6324600"/>
            <a:ext cx="31242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ASYNCHRONOUS</a:t>
            </a:r>
          </a:p>
        </p:txBody>
      </p:sp>
      <p:sp>
        <p:nvSpPr>
          <p:cNvPr id="2" name="TextBox 2"/>
          <p:cNvSpPr txBox="1">
            <a:spLocks noChangeArrowheads="1"/>
          </p:cNvSpPr>
          <p:nvPr/>
        </p:nvSpPr>
        <p:spPr bwMode="auto">
          <a:xfrm>
            <a:off x="2362200" y="2321005"/>
            <a:ext cx="746760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Reiterate </a:t>
            </a:r>
            <a:r>
              <a:rPr lang="en-US" altLang="en-US" sz="4600" b="1" dirty="0">
                <a:solidFill>
                  <a:srgbClr val="860033"/>
                </a:solidFill>
                <a:latin typeface="Trebuchet MS" panose="020B0603020202020204" pitchFamily="34" charset="0"/>
              </a:rPr>
              <a:t>feedback</a:t>
            </a:r>
            <a:r>
              <a:rPr lang="en-US" altLang="en-US" sz="3600" dirty="0">
                <a:latin typeface="Trebuchet MS" panose="020B0603020202020204" pitchFamily="34" charset="0"/>
              </a:rPr>
              <a:t> and </a:t>
            </a:r>
            <a:r>
              <a:rPr lang="en-US" altLang="en-US" sz="4600" b="1" dirty="0">
                <a:solidFill>
                  <a:srgbClr val="860033"/>
                </a:solidFill>
                <a:latin typeface="Trebuchet MS" panose="020B0603020202020204" pitchFamily="34" charset="0"/>
              </a:rPr>
              <a:t>resources</a:t>
            </a:r>
            <a:r>
              <a:rPr lang="en-US" altLang="en-US" sz="3600" dirty="0">
                <a:latin typeface="Trebuchet MS" panose="020B0603020202020204" pitchFamily="34" charset="0"/>
              </a:rPr>
              <a:t> in a follow-up email.</a:t>
            </a:r>
          </a:p>
        </p:txBody>
      </p:sp>
    </p:spTree>
    <p:extLst>
      <p:ext uri="{BB962C8B-B14F-4D97-AF65-F5344CB8AC3E}">
        <p14:creationId xmlns:p14="http://schemas.microsoft.com/office/powerpoint/2010/main" val="3892587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2A98497A-9CCA-4215-91A0-A0E88E9B4105}"/>
              </a:ext>
            </a:extLst>
          </p:cNvPr>
          <p:cNvSpPr>
            <a:spLocks noGrp="1"/>
          </p:cNvSpPr>
          <p:nvPr>
            <p:ph type="title" idx="4294967295"/>
          </p:nvPr>
        </p:nvSpPr>
        <p:spPr/>
        <p:txBody>
          <a:bodyPr/>
          <a:lstStyle/>
          <a:p>
            <a:r>
              <a:rPr lang="en-US" dirty="0"/>
              <a:t>Effects of peer tutoring programs</a:t>
            </a:r>
          </a:p>
        </p:txBody>
      </p:sp>
      <p:sp>
        <p:nvSpPr>
          <p:cNvPr id="2" name="TextBox 1"/>
          <p:cNvSpPr txBox="1">
            <a:spLocks noChangeArrowheads="1"/>
          </p:cNvSpPr>
          <p:nvPr/>
        </p:nvSpPr>
        <p:spPr bwMode="auto">
          <a:xfrm>
            <a:off x="1333500" y="1905507"/>
            <a:ext cx="9525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Peer tutoring programs have positive effects on academic </a:t>
            </a:r>
            <a:r>
              <a:rPr lang="en-US" altLang="en-US" sz="4600" b="1" dirty="0">
                <a:solidFill>
                  <a:srgbClr val="860033"/>
                </a:solidFill>
                <a:latin typeface="Trebuchet MS" panose="020B0603020202020204" pitchFamily="34" charset="0"/>
              </a:rPr>
              <a:t>performance</a:t>
            </a:r>
            <a:r>
              <a:rPr lang="en-US" altLang="en-US" sz="3600" dirty="0">
                <a:latin typeface="Trebuchet MS" panose="020B0603020202020204" pitchFamily="34" charset="0"/>
              </a:rPr>
              <a:t> and student </a:t>
            </a:r>
            <a:r>
              <a:rPr lang="en-US" altLang="en-US" sz="4600" b="1" dirty="0">
                <a:solidFill>
                  <a:srgbClr val="860033"/>
                </a:solidFill>
                <a:latin typeface="Trebuchet MS" panose="020B0603020202020204" pitchFamily="34" charset="0"/>
              </a:rPr>
              <a:t>attitudes</a:t>
            </a:r>
            <a:r>
              <a:rPr lang="en-US" altLang="en-US" sz="3600" dirty="0">
                <a:latin typeface="Trebuchet MS" panose="020B0603020202020204" pitchFamily="34" charset="0"/>
              </a:rPr>
              <a:t>, for both tutees and tutors.</a:t>
            </a:r>
          </a:p>
        </p:txBody>
      </p:sp>
      <p:sp>
        <p:nvSpPr>
          <p:cNvPr id="3" name="Rectangle 2"/>
          <p:cNvSpPr/>
          <p:nvPr/>
        </p:nvSpPr>
        <p:spPr>
          <a:xfrm>
            <a:off x="15875" y="6602413"/>
            <a:ext cx="4572000" cy="246062"/>
          </a:xfrm>
          <a:prstGeom prst="rect">
            <a:avLst/>
          </a:prstGeom>
        </p:spPr>
        <p:txBody>
          <a:bodyPr>
            <a:spAutoFit/>
          </a:bodyPr>
          <a:lstStyle/>
          <a:p>
            <a:pPr>
              <a:defRPr/>
            </a:pPr>
            <a:r>
              <a:rPr lang="en-US" altLang="en-US" sz="1000" kern="0" dirty="0">
                <a:latin typeface="Trebuchet MS" panose="020B0603020202020204" pitchFamily="34" charset="0"/>
                <a:ea typeface="Calibri" panose="020F0502020204030204" pitchFamily="34" charset="0"/>
                <a:cs typeface="Times New Roman" panose="02020603050405020304" pitchFamily="18" charset="0"/>
              </a:rPr>
              <a:t>Cohen, P. A., </a:t>
            </a:r>
            <a:r>
              <a:rPr lang="en-US" altLang="en-US" sz="1000" kern="0" dirty="0" err="1">
                <a:latin typeface="Trebuchet MS" panose="020B0603020202020204" pitchFamily="34" charset="0"/>
                <a:ea typeface="Calibri" panose="020F0502020204030204" pitchFamily="34" charset="0"/>
                <a:cs typeface="Times New Roman" panose="02020603050405020304" pitchFamily="18" charset="0"/>
              </a:rPr>
              <a:t>Kulik</a:t>
            </a:r>
            <a:r>
              <a:rPr lang="en-US" altLang="en-US" sz="1000" kern="0" dirty="0">
                <a:latin typeface="Trebuchet MS" panose="020B0603020202020204" pitchFamily="34" charset="0"/>
                <a:ea typeface="Calibri" panose="020F0502020204030204" pitchFamily="34" charset="0"/>
                <a:cs typeface="Times New Roman" panose="02020603050405020304" pitchFamily="18" charset="0"/>
              </a:rPr>
              <a:t>, J. A., &amp; </a:t>
            </a:r>
            <a:r>
              <a:rPr lang="en-US" altLang="en-US" sz="1000" kern="0" dirty="0" err="1">
                <a:latin typeface="Trebuchet MS" panose="020B0603020202020204" pitchFamily="34" charset="0"/>
                <a:ea typeface="Calibri" panose="020F0502020204030204" pitchFamily="34" charset="0"/>
                <a:cs typeface="Times New Roman" panose="02020603050405020304" pitchFamily="18" charset="0"/>
              </a:rPr>
              <a:t>Kulik</a:t>
            </a:r>
            <a:r>
              <a:rPr lang="en-US" altLang="en-US" sz="1000" kern="0" dirty="0">
                <a:latin typeface="Trebuchet MS" panose="020B0603020202020204" pitchFamily="34" charset="0"/>
                <a:ea typeface="Calibri" panose="020F0502020204030204" pitchFamily="34" charset="0"/>
                <a:cs typeface="Times New Roman" panose="02020603050405020304" pitchFamily="18" charset="0"/>
              </a:rPr>
              <a:t>, C.-L. C. (1982)</a:t>
            </a:r>
            <a:endParaRPr lang="en-US" sz="1000" dirty="0"/>
          </a:p>
        </p:txBody>
      </p:sp>
    </p:spTree>
    <p:extLst>
      <p:ext uri="{BB962C8B-B14F-4D97-AF65-F5344CB8AC3E}">
        <p14:creationId xmlns:p14="http://schemas.microsoft.com/office/powerpoint/2010/main" val="33223787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860033"/>
        </a:solidFill>
        <a:effectLst/>
      </p:bgPr>
    </p:bg>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89B6AFDC-F033-4DB1-90B8-6C056CB57779}"/>
              </a:ext>
            </a:extLst>
          </p:cNvPr>
          <p:cNvSpPr>
            <a:spLocks noGrp="1"/>
          </p:cNvSpPr>
          <p:nvPr>
            <p:ph type="title" idx="4294967295"/>
          </p:nvPr>
        </p:nvSpPr>
        <p:spPr/>
        <p:txBody>
          <a:bodyPr>
            <a:normAutofit fontScale="90000"/>
          </a:bodyPr>
          <a:lstStyle/>
          <a:p>
            <a:r>
              <a:rPr lang="en-US" dirty="0"/>
              <a:t>Objection 6: We</a:t>
            </a:r>
            <a:r>
              <a:rPr lang="en-US" baseline="0" dirty="0"/>
              <a:t> don’t know how to train our online tutors</a:t>
            </a:r>
            <a:endParaRPr lang="en-US" dirty="0"/>
          </a:p>
        </p:txBody>
      </p:sp>
      <p:pic>
        <p:nvPicPr>
          <p:cNvPr id="12" name="Picture 11" descr="Scarecrow clipart"/>
          <p:cNvPicPr>
            <a:picLocks noChangeAspect="1"/>
          </p:cNvPicPr>
          <p:nvPr/>
        </p:nvPicPr>
        <p:blipFill rotWithShape="1">
          <a:blip r:embed="rId3" cstate="print">
            <a:extLst>
              <a:ext uri="{28A0092B-C50C-407E-A947-70E740481C1C}">
                <a14:useLocalDpi xmlns:a14="http://schemas.microsoft.com/office/drawing/2010/main" val="0"/>
              </a:ext>
            </a:extLst>
          </a:blip>
          <a:srcRect b="10950"/>
          <a:stretch/>
        </p:blipFill>
        <p:spPr>
          <a:xfrm>
            <a:off x="304800" y="3164813"/>
            <a:ext cx="2480073" cy="3123152"/>
          </a:xfrm>
          <a:prstGeom prst="rect">
            <a:avLst/>
          </a:prstGeom>
        </p:spPr>
      </p:pic>
      <p:cxnSp>
        <p:nvCxnSpPr>
          <p:cNvPr id="8" name="Straight Arrow Connector 3">
            <a:extLst>
              <a:ext uri="{C183D7F6-B498-43B3-948B-1728B52AA6E4}">
                <adec:decorative xmlns:adec="http://schemas.microsoft.com/office/drawing/2017/decorative" val="1"/>
              </a:ext>
            </a:extLst>
          </p:cNvPr>
          <p:cNvCxnSpPr>
            <a:cxnSpLocks noChangeShapeType="1"/>
          </p:cNvCxnSpPr>
          <p:nvPr/>
        </p:nvCxnSpPr>
        <p:spPr bwMode="auto">
          <a:xfrm>
            <a:off x="3048000" y="533400"/>
            <a:ext cx="0" cy="5946913"/>
          </a:xfrm>
          <a:prstGeom prst="straightConnector1">
            <a:avLst/>
          </a:prstGeom>
          <a:noFill/>
          <a:ln w="38100" cap="rnd" algn="ctr">
            <a:solidFill>
              <a:schemeClr val="bg1"/>
            </a:solidFill>
            <a:round/>
            <a:headEnd/>
            <a:tailEnd type="triangle" w="lg" len="lg"/>
          </a:ln>
          <a:extLst>
            <a:ext uri="{909E8E84-426E-40DD-AFC4-6F175D3DCCD1}">
              <a14:hiddenFill xmlns:a14="http://schemas.microsoft.com/office/drawing/2010/main">
                <a:noFill/>
              </a14:hiddenFill>
            </a:ext>
          </a:extLst>
        </p:spPr>
      </p:cxnSp>
      <p:sp>
        <p:nvSpPr>
          <p:cNvPr id="10" name="TextBox 1"/>
          <p:cNvSpPr txBox="1">
            <a:spLocks noChangeArrowheads="1"/>
          </p:cNvSpPr>
          <p:nvPr/>
        </p:nvSpPr>
        <p:spPr bwMode="auto">
          <a:xfrm>
            <a:off x="3581400" y="381000"/>
            <a:ext cx="2971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3600" b="1" dirty="0">
                <a:solidFill>
                  <a:schemeClr val="bg1"/>
                </a:solidFill>
                <a:latin typeface="Trebuchet MS" panose="020B0603020202020204" pitchFamily="34" charset="0"/>
              </a:rPr>
              <a:t>Objections:</a:t>
            </a:r>
            <a:endParaRPr lang="en-US" altLang="en-US" sz="3600" dirty="0">
              <a:solidFill>
                <a:schemeClr val="bg1"/>
              </a:solidFill>
              <a:latin typeface="Trebuchet MS" panose="020B0603020202020204" pitchFamily="34" charset="0"/>
            </a:endParaRPr>
          </a:p>
        </p:txBody>
      </p:sp>
      <p:sp>
        <p:nvSpPr>
          <p:cNvPr id="7" name="TextBox 8"/>
          <p:cNvSpPr txBox="1">
            <a:spLocks noChangeArrowheads="1"/>
          </p:cNvSpPr>
          <p:nvPr/>
        </p:nvSpPr>
        <p:spPr bwMode="auto">
          <a:xfrm>
            <a:off x="3581400" y="5806064"/>
            <a:ext cx="8001000" cy="762000"/>
          </a:xfrm>
          <a:prstGeom prst="rect">
            <a:avLst/>
          </a:prstGeom>
          <a:solidFill>
            <a:schemeClr val="bg1"/>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600" b="1" dirty="0">
                <a:latin typeface="Trebuchet MS" panose="020B0603020202020204" pitchFamily="34" charset="0"/>
              </a:rPr>
              <a:t>6. We don’t know how to train our online tutors</a:t>
            </a:r>
          </a:p>
        </p:txBody>
      </p:sp>
      <p:sp>
        <p:nvSpPr>
          <p:cNvPr id="2" name="TextBox 8">
            <a:extLst>
              <a:ext uri="{C183D7F6-B498-43B3-948B-1728B52AA6E4}">
                <adec:decorative xmlns:adec="http://schemas.microsoft.com/office/drawing/2017/decorative" val="1"/>
              </a:ext>
            </a:extLst>
          </p:cNvPr>
          <p:cNvSpPr txBox="1">
            <a:spLocks noChangeArrowheads="1"/>
          </p:cNvSpPr>
          <p:nvPr/>
        </p:nvSpPr>
        <p:spPr bwMode="auto">
          <a:xfrm>
            <a:off x="3581400" y="1230751"/>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3" name="TextBox 8">
            <a:extLst>
              <a:ext uri="{C183D7F6-B498-43B3-948B-1728B52AA6E4}">
                <adec:decorative xmlns:adec="http://schemas.microsoft.com/office/drawing/2017/decorative" val="1"/>
              </a:ext>
            </a:extLst>
          </p:cNvPr>
          <p:cNvSpPr txBox="1">
            <a:spLocks noChangeArrowheads="1"/>
          </p:cNvSpPr>
          <p:nvPr/>
        </p:nvSpPr>
        <p:spPr bwMode="auto">
          <a:xfrm>
            <a:off x="3581400" y="2145814"/>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4" name="TextBox 8">
            <a:extLst>
              <a:ext uri="{C183D7F6-B498-43B3-948B-1728B52AA6E4}">
                <adec:decorative xmlns:adec="http://schemas.microsoft.com/office/drawing/2017/decorative" val="1"/>
              </a:ext>
            </a:extLst>
          </p:cNvPr>
          <p:cNvSpPr txBox="1">
            <a:spLocks noChangeArrowheads="1"/>
          </p:cNvSpPr>
          <p:nvPr/>
        </p:nvSpPr>
        <p:spPr bwMode="auto">
          <a:xfrm>
            <a:off x="3581400" y="3060877"/>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5" name="TextBox 8">
            <a:extLst>
              <a:ext uri="{C183D7F6-B498-43B3-948B-1728B52AA6E4}">
                <adec:decorative xmlns:adec="http://schemas.microsoft.com/office/drawing/2017/decorative" val="1"/>
              </a:ext>
            </a:extLst>
          </p:cNvPr>
          <p:cNvSpPr txBox="1">
            <a:spLocks noChangeArrowheads="1"/>
          </p:cNvSpPr>
          <p:nvPr/>
        </p:nvSpPr>
        <p:spPr bwMode="auto">
          <a:xfrm>
            <a:off x="3581400" y="3975940"/>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
        <p:nvSpPr>
          <p:cNvPr id="6" name="TextBox 8">
            <a:extLst>
              <a:ext uri="{C183D7F6-B498-43B3-948B-1728B52AA6E4}">
                <adec:decorative xmlns:adec="http://schemas.microsoft.com/office/drawing/2017/decorative" val="1"/>
              </a:ext>
            </a:extLst>
          </p:cNvPr>
          <p:cNvSpPr txBox="1">
            <a:spLocks noChangeArrowheads="1"/>
          </p:cNvSpPr>
          <p:nvPr/>
        </p:nvSpPr>
        <p:spPr bwMode="auto">
          <a:xfrm>
            <a:off x="3581400" y="4899710"/>
            <a:ext cx="8001000" cy="762000"/>
          </a:xfrm>
          <a:prstGeom prst="rect">
            <a:avLst/>
          </a:prstGeom>
          <a:solidFill>
            <a:srgbClr val="AAA498"/>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10929708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56C7E0F-4A4D-46C6-BB62-3749B311280D}"/>
              </a:ext>
            </a:extLst>
          </p:cNvPr>
          <p:cNvSpPr>
            <a:spLocks noGrp="1"/>
          </p:cNvSpPr>
          <p:nvPr>
            <p:ph type="title" idx="4294967295"/>
          </p:nvPr>
        </p:nvSpPr>
        <p:spPr/>
        <p:txBody>
          <a:bodyPr/>
          <a:lstStyle/>
          <a:p>
            <a:r>
              <a:rPr lang="en-US" dirty="0"/>
              <a:t>Tutor</a:t>
            </a:r>
            <a:r>
              <a:rPr lang="en-US" baseline="0" dirty="0"/>
              <a:t> training</a:t>
            </a:r>
            <a:endParaRPr lang="en-US" dirty="0"/>
          </a:p>
        </p:txBody>
      </p:sp>
      <p:sp>
        <p:nvSpPr>
          <p:cNvPr id="8" name="TextBox 8"/>
          <p:cNvSpPr txBox="1">
            <a:spLocks noChangeArrowheads="1"/>
          </p:cNvSpPr>
          <p:nvPr/>
        </p:nvSpPr>
        <p:spPr bwMode="auto">
          <a:xfrm>
            <a:off x="3543300" y="22860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TUTOR TRAINING</a:t>
            </a:r>
          </a:p>
        </p:txBody>
      </p:sp>
      <p:sp>
        <p:nvSpPr>
          <p:cNvPr id="9" name="TextBox 8"/>
          <p:cNvSpPr txBox="1">
            <a:spLocks noChangeArrowheads="1"/>
          </p:cNvSpPr>
          <p:nvPr/>
        </p:nvSpPr>
        <p:spPr bwMode="auto">
          <a:xfrm>
            <a:off x="3543300" y="3810000"/>
            <a:ext cx="51054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RESOURCES</a:t>
            </a:r>
          </a:p>
        </p:txBody>
      </p:sp>
      <p:sp>
        <p:nvSpPr>
          <p:cNvPr id="10" name="TextBox 8"/>
          <p:cNvSpPr txBox="1">
            <a:spLocks noChangeArrowheads="1"/>
          </p:cNvSpPr>
          <p:nvPr/>
        </p:nvSpPr>
        <p:spPr bwMode="auto">
          <a:xfrm>
            <a:off x="3543300" y="4495800"/>
            <a:ext cx="51054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TECHNICAL TRAINING TIPS</a:t>
            </a:r>
          </a:p>
        </p:txBody>
      </p:sp>
    </p:spTree>
    <p:extLst>
      <p:ext uri="{BB962C8B-B14F-4D97-AF65-F5344CB8AC3E}">
        <p14:creationId xmlns:p14="http://schemas.microsoft.com/office/powerpoint/2010/main" val="2146631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D0355390-B4D0-4B21-B10A-EF9956158830}"/>
              </a:ext>
            </a:extLst>
          </p:cNvPr>
          <p:cNvSpPr>
            <a:spLocks noGrp="1"/>
          </p:cNvSpPr>
          <p:nvPr>
            <p:ph type="title" idx="4294967295"/>
          </p:nvPr>
        </p:nvSpPr>
        <p:spPr/>
        <p:txBody>
          <a:bodyPr/>
          <a:lstStyle/>
          <a:p>
            <a:r>
              <a:rPr lang="en-US" dirty="0"/>
              <a:t>Resources for tutor</a:t>
            </a:r>
            <a:r>
              <a:rPr lang="en-US" baseline="0" dirty="0"/>
              <a:t> training</a:t>
            </a:r>
            <a:endParaRPr lang="en-US" dirty="0"/>
          </a:p>
        </p:txBody>
      </p:sp>
      <p:sp>
        <p:nvSpPr>
          <p:cNvPr id="5" name="TextBox 8"/>
          <p:cNvSpPr txBox="1">
            <a:spLocks noChangeArrowheads="1"/>
          </p:cNvSpPr>
          <p:nvPr/>
        </p:nvSpPr>
        <p:spPr bwMode="auto">
          <a:xfrm>
            <a:off x="3543300" y="22860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TUTOR TRAINING</a:t>
            </a:r>
          </a:p>
        </p:txBody>
      </p:sp>
      <p:sp>
        <p:nvSpPr>
          <p:cNvPr id="6" name="TextBox 5"/>
          <p:cNvSpPr txBox="1">
            <a:spLocks noChangeArrowheads="1"/>
          </p:cNvSpPr>
          <p:nvPr/>
        </p:nvSpPr>
        <p:spPr bwMode="auto">
          <a:xfrm>
            <a:off x="3543300" y="3810000"/>
            <a:ext cx="5105400" cy="533400"/>
          </a:xfrm>
          <a:prstGeom prst="rect">
            <a:avLst/>
          </a:prstGeom>
          <a:solidFill>
            <a:srgbClr val="860033"/>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solidFill>
                  <a:schemeClr val="bg1"/>
                </a:solidFill>
                <a:latin typeface="Trebuchet MS" panose="020B0603020202020204" pitchFamily="34" charset="0"/>
              </a:rPr>
              <a:t>RESOURCES</a:t>
            </a:r>
          </a:p>
        </p:txBody>
      </p:sp>
      <p:sp>
        <p:nvSpPr>
          <p:cNvPr id="7" name="TextBox 8">
            <a:extLst>
              <a:ext uri="{C183D7F6-B498-43B3-948B-1728B52AA6E4}">
                <adec:decorative xmlns:adec="http://schemas.microsoft.com/office/drawing/2017/decorative" val="1"/>
              </a:ext>
            </a:extLst>
          </p:cNvPr>
          <p:cNvSpPr txBox="1">
            <a:spLocks noChangeArrowheads="1"/>
          </p:cNvSpPr>
          <p:nvPr/>
        </p:nvSpPr>
        <p:spPr bwMode="auto">
          <a:xfrm>
            <a:off x="3543300" y="4495800"/>
            <a:ext cx="51054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40805511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41B110DA-B4C0-4BA2-9BAF-0C17FE5433FE}"/>
              </a:ext>
            </a:extLst>
          </p:cNvPr>
          <p:cNvSpPr>
            <a:spLocks noGrp="1"/>
          </p:cNvSpPr>
          <p:nvPr>
            <p:ph type="title" idx="4294967295"/>
          </p:nvPr>
        </p:nvSpPr>
        <p:spPr/>
        <p:txBody>
          <a:bodyPr/>
          <a:lstStyle/>
          <a:p>
            <a:r>
              <a:rPr lang="en-US" dirty="0"/>
              <a:t>Pedagogy in training</a:t>
            </a:r>
          </a:p>
        </p:txBody>
      </p:sp>
      <p:sp>
        <p:nvSpPr>
          <p:cNvPr id="5" name="TextBox 8"/>
          <p:cNvSpPr txBox="1">
            <a:spLocks noChangeArrowheads="1"/>
          </p:cNvSpPr>
          <p:nvPr/>
        </p:nvSpPr>
        <p:spPr bwMode="auto">
          <a:xfrm>
            <a:off x="9067800" y="6324600"/>
            <a:ext cx="31242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RESOURCES</a:t>
            </a:r>
          </a:p>
        </p:txBody>
      </p:sp>
      <p:sp>
        <p:nvSpPr>
          <p:cNvPr id="2" name="TextBox 2"/>
          <p:cNvSpPr txBox="1">
            <a:spLocks noChangeArrowheads="1"/>
          </p:cNvSpPr>
          <p:nvPr/>
        </p:nvSpPr>
        <p:spPr bwMode="auto">
          <a:xfrm>
            <a:off x="2171700" y="1905507"/>
            <a:ext cx="7848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If you have a face-to-face tutoring program, much of your </a:t>
            </a:r>
            <a:r>
              <a:rPr lang="en-US" altLang="en-US" sz="4600" b="1" dirty="0">
                <a:solidFill>
                  <a:srgbClr val="860033"/>
                </a:solidFill>
                <a:latin typeface="Trebuchet MS" panose="020B0603020202020204" pitchFamily="34" charset="0"/>
              </a:rPr>
              <a:t>current training</a:t>
            </a:r>
            <a:r>
              <a:rPr lang="en-US" altLang="en-US" sz="3600" dirty="0">
                <a:latin typeface="Trebuchet MS" panose="020B0603020202020204" pitchFamily="34" charset="0"/>
              </a:rPr>
              <a:t> is still going to apply.</a:t>
            </a:r>
          </a:p>
        </p:txBody>
      </p:sp>
    </p:spTree>
    <p:extLst>
      <p:ext uri="{BB962C8B-B14F-4D97-AF65-F5344CB8AC3E}">
        <p14:creationId xmlns:p14="http://schemas.microsoft.com/office/powerpoint/2010/main" val="38330144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43D8980A-3AD5-48F2-A11F-2109C386E3E8}"/>
              </a:ext>
            </a:extLst>
          </p:cNvPr>
          <p:cNvSpPr>
            <a:spLocks noGrp="1"/>
          </p:cNvSpPr>
          <p:nvPr>
            <p:ph type="title" idx="4294967295"/>
          </p:nvPr>
        </p:nvSpPr>
        <p:spPr/>
        <p:txBody>
          <a:bodyPr/>
          <a:lstStyle/>
          <a:p>
            <a:r>
              <a:rPr lang="en-US" dirty="0"/>
              <a:t>Standards</a:t>
            </a:r>
            <a:r>
              <a:rPr lang="en-US" baseline="0" dirty="0"/>
              <a:t> for training</a:t>
            </a:r>
            <a:endParaRPr lang="en-US" dirty="0"/>
          </a:p>
        </p:txBody>
      </p:sp>
      <p:sp>
        <p:nvSpPr>
          <p:cNvPr id="6" name="TextBox 8"/>
          <p:cNvSpPr txBox="1">
            <a:spLocks noChangeArrowheads="1"/>
          </p:cNvSpPr>
          <p:nvPr/>
        </p:nvSpPr>
        <p:spPr bwMode="auto">
          <a:xfrm>
            <a:off x="9067800" y="6324600"/>
            <a:ext cx="31242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RESOURCES</a:t>
            </a:r>
          </a:p>
        </p:txBody>
      </p:sp>
      <p:sp>
        <p:nvSpPr>
          <p:cNvPr id="2" name="TextBox 2"/>
          <p:cNvSpPr txBox="1">
            <a:spLocks noChangeArrowheads="1"/>
          </p:cNvSpPr>
          <p:nvPr/>
        </p:nvSpPr>
        <p:spPr bwMode="auto">
          <a:xfrm>
            <a:off x="885825" y="1043732"/>
            <a:ext cx="10420350" cy="477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3600" dirty="0">
                <a:latin typeface="Trebuchet MS" panose="020B0603020202020204" pitchFamily="34" charset="0"/>
              </a:rPr>
              <a:t>If you do not have a current tutor training program, be aware of the following </a:t>
            </a:r>
            <a:r>
              <a:rPr lang="en-US" altLang="en-US" sz="4600" b="1" dirty="0">
                <a:solidFill>
                  <a:srgbClr val="860033"/>
                </a:solidFill>
                <a:latin typeface="Trebuchet MS" panose="020B0603020202020204" pitchFamily="34" charset="0"/>
              </a:rPr>
              <a:t>standards</a:t>
            </a:r>
            <a:r>
              <a:rPr lang="en-US" altLang="en-US" sz="3600" dirty="0">
                <a:latin typeface="Trebuchet MS" panose="020B0603020202020204" pitchFamily="34" charset="0"/>
              </a:rPr>
              <a:t>:</a:t>
            </a:r>
          </a:p>
          <a:p>
            <a:pPr>
              <a:lnSpc>
                <a:spcPct val="150000"/>
              </a:lnSpc>
              <a:spcBef>
                <a:spcPct val="0"/>
              </a:spcBef>
              <a:buClrTx/>
              <a:buFontTx/>
              <a:buNone/>
            </a:pPr>
            <a:endParaRPr lang="en-US" altLang="en-US" sz="2400" dirty="0">
              <a:latin typeface="Trebuchet MS" panose="020B0603020202020204" pitchFamily="34" charset="0"/>
            </a:endParaRPr>
          </a:p>
          <a:p>
            <a:pPr>
              <a:lnSpc>
                <a:spcPct val="150000"/>
              </a:lnSpc>
              <a:spcBef>
                <a:spcPct val="0"/>
              </a:spcBef>
              <a:buClrTx/>
              <a:buFontTx/>
              <a:buNone/>
            </a:pPr>
            <a:r>
              <a:rPr lang="en-US" altLang="en-US" sz="2600" dirty="0">
                <a:latin typeface="Trebuchet MS" panose="020B0603020202020204" pitchFamily="34" charset="0"/>
              </a:rPr>
              <a:t>College Reading and Learning Association (CRLA)</a:t>
            </a:r>
          </a:p>
          <a:p>
            <a:pPr marL="914400" lvl="1" indent="-457200">
              <a:lnSpc>
                <a:spcPct val="150000"/>
              </a:lnSpc>
              <a:spcBef>
                <a:spcPct val="0"/>
              </a:spcBef>
              <a:buClrTx/>
              <a:buFontTx/>
              <a:buNone/>
            </a:pPr>
            <a:r>
              <a:rPr lang="en-US" sz="1800" dirty="0">
                <a:latin typeface="Trebuchet MS" panose="020B0603020202020204" pitchFamily="34" charset="0"/>
              </a:rPr>
              <a:t>International Tutor Training Program Certification (ITTPC)</a:t>
            </a:r>
          </a:p>
          <a:p>
            <a:pPr lvl="1">
              <a:lnSpc>
                <a:spcPct val="150000"/>
              </a:lnSpc>
              <a:spcBef>
                <a:spcPct val="0"/>
              </a:spcBef>
              <a:buClrTx/>
              <a:buFontTx/>
              <a:buNone/>
            </a:pPr>
            <a:endParaRPr lang="en-US" sz="1800" dirty="0"/>
          </a:p>
          <a:p>
            <a:pPr>
              <a:lnSpc>
                <a:spcPct val="150000"/>
              </a:lnSpc>
              <a:spcBef>
                <a:spcPct val="0"/>
              </a:spcBef>
              <a:buClrTx/>
              <a:buFontTx/>
              <a:buNone/>
            </a:pPr>
            <a:r>
              <a:rPr lang="en-US" altLang="en-US" sz="2600" dirty="0">
                <a:latin typeface="Trebuchet MS" panose="020B0603020202020204" pitchFamily="34" charset="0"/>
              </a:rPr>
              <a:t>Association of Colleges for Tutoring and Learning Assistance (ACTLA) </a:t>
            </a:r>
          </a:p>
          <a:p>
            <a:pPr marL="461963" lvl="1" indent="0">
              <a:lnSpc>
                <a:spcPct val="150000"/>
              </a:lnSpc>
              <a:spcBef>
                <a:spcPct val="0"/>
              </a:spcBef>
              <a:buClrTx/>
              <a:buFontTx/>
              <a:buNone/>
            </a:pPr>
            <a:r>
              <a:rPr lang="en-US" altLang="en-US" sz="1800" dirty="0">
                <a:latin typeface="Trebuchet MS" panose="020B0603020202020204" pitchFamily="34" charset="0"/>
              </a:rPr>
              <a:t>Principles, Standards, and Effective Practices for Quality Online Tutoring </a:t>
            </a:r>
          </a:p>
          <a:p>
            <a:pPr marL="461963" lvl="1" indent="0">
              <a:lnSpc>
                <a:spcPct val="150000"/>
              </a:lnSpc>
              <a:spcBef>
                <a:spcPct val="0"/>
              </a:spcBef>
              <a:buClrTx/>
              <a:buFontTx/>
              <a:buNone/>
            </a:pPr>
            <a:r>
              <a:rPr lang="en-US" altLang="en-US" sz="1800" dirty="0">
                <a:latin typeface="Trebuchet MS" panose="020B0603020202020204" pitchFamily="34" charset="0"/>
              </a:rPr>
              <a:t>(plan to release final draft of standards in 3 weeks)</a:t>
            </a:r>
          </a:p>
        </p:txBody>
      </p:sp>
    </p:spTree>
    <p:extLst>
      <p:ext uri="{BB962C8B-B14F-4D97-AF65-F5344CB8AC3E}">
        <p14:creationId xmlns:p14="http://schemas.microsoft.com/office/powerpoint/2010/main" val="388742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CE4C07AE-501F-4D0A-BEB0-84D2FF58AB82}"/>
              </a:ext>
            </a:extLst>
          </p:cNvPr>
          <p:cNvSpPr>
            <a:spLocks noGrp="1"/>
          </p:cNvSpPr>
          <p:nvPr>
            <p:ph type="title" idx="4294967295"/>
          </p:nvPr>
        </p:nvSpPr>
        <p:spPr/>
        <p:txBody>
          <a:bodyPr/>
          <a:lstStyle/>
          <a:p>
            <a:r>
              <a:rPr lang="en-US" dirty="0"/>
              <a:t>“Tutor Essentials” course</a:t>
            </a:r>
          </a:p>
        </p:txBody>
      </p:sp>
      <p:sp>
        <p:nvSpPr>
          <p:cNvPr id="6" name="TextBox 8"/>
          <p:cNvSpPr txBox="1">
            <a:spLocks noChangeArrowheads="1"/>
          </p:cNvSpPr>
          <p:nvPr/>
        </p:nvSpPr>
        <p:spPr bwMode="auto">
          <a:xfrm>
            <a:off x="9067800" y="6324600"/>
            <a:ext cx="31242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RESOURCES</a:t>
            </a:r>
          </a:p>
        </p:txBody>
      </p:sp>
      <p:sp>
        <p:nvSpPr>
          <p:cNvPr id="2" name="TextBox 2"/>
          <p:cNvSpPr txBox="1">
            <a:spLocks noChangeArrowheads="1"/>
          </p:cNvSpPr>
          <p:nvPr/>
        </p:nvSpPr>
        <p:spPr bwMode="auto">
          <a:xfrm>
            <a:off x="1362075" y="2551837"/>
            <a:ext cx="946785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Tutor Matching Service </a:t>
            </a:r>
            <a:r>
              <a:rPr lang="en-US" altLang="en-US" sz="4600" b="1" dirty="0">
                <a:solidFill>
                  <a:srgbClr val="860033"/>
                </a:solidFill>
                <a:latin typeface="Trebuchet MS" panose="020B0603020202020204" pitchFamily="34" charset="0"/>
              </a:rPr>
              <a:t>Tutor Essentials</a:t>
            </a:r>
          </a:p>
          <a:p>
            <a:pPr>
              <a:lnSpc>
                <a:spcPct val="150000"/>
              </a:lnSpc>
              <a:spcBef>
                <a:spcPct val="0"/>
              </a:spcBef>
              <a:buClrTx/>
              <a:buFontTx/>
              <a:buNone/>
            </a:pPr>
            <a:r>
              <a:rPr lang="en-US" altLang="en-US" sz="2600" dirty="0">
                <a:latin typeface="Trebuchet MS" panose="020B0603020202020204" pitchFamily="34" charset="0"/>
              </a:rPr>
              <a:t>(web based tutor training course endorsed by CRLA)</a:t>
            </a:r>
          </a:p>
        </p:txBody>
      </p:sp>
    </p:spTree>
    <p:extLst>
      <p:ext uri="{BB962C8B-B14F-4D97-AF65-F5344CB8AC3E}">
        <p14:creationId xmlns:p14="http://schemas.microsoft.com/office/powerpoint/2010/main" val="10678645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CB7BE6FD-C481-4B73-9EB8-54D134BAB6FF}"/>
              </a:ext>
            </a:extLst>
          </p:cNvPr>
          <p:cNvSpPr>
            <a:spLocks noGrp="1"/>
          </p:cNvSpPr>
          <p:nvPr>
            <p:ph type="title" idx="4294967295"/>
          </p:nvPr>
        </p:nvSpPr>
        <p:spPr/>
        <p:txBody>
          <a:bodyPr>
            <a:normAutofit/>
          </a:bodyPr>
          <a:lstStyle/>
          <a:p>
            <a:r>
              <a:rPr lang="en-US" dirty="0"/>
              <a:t>Technical training tips for tutor</a:t>
            </a:r>
            <a:r>
              <a:rPr lang="en-US" baseline="0" dirty="0"/>
              <a:t> training</a:t>
            </a:r>
            <a:endParaRPr lang="en-US" dirty="0"/>
          </a:p>
        </p:txBody>
      </p:sp>
      <p:sp>
        <p:nvSpPr>
          <p:cNvPr id="5" name="TextBox 8"/>
          <p:cNvSpPr txBox="1">
            <a:spLocks noChangeArrowheads="1"/>
          </p:cNvSpPr>
          <p:nvPr/>
        </p:nvSpPr>
        <p:spPr bwMode="auto">
          <a:xfrm>
            <a:off x="3543300" y="2286000"/>
            <a:ext cx="5105400" cy="13716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3600" b="1" dirty="0">
                <a:latin typeface="Trebuchet MS" panose="020B0603020202020204" pitchFamily="34" charset="0"/>
              </a:rPr>
              <a:t>TUTOR TRAINING</a:t>
            </a:r>
          </a:p>
        </p:txBody>
      </p:sp>
      <p:sp>
        <p:nvSpPr>
          <p:cNvPr id="7" name="TextBox 8"/>
          <p:cNvSpPr txBox="1">
            <a:spLocks noChangeArrowheads="1"/>
          </p:cNvSpPr>
          <p:nvPr/>
        </p:nvSpPr>
        <p:spPr bwMode="auto">
          <a:xfrm>
            <a:off x="3543300" y="4495800"/>
            <a:ext cx="5105400" cy="533400"/>
          </a:xfrm>
          <a:prstGeom prst="rect">
            <a:avLst/>
          </a:prstGeom>
          <a:solidFill>
            <a:srgbClr val="860033"/>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solidFill>
                  <a:schemeClr val="bg1"/>
                </a:solidFill>
                <a:latin typeface="Trebuchet MS" panose="020B0603020202020204" pitchFamily="34" charset="0"/>
              </a:rPr>
              <a:t>TECHNICAL TRAINING TIPS</a:t>
            </a:r>
          </a:p>
        </p:txBody>
      </p:sp>
      <p:sp>
        <p:nvSpPr>
          <p:cNvPr id="6" name="TextBox 5">
            <a:extLst>
              <a:ext uri="{C183D7F6-B498-43B3-948B-1728B52AA6E4}">
                <adec:decorative xmlns:adec="http://schemas.microsoft.com/office/drawing/2017/decorative" val="1"/>
              </a:ext>
            </a:extLst>
          </p:cNvPr>
          <p:cNvSpPr txBox="1">
            <a:spLocks noChangeArrowheads="1"/>
          </p:cNvSpPr>
          <p:nvPr/>
        </p:nvSpPr>
        <p:spPr bwMode="auto">
          <a:xfrm>
            <a:off x="3543300" y="3810000"/>
            <a:ext cx="51054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endParaRPr lang="en-US" altLang="en-US" sz="2600" b="1" dirty="0">
              <a:latin typeface="Trebuchet MS" panose="020B0603020202020204" pitchFamily="34" charset="0"/>
            </a:endParaRPr>
          </a:p>
        </p:txBody>
      </p:sp>
    </p:spTree>
    <p:extLst>
      <p:ext uri="{BB962C8B-B14F-4D97-AF65-F5344CB8AC3E}">
        <p14:creationId xmlns:p14="http://schemas.microsoft.com/office/powerpoint/2010/main" val="11729302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3FD193C6-9635-45EA-9425-4FEAA07EDE9C}"/>
              </a:ext>
            </a:extLst>
          </p:cNvPr>
          <p:cNvSpPr>
            <a:spLocks noGrp="1"/>
          </p:cNvSpPr>
          <p:nvPr>
            <p:ph type="title" idx="4294967295"/>
          </p:nvPr>
        </p:nvSpPr>
        <p:spPr/>
        <p:txBody>
          <a:bodyPr/>
          <a:lstStyle/>
          <a:p>
            <a:r>
              <a:rPr lang="en-US" dirty="0"/>
              <a:t>Practice before training</a:t>
            </a:r>
          </a:p>
        </p:txBody>
      </p:sp>
      <p:sp>
        <p:nvSpPr>
          <p:cNvPr id="5" name="TextBox 8"/>
          <p:cNvSpPr txBox="1">
            <a:spLocks noChangeArrowheads="1"/>
          </p:cNvSpPr>
          <p:nvPr/>
        </p:nvSpPr>
        <p:spPr bwMode="auto">
          <a:xfrm>
            <a:off x="7620000" y="6324600"/>
            <a:ext cx="45720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TECHNICAL TRAINING TIPS</a:t>
            </a:r>
          </a:p>
        </p:txBody>
      </p:sp>
      <p:sp>
        <p:nvSpPr>
          <p:cNvPr id="2" name="TextBox 2"/>
          <p:cNvSpPr txBox="1">
            <a:spLocks noChangeArrowheads="1"/>
          </p:cNvSpPr>
          <p:nvPr/>
        </p:nvSpPr>
        <p:spPr bwMode="auto">
          <a:xfrm>
            <a:off x="1619250" y="1905506"/>
            <a:ext cx="89535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4600" b="1" dirty="0">
                <a:solidFill>
                  <a:srgbClr val="860033"/>
                </a:solidFill>
                <a:latin typeface="Trebuchet MS" panose="020B0603020202020204" pitchFamily="34" charset="0"/>
              </a:rPr>
              <a:t>Get to know </a:t>
            </a:r>
            <a:r>
              <a:rPr lang="en-US" altLang="en-US" sz="3600" dirty="0">
                <a:latin typeface="Trebuchet MS" panose="020B0603020202020204" pitchFamily="34" charset="0"/>
              </a:rPr>
              <a:t>your video conference software and </a:t>
            </a:r>
            <a:r>
              <a:rPr lang="en-US" altLang="en-US" sz="4600" b="1" dirty="0">
                <a:solidFill>
                  <a:srgbClr val="860033"/>
                </a:solidFill>
                <a:latin typeface="Trebuchet MS" panose="020B0603020202020204" pitchFamily="34" charset="0"/>
              </a:rPr>
              <a:t>use it to meet </a:t>
            </a:r>
            <a:r>
              <a:rPr lang="en-US" altLang="en-US" sz="3600" dirty="0">
                <a:latin typeface="Trebuchet MS" panose="020B0603020202020204" pitchFamily="34" charset="0"/>
              </a:rPr>
              <a:t>with your online tutors.</a:t>
            </a:r>
          </a:p>
        </p:txBody>
      </p:sp>
    </p:spTree>
    <p:extLst>
      <p:ext uri="{BB962C8B-B14F-4D97-AF65-F5344CB8AC3E}">
        <p14:creationId xmlns:p14="http://schemas.microsoft.com/office/powerpoint/2010/main" val="232488248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543A0589-F935-4C7A-86EF-F993B0F08951}"/>
              </a:ext>
            </a:extLst>
          </p:cNvPr>
          <p:cNvSpPr>
            <a:spLocks noGrp="1"/>
          </p:cNvSpPr>
          <p:nvPr>
            <p:ph type="title" idx="4294967295"/>
          </p:nvPr>
        </p:nvSpPr>
        <p:spPr/>
        <p:txBody>
          <a:bodyPr/>
          <a:lstStyle/>
          <a:p>
            <a:r>
              <a:rPr lang="en-US" dirty="0"/>
              <a:t>Troubleshooting</a:t>
            </a:r>
            <a:r>
              <a:rPr lang="en-US" baseline="0" dirty="0"/>
              <a:t> in training</a:t>
            </a:r>
            <a:endParaRPr lang="en-US" dirty="0"/>
          </a:p>
        </p:txBody>
      </p:sp>
      <p:sp>
        <p:nvSpPr>
          <p:cNvPr id="4" name="TextBox 8"/>
          <p:cNvSpPr txBox="1">
            <a:spLocks noChangeArrowheads="1"/>
          </p:cNvSpPr>
          <p:nvPr/>
        </p:nvSpPr>
        <p:spPr bwMode="auto">
          <a:xfrm>
            <a:off x="7620000" y="6324600"/>
            <a:ext cx="45720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TECHNICAL TRAINING TIPS</a:t>
            </a:r>
          </a:p>
        </p:txBody>
      </p:sp>
      <p:sp>
        <p:nvSpPr>
          <p:cNvPr id="2" name="TextBox 2"/>
          <p:cNvSpPr txBox="1">
            <a:spLocks noChangeArrowheads="1"/>
          </p:cNvSpPr>
          <p:nvPr/>
        </p:nvSpPr>
        <p:spPr bwMode="auto">
          <a:xfrm>
            <a:off x="3067050" y="2436421"/>
            <a:ext cx="6057900"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4600" b="1" dirty="0">
                <a:solidFill>
                  <a:srgbClr val="860033"/>
                </a:solidFill>
                <a:latin typeface="Trebuchet MS" panose="020B0603020202020204" pitchFamily="34" charset="0"/>
              </a:rPr>
              <a:t>Test</a:t>
            </a:r>
            <a:r>
              <a:rPr lang="en-US" altLang="en-US" sz="3600" dirty="0">
                <a:latin typeface="Trebuchet MS" panose="020B0603020202020204" pitchFamily="34" charset="0"/>
              </a:rPr>
              <a:t> and </a:t>
            </a:r>
            <a:r>
              <a:rPr lang="en-US" altLang="en-US" sz="4600" b="1" dirty="0">
                <a:solidFill>
                  <a:srgbClr val="860033"/>
                </a:solidFill>
                <a:latin typeface="Trebuchet MS" panose="020B0603020202020204" pitchFamily="34" charset="0"/>
              </a:rPr>
              <a:t>troubleshoot</a:t>
            </a:r>
            <a:r>
              <a:rPr lang="en-US" altLang="en-US" sz="3600" dirty="0">
                <a:latin typeface="Trebuchet MS" panose="020B0603020202020204" pitchFamily="34" charset="0"/>
              </a:rPr>
              <a:t> audio/video components. </a:t>
            </a:r>
          </a:p>
        </p:txBody>
      </p:sp>
    </p:spTree>
    <p:extLst>
      <p:ext uri="{BB962C8B-B14F-4D97-AF65-F5344CB8AC3E}">
        <p14:creationId xmlns:p14="http://schemas.microsoft.com/office/powerpoint/2010/main" val="5723267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2C53045B-C134-4DA9-935D-3402C1D7940D}"/>
              </a:ext>
            </a:extLst>
          </p:cNvPr>
          <p:cNvSpPr>
            <a:spLocks noGrp="1"/>
          </p:cNvSpPr>
          <p:nvPr>
            <p:ph type="title" idx="4294967295"/>
          </p:nvPr>
        </p:nvSpPr>
        <p:spPr/>
        <p:txBody>
          <a:bodyPr/>
          <a:lstStyle/>
          <a:p>
            <a:r>
              <a:rPr lang="en-US" dirty="0"/>
              <a:t>Engagement</a:t>
            </a:r>
            <a:r>
              <a:rPr lang="en-US" baseline="0" dirty="0"/>
              <a:t> in training</a:t>
            </a:r>
            <a:endParaRPr lang="en-US" dirty="0"/>
          </a:p>
        </p:txBody>
      </p:sp>
      <p:sp>
        <p:nvSpPr>
          <p:cNvPr id="5" name="TextBox 8"/>
          <p:cNvSpPr txBox="1">
            <a:spLocks noChangeArrowheads="1"/>
          </p:cNvSpPr>
          <p:nvPr/>
        </p:nvSpPr>
        <p:spPr bwMode="auto">
          <a:xfrm>
            <a:off x="7620000" y="6324600"/>
            <a:ext cx="45720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TECHNICAL TRAINING TIPS</a:t>
            </a:r>
          </a:p>
        </p:txBody>
      </p:sp>
      <p:sp>
        <p:nvSpPr>
          <p:cNvPr id="2" name="TextBox 2"/>
          <p:cNvSpPr txBox="1">
            <a:spLocks noChangeArrowheads="1"/>
          </p:cNvSpPr>
          <p:nvPr/>
        </p:nvSpPr>
        <p:spPr bwMode="auto">
          <a:xfrm>
            <a:off x="2771775" y="2321005"/>
            <a:ext cx="664845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4600" b="1" dirty="0">
                <a:solidFill>
                  <a:srgbClr val="860033"/>
                </a:solidFill>
                <a:latin typeface="Trebuchet MS" panose="020B0603020202020204" pitchFamily="34" charset="0"/>
              </a:rPr>
              <a:t>Engage</a:t>
            </a:r>
            <a:r>
              <a:rPr lang="en-US" altLang="en-US" sz="3600" dirty="0">
                <a:latin typeface="Trebuchet MS" panose="020B0603020202020204" pitchFamily="34" charset="0"/>
              </a:rPr>
              <a:t> with tutors regularly and </a:t>
            </a:r>
            <a:r>
              <a:rPr lang="en-US" altLang="en-US" sz="4600" b="1" dirty="0">
                <a:solidFill>
                  <a:srgbClr val="860033"/>
                </a:solidFill>
                <a:latin typeface="Trebuchet MS" panose="020B0603020202020204" pitchFamily="34" charset="0"/>
              </a:rPr>
              <a:t>learn</a:t>
            </a:r>
            <a:r>
              <a:rPr lang="en-US" altLang="en-US" sz="3600" dirty="0">
                <a:latin typeface="Trebuchet MS" panose="020B0603020202020204" pitchFamily="34" charset="0"/>
              </a:rPr>
              <a:t> from them. </a:t>
            </a:r>
          </a:p>
        </p:txBody>
      </p:sp>
    </p:spTree>
    <p:extLst>
      <p:ext uri="{BB962C8B-B14F-4D97-AF65-F5344CB8AC3E}">
        <p14:creationId xmlns:p14="http://schemas.microsoft.com/office/powerpoint/2010/main" val="1202831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3FAAE63D-3369-4667-882C-A25A3D182B13}"/>
              </a:ext>
            </a:extLst>
          </p:cNvPr>
          <p:cNvSpPr>
            <a:spLocks noGrp="1"/>
          </p:cNvSpPr>
          <p:nvPr>
            <p:ph type="title" idx="4294967295"/>
          </p:nvPr>
        </p:nvSpPr>
        <p:spPr/>
        <p:txBody>
          <a:bodyPr/>
          <a:lstStyle/>
          <a:p>
            <a:r>
              <a:rPr lang="en-US" dirty="0"/>
              <a:t>In-house</a:t>
            </a:r>
            <a:r>
              <a:rPr lang="en-US" baseline="0" dirty="0"/>
              <a:t> tutoring</a:t>
            </a:r>
            <a:endParaRPr lang="en-US" dirty="0"/>
          </a:p>
        </p:txBody>
      </p:sp>
      <p:sp>
        <p:nvSpPr>
          <p:cNvPr id="2" name="TextBox 1"/>
          <p:cNvSpPr txBox="1">
            <a:spLocks noChangeArrowheads="1"/>
          </p:cNvSpPr>
          <p:nvPr/>
        </p:nvSpPr>
        <p:spPr bwMode="auto">
          <a:xfrm>
            <a:off x="1524000" y="2436421"/>
            <a:ext cx="9144000" cy="1985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A homegrown, in-house tutoring program improves online student </a:t>
            </a:r>
            <a:r>
              <a:rPr lang="en-US" altLang="en-US" sz="4600" b="1" dirty="0">
                <a:solidFill>
                  <a:srgbClr val="860033"/>
                </a:solidFill>
                <a:latin typeface="Trebuchet MS" panose="020B0603020202020204" pitchFamily="34" charset="0"/>
              </a:rPr>
              <a:t>engagement</a:t>
            </a:r>
            <a:r>
              <a:rPr lang="en-US" altLang="en-US" sz="3600" dirty="0">
                <a:latin typeface="Trebuchet MS" panose="020B0603020202020204" pitchFamily="34" charset="0"/>
              </a:rPr>
              <a:t>.</a:t>
            </a:r>
          </a:p>
        </p:txBody>
      </p:sp>
    </p:spTree>
    <p:extLst>
      <p:ext uri="{BB962C8B-B14F-4D97-AF65-F5344CB8AC3E}">
        <p14:creationId xmlns:p14="http://schemas.microsoft.com/office/powerpoint/2010/main" val="379380576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5428558B-70F8-4D8A-836E-811DCF1080C7}"/>
              </a:ext>
            </a:extLst>
          </p:cNvPr>
          <p:cNvSpPr>
            <a:spLocks noGrp="1"/>
          </p:cNvSpPr>
          <p:nvPr>
            <p:ph type="title" idx="4294967295"/>
          </p:nvPr>
        </p:nvSpPr>
        <p:spPr/>
        <p:txBody>
          <a:bodyPr/>
          <a:lstStyle/>
          <a:p>
            <a:r>
              <a:rPr lang="en-US" dirty="0"/>
              <a:t>Access</a:t>
            </a:r>
            <a:r>
              <a:rPr lang="en-US" baseline="0" dirty="0"/>
              <a:t> in training</a:t>
            </a:r>
            <a:endParaRPr lang="en-US" dirty="0"/>
          </a:p>
        </p:txBody>
      </p:sp>
      <p:sp>
        <p:nvSpPr>
          <p:cNvPr id="4" name="TextBox 8"/>
          <p:cNvSpPr txBox="1">
            <a:spLocks noChangeArrowheads="1"/>
          </p:cNvSpPr>
          <p:nvPr/>
        </p:nvSpPr>
        <p:spPr bwMode="auto">
          <a:xfrm>
            <a:off x="7620000" y="6324600"/>
            <a:ext cx="45720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TECHNICAL TRAINING TIPS</a:t>
            </a:r>
          </a:p>
        </p:txBody>
      </p:sp>
      <p:sp>
        <p:nvSpPr>
          <p:cNvPr id="2" name="TextBox 2"/>
          <p:cNvSpPr txBox="1">
            <a:spLocks noChangeArrowheads="1"/>
          </p:cNvSpPr>
          <p:nvPr/>
        </p:nvSpPr>
        <p:spPr bwMode="auto">
          <a:xfrm>
            <a:off x="3209925" y="2851919"/>
            <a:ext cx="5772150"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50000"/>
              </a:lnSpc>
              <a:spcBef>
                <a:spcPct val="0"/>
              </a:spcBef>
              <a:buClrTx/>
              <a:buFontTx/>
              <a:buNone/>
            </a:pPr>
            <a:r>
              <a:rPr lang="en-US" altLang="en-US" sz="3600" dirty="0">
                <a:latin typeface="Trebuchet MS" panose="020B0603020202020204" pitchFamily="34" charset="0"/>
              </a:rPr>
              <a:t>Discuss </a:t>
            </a:r>
            <a:r>
              <a:rPr lang="en-US" altLang="en-US" sz="4600" b="1" dirty="0">
                <a:solidFill>
                  <a:srgbClr val="860033"/>
                </a:solidFill>
                <a:latin typeface="Trebuchet MS" panose="020B0603020202020204" pitchFamily="34" charset="0"/>
              </a:rPr>
              <a:t>course access</a:t>
            </a:r>
            <a:r>
              <a:rPr lang="en-US" altLang="en-US" sz="3600" dirty="0">
                <a:latin typeface="Trebuchet MS" panose="020B0603020202020204" pitchFamily="34" charset="0"/>
              </a:rPr>
              <a:t>.</a:t>
            </a:r>
          </a:p>
        </p:txBody>
      </p:sp>
    </p:spTree>
    <p:extLst>
      <p:ext uri="{BB962C8B-B14F-4D97-AF65-F5344CB8AC3E}">
        <p14:creationId xmlns:p14="http://schemas.microsoft.com/office/powerpoint/2010/main" val="21169761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860033"/>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EB916BF6-4C87-49A9-B099-2898A5A08B18}"/>
              </a:ext>
            </a:extLst>
          </p:cNvPr>
          <p:cNvSpPr>
            <a:spLocks noGrp="1"/>
          </p:cNvSpPr>
          <p:nvPr>
            <p:ph type="title" idx="4294967295"/>
          </p:nvPr>
        </p:nvSpPr>
        <p:spPr/>
        <p:txBody>
          <a:bodyPr/>
          <a:lstStyle/>
          <a:p>
            <a:r>
              <a:rPr lang="en-US" dirty="0"/>
              <a:t>Objections that you CAN</a:t>
            </a:r>
            <a:r>
              <a:rPr lang="en-US" baseline="0" dirty="0"/>
              <a:t> overcome</a:t>
            </a:r>
            <a:endParaRPr lang="en-US" dirty="0"/>
          </a:p>
        </p:txBody>
      </p:sp>
      <p:pic>
        <p:nvPicPr>
          <p:cNvPr id="12" name="Picture 11" descr="Scarecrow clipart"/>
          <p:cNvPicPr>
            <a:picLocks noChangeAspect="1"/>
          </p:cNvPicPr>
          <p:nvPr/>
        </p:nvPicPr>
        <p:blipFill rotWithShape="1">
          <a:blip r:embed="rId3" cstate="print">
            <a:extLst>
              <a:ext uri="{28A0092B-C50C-407E-A947-70E740481C1C}">
                <a14:useLocalDpi xmlns:a14="http://schemas.microsoft.com/office/drawing/2010/main" val="0"/>
              </a:ext>
            </a:extLst>
          </a:blip>
          <a:srcRect b="10950"/>
          <a:stretch/>
        </p:blipFill>
        <p:spPr>
          <a:xfrm>
            <a:off x="304800" y="3164813"/>
            <a:ext cx="2480073" cy="3123152"/>
          </a:xfrm>
          <a:prstGeom prst="rect">
            <a:avLst/>
          </a:prstGeom>
        </p:spPr>
      </p:pic>
      <p:cxnSp>
        <p:nvCxnSpPr>
          <p:cNvPr id="8" name="Straight Arrow Connector 3">
            <a:extLst>
              <a:ext uri="{C183D7F6-B498-43B3-948B-1728B52AA6E4}">
                <adec:decorative xmlns:adec="http://schemas.microsoft.com/office/drawing/2017/decorative" val="1"/>
              </a:ext>
            </a:extLst>
          </p:cNvPr>
          <p:cNvCxnSpPr>
            <a:cxnSpLocks noChangeShapeType="1"/>
          </p:cNvCxnSpPr>
          <p:nvPr/>
        </p:nvCxnSpPr>
        <p:spPr bwMode="auto">
          <a:xfrm>
            <a:off x="3048000" y="533400"/>
            <a:ext cx="0" cy="5946913"/>
          </a:xfrm>
          <a:prstGeom prst="straightConnector1">
            <a:avLst/>
          </a:prstGeom>
          <a:noFill/>
          <a:ln w="38100" cap="rnd" algn="ctr">
            <a:solidFill>
              <a:schemeClr val="bg1"/>
            </a:solidFill>
            <a:round/>
            <a:headEnd/>
            <a:tailEnd type="triangle" w="lg" len="lg"/>
          </a:ln>
          <a:extLst>
            <a:ext uri="{909E8E84-426E-40DD-AFC4-6F175D3DCCD1}">
              <a14:hiddenFill xmlns:a14="http://schemas.microsoft.com/office/drawing/2010/main">
                <a:noFill/>
              </a14:hiddenFill>
            </a:ext>
          </a:extLst>
        </p:spPr>
      </p:cxnSp>
      <p:sp>
        <p:nvSpPr>
          <p:cNvPr id="10" name="TextBox 1"/>
          <p:cNvSpPr txBox="1">
            <a:spLocks noChangeArrowheads="1"/>
          </p:cNvSpPr>
          <p:nvPr/>
        </p:nvSpPr>
        <p:spPr bwMode="auto">
          <a:xfrm>
            <a:off x="3581400" y="381000"/>
            <a:ext cx="7924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3600" b="1" dirty="0">
                <a:solidFill>
                  <a:schemeClr val="bg1"/>
                </a:solidFill>
                <a:latin typeface="Trebuchet MS" panose="020B0603020202020204" pitchFamily="34" charset="0"/>
              </a:rPr>
              <a:t>Objections that you CAN overcome:</a:t>
            </a:r>
            <a:endParaRPr lang="en-US" altLang="en-US" sz="3600" dirty="0">
              <a:solidFill>
                <a:schemeClr val="bg1"/>
              </a:solidFill>
              <a:latin typeface="Trebuchet MS" panose="020B0603020202020204" pitchFamily="34" charset="0"/>
            </a:endParaRPr>
          </a:p>
        </p:txBody>
      </p:sp>
      <p:sp>
        <p:nvSpPr>
          <p:cNvPr id="11" name="TextBox 8"/>
          <p:cNvSpPr txBox="1">
            <a:spLocks noChangeArrowheads="1"/>
          </p:cNvSpPr>
          <p:nvPr/>
        </p:nvSpPr>
        <p:spPr bwMode="auto">
          <a:xfrm>
            <a:off x="3581400" y="1230751"/>
            <a:ext cx="8001000" cy="762000"/>
          </a:xfrm>
          <a:prstGeom prst="rect">
            <a:avLst/>
          </a:prstGeom>
          <a:solidFill>
            <a:schemeClr val="bg1"/>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600" b="1" dirty="0">
                <a:latin typeface="Trebuchet MS" panose="020B0603020202020204" pitchFamily="34" charset="0"/>
              </a:rPr>
              <a:t>1. We don’t have the time or the money</a:t>
            </a:r>
          </a:p>
        </p:txBody>
      </p:sp>
      <p:sp>
        <p:nvSpPr>
          <p:cNvPr id="13" name="TextBox 8"/>
          <p:cNvSpPr txBox="1">
            <a:spLocks noChangeArrowheads="1"/>
          </p:cNvSpPr>
          <p:nvPr/>
        </p:nvSpPr>
        <p:spPr bwMode="auto">
          <a:xfrm>
            <a:off x="3581400" y="2145814"/>
            <a:ext cx="8001000" cy="762000"/>
          </a:xfrm>
          <a:prstGeom prst="rect">
            <a:avLst/>
          </a:prstGeom>
          <a:solidFill>
            <a:schemeClr val="bg1"/>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600" b="1" dirty="0">
                <a:latin typeface="Trebuchet MS" panose="020B0603020202020204" pitchFamily="34" charset="0"/>
              </a:rPr>
              <a:t>2. Meeting the needs of online students is difficult</a:t>
            </a:r>
          </a:p>
        </p:txBody>
      </p:sp>
      <p:sp>
        <p:nvSpPr>
          <p:cNvPr id="14" name="TextBox 8"/>
          <p:cNvSpPr txBox="1">
            <a:spLocks noChangeArrowheads="1"/>
          </p:cNvSpPr>
          <p:nvPr/>
        </p:nvSpPr>
        <p:spPr bwMode="auto">
          <a:xfrm>
            <a:off x="3581400" y="3060877"/>
            <a:ext cx="8001000" cy="762000"/>
          </a:xfrm>
          <a:prstGeom prst="rect">
            <a:avLst/>
          </a:prstGeom>
          <a:solidFill>
            <a:schemeClr val="bg1"/>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600" b="1" dirty="0">
                <a:latin typeface="Trebuchet MS" panose="020B0603020202020204" pitchFamily="34" charset="0"/>
              </a:rPr>
              <a:t>3. Online tutoring is not effective</a:t>
            </a:r>
          </a:p>
        </p:txBody>
      </p:sp>
      <p:sp>
        <p:nvSpPr>
          <p:cNvPr id="15" name="TextBox 8"/>
          <p:cNvSpPr txBox="1">
            <a:spLocks noChangeArrowheads="1"/>
          </p:cNvSpPr>
          <p:nvPr/>
        </p:nvSpPr>
        <p:spPr bwMode="auto">
          <a:xfrm>
            <a:off x="3581400" y="3975940"/>
            <a:ext cx="8001000" cy="762000"/>
          </a:xfrm>
          <a:prstGeom prst="rect">
            <a:avLst/>
          </a:prstGeom>
          <a:solidFill>
            <a:schemeClr val="bg1"/>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600" b="1" dirty="0">
                <a:latin typeface="Trebuchet MS" panose="020B0603020202020204" pitchFamily="34" charset="0"/>
              </a:rPr>
              <a:t>4. We don’t know what tools to use</a:t>
            </a:r>
          </a:p>
        </p:txBody>
      </p:sp>
      <p:sp>
        <p:nvSpPr>
          <p:cNvPr id="16" name="TextBox 8"/>
          <p:cNvSpPr txBox="1">
            <a:spLocks noChangeArrowheads="1"/>
          </p:cNvSpPr>
          <p:nvPr/>
        </p:nvSpPr>
        <p:spPr bwMode="auto">
          <a:xfrm>
            <a:off x="3581400" y="4899710"/>
            <a:ext cx="8001000" cy="762000"/>
          </a:xfrm>
          <a:prstGeom prst="rect">
            <a:avLst/>
          </a:prstGeom>
          <a:solidFill>
            <a:schemeClr val="bg1"/>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600" b="1" dirty="0">
                <a:latin typeface="Trebuchet MS" panose="020B0603020202020204" pitchFamily="34" charset="0"/>
              </a:rPr>
              <a:t>5. Communicating online is awkward</a:t>
            </a:r>
          </a:p>
        </p:txBody>
      </p:sp>
      <p:sp>
        <p:nvSpPr>
          <p:cNvPr id="17" name="TextBox 8"/>
          <p:cNvSpPr txBox="1">
            <a:spLocks noChangeArrowheads="1"/>
          </p:cNvSpPr>
          <p:nvPr/>
        </p:nvSpPr>
        <p:spPr bwMode="auto">
          <a:xfrm>
            <a:off x="3581400" y="5806064"/>
            <a:ext cx="8001000" cy="762000"/>
          </a:xfrm>
          <a:prstGeom prst="rect">
            <a:avLst/>
          </a:prstGeom>
          <a:solidFill>
            <a:schemeClr val="bg1"/>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FontTx/>
              <a:buNone/>
            </a:pPr>
            <a:r>
              <a:rPr lang="en-US" altLang="en-US" sz="2600" b="1" dirty="0">
                <a:latin typeface="Trebuchet MS" panose="020B0603020202020204" pitchFamily="34" charset="0"/>
              </a:rPr>
              <a:t>6. We don’t know how to train our online tutors</a:t>
            </a:r>
          </a:p>
        </p:txBody>
      </p:sp>
    </p:spTree>
    <p:extLst>
      <p:ext uri="{BB962C8B-B14F-4D97-AF65-F5344CB8AC3E}">
        <p14:creationId xmlns:p14="http://schemas.microsoft.com/office/powerpoint/2010/main" val="3213714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67FAAAD8-EE0A-4248-9E7D-D67FED597DF6}"/>
              </a:ext>
            </a:extLst>
          </p:cNvPr>
          <p:cNvSpPr>
            <a:spLocks noGrp="1"/>
          </p:cNvSpPr>
          <p:nvPr>
            <p:ph type="ctrTitle"/>
          </p:nvPr>
        </p:nvSpPr>
        <p:spPr/>
        <p:txBody>
          <a:bodyPr/>
          <a:lstStyle/>
          <a:p>
            <a:r>
              <a:rPr lang="en-US" dirty="0"/>
              <a:t>Thank you!</a:t>
            </a:r>
          </a:p>
        </p:txBody>
      </p:sp>
      <p:sp>
        <p:nvSpPr>
          <p:cNvPr id="6" name="Title 1"/>
          <p:cNvSpPr txBox="1">
            <a:spLocks/>
          </p:cNvSpPr>
          <p:nvPr/>
        </p:nvSpPr>
        <p:spPr>
          <a:xfrm>
            <a:off x="4343400" y="1447800"/>
            <a:ext cx="6324600" cy="4876800"/>
          </a:xfrm>
          <a:prstGeom prst="rect">
            <a:avLst/>
          </a:prstGeom>
          <a:gradFill>
            <a:gsLst>
              <a:gs pos="0">
                <a:schemeClr val="bg1"/>
              </a:gs>
              <a:gs pos="100000">
                <a:schemeClr val="bg1">
                  <a:alpha val="0"/>
                </a:schemeClr>
              </a:gs>
            </a:gsLst>
            <a:lin ang="5400000" scaled="1"/>
          </a:gradFill>
        </p:spPr>
        <p:txBody>
          <a:bodyPr vert="horz" lIns="91440" tIns="45720" rIns="91440" bIns="45720" rtlCol="0" anchor="ctr">
            <a:normAutofit/>
          </a:bodyPr>
          <a:lstStyle>
            <a:lvl1pPr algn="ctr" defTabSz="914400" rtl="0" eaLnBrk="1" latinLnBrk="0" hangingPunct="1">
              <a:spcBef>
                <a:spcPct val="0"/>
              </a:spcBef>
              <a:buNone/>
              <a:defRPr sz="4400" b="1" kern="1200" baseline="0">
                <a:solidFill>
                  <a:schemeClr val="accent2">
                    <a:lumMod val="75000"/>
                  </a:schemeClr>
                </a:solidFill>
                <a:latin typeface="Arial Narrow" pitchFamily="34" charset="0"/>
                <a:ea typeface="+mj-ea"/>
                <a:cs typeface="+mj-cs"/>
              </a:defRPr>
            </a:lvl1pPr>
          </a:lstStyle>
          <a:p>
            <a:pPr>
              <a:spcAft>
                <a:spcPts val="800"/>
              </a:spcAft>
              <a:defRPr/>
            </a:pPr>
            <a:r>
              <a:rPr lang="en-US" sz="6600" dirty="0">
                <a:latin typeface="Trebuchet MS" panose="020B0603020202020204" pitchFamily="34" charset="0"/>
              </a:rPr>
              <a:t>THANK YOU</a:t>
            </a:r>
          </a:p>
          <a:p>
            <a:pPr>
              <a:spcAft>
                <a:spcPts val="800"/>
              </a:spcAft>
              <a:defRPr/>
            </a:pPr>
            <a:r>
              <a:rPr lang="en-US" sz="3000" b="0" dirty="0">
                <a:solidFill>
                  <a:schemeClr val="tx1"/>
                </a:solidFill>
                <a:latin typeface="Trebuchet MS" panose="020B0603020202020204" pitchFamily="34" charset="0"/>
              </a:rPr>
              <a:t>Allison Haas</a:t>
            </a:r>
          </a:p>
          <a:p>
            <a:pPr>
              <a:spcAft>
                <a:spcPts val="800"/>
              </a:spcAft>
              <a:defRPr/>
            </a:pPr>
            <a:r>
              <a:rPr lang="en-US" sz="3000" b="0" dirty="0">
                <a:solidFill>
                  <a:schemeClr val="tx1"/>
                </a:solidFill>
                <a:latin typeface="Trebuchet MS" panose="020B0603020202020204" pitchFamily="34" charset="0"/>
              </a:rPr>
              <a:t>Josh Parrill</a:t>
            </a:r>
          </a:p>
          <a:p>
            <a:pPr>
              <a:spcAft>
                <a:spcPts val="1200"/>
              </a:spcAft>
              <a:defRPr/>
            </a:pPr>
            <a:r>
              <a:rPr lang="en-US" sz="3000" b="0" dirty="0">
                <a:solidFill>
                  <a:schemeClr val="tx1"/>
                </a:solidFill>
                <a:latin typeface="Trebuchet MS" panose="020B0603020202020204" pitchFamily="34" charset="0"/>
              </a:rPr>
              <a:t>Kelsey Torgerson</a:t>
            </a:r>
          </a:p>
          <a:p>
            <a:pPr>
              <a:spcAft>
                <a:spcPts val="800"/>
              </a:spcAft>
              <a:defRPr/>
            </a:pPr>
            <a:r>
              <a:rPr lang="en-US" sz="3600" dirty="0">
                <a:solidFill>
                  <a:srgbClr val="860033"/>
                </a:solidFill>
                <a:latin typeface="Trebuchet MS" panose="020B0603020202020204" pitchFamily="34" charset="0"/>
              </a:rPr>
              <a:t>Tutoring Strategies for Online Students</a:t>
            </a:r>
            <a:endParaRPr lang="en-US" sz="3600" dirty="0">
              <a:latin typeface="Trebuchet MS" panose="020B0603020202020204" pitchFamily="34" charset="0"/>
            </a:endParaRPr>
          </a:p>
        </p:txBody>
      </p:sp>
    </p:spTree>
    <p:extLst>
      <p:ext uri="{BB962C8B-B14F-4D97-AF65-F5344CB8AC3E}">
        <p14:creationId xmlns:p14="http://schemas.microsoft.com/office/powerpoint/2010/main" val="16807566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3D1E8FB1-562C-4305-94BA-D20EA1118E43}"/>
              </a:ext>
            </a:extLst>
          </p:cNvPr>
          <p:cNvSpPr>
            <a:spLocks noGrp="1"/>
          </p:cNvSpPr>
          <p:nvPr>
            <p:ph type="ctrTitle"/>
          </p:nvPr>
        </p:nvSpPr>
        <p:spPr/>
        <p:txBody>
          <a:bodyPr/>
          <a:lstStyle/>
          <a:p>
            <a:r>
              <a:rPr lang="en-US" dirty="0"/>
              <a:t>References</a:t>
            </a:r>
          </a:p>
        </p:txBody>
      </p:sp>
      <p:sp>
        <p:nvSpPr>
          <p:cNvPr id="3" name="TextBox 8"/>
          <p:cNvSpPr txBox="1">
            <a:spLocks noChangeArrowheads="1"/>
          </p:cNvSpPr>
          <p:nvPr/>
        </p:nvSpPr>
        <p:spPr bwMode="auto">
          <a:xfrm>
            <a:off x="9525000" y="6324600"/>
            <a:ext cx="2667000" cy="533400"/>
          </a:xfrm>
          <a:prstGeom prst="rect">
            <a:avLst/>
          </a:prstGeom>
          <a:solidFill>
            <a:srgbClr val="FFCC66"/>
          </a:solidFill>
          <a:ln>
            <a:noFill/>
          </a:ln>
        </p:spPr>
        <p:txBody>
          <a:bodyPr anchor="ctr"/>
          <a:lstStyle>
            <a:lvl1pPr>
              <a:spcBef>
                <a:spcPct val="20000"/>
              </a:spcBef>
              <a:buClr>
                <a:srgbClr val="7A0019"/>
              </a:buClr>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7A0019"/>
              </a:buClr>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7A0019"/>
              </a:buClr>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7A0019"/>
              </a:buClr>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2600" b="1" dirty="0">
                <a:latin typeface="Trebuchet MS" panose="020B0603020202020204" pitchFamily="34" charset="0"/>
              </a:rPr>
              <a:t>REFERENCES</a:t>
            </a:r>
          </a:p>
        </p:txBody>
      </p:sp>
      <p:sp>
        <p:nvSpPr>
          <p:cNvPr id="9" name="Rectangle 1"/>
          <p:cNvSpPr txBox="1">
            <a:spLocks noChangeArrowheads="1"/>
          </p:cNvSpPr>
          <p:nvPr/>
        </p:nvSpPr>
        <p:spPr bwMode="auto">
          <a:xfrm>
            <a:off x="495300" y="281985"/>
            <a:ext cx="11201400" cy="629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algn="l" rtl="0" eaLnBrk="0" fontAlgn="base" hangingPunct="0">
              <a:spcBef>
                <a:spcPct val="20000"/>
              </a:spcBef>
              <a:spcAft>
                <a:spcPct val="0"/>
              </a:spcAft>
              <a:buClr>
                <a:srgbClr val="7A0019"/>
              </a:buClr>
              <a:buChar char="•"/>
              <a:defRPr sz="320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lr>
                <a:srgbClr val="7A0019"/>
              </a:buClr>
              <a:buChar char="–"/>
              <a:defRPr sz="280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rgbClr val="7A0019"/>
              </a:buClr>
              <a:buChar char="•"/>
              <a:defRPr sz="240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rgbClr val="7A0019"/>
              </a:buClr>
              <a:buChar char="»"/>
              <a:defRPr sz="2000">
                <a:solidFill>
                  <a:schemeClr val="tx1"/>
                </a:solidFill>
                <a:latin typeface="Arial" panose="020B0604020202020204" pitchFamily="34" charset="0"/>
                <a:ea typeface="+mn-ea"/>
              </a:defRPr>
            </a:lvl5pPr>
            <a:lvl6pPr marL="2514600" indent="-228600" algn="l" rtl="0" eaLnBrk="0" fontAlgn="base" hangingPunct="0">
              <a:spcBef>
                <a:spcPct val="0"/>
              </a:spcBef>
              <a:spcAft>
                <a:spcPct val="0"/>
              </a:spcAft>
              <a:buClr>
                <a:srgbClr val="7A0019"/>
              </a:buClr>
              <a:buChar char="»"/>
              <a:defRPr sz="2000">
                <a:solidFill>
                  <a:schemeClr val="tx1"/>
                </a:solidFill>
                <a:latin typeface="Arial" panose="020B0604020202020204" pitchFamily="34" charset="0"/>
                <a:ea typeface="+mn-ea"/>
              </a:defRPr>
            </a:lvl6pPr>
            <a:lvl7pPr marL="2971800" indent="-228600" algn="l" rtl="0" eaLnBrk="0" fontAlgn="base" hangingPunct="0">
              <a:spcBef>
                <a:spcPct val="0"/>
              </a:spcBef>
              <a:spcAft>
                <a:spcPct val="0"/>
              </a:spcAft>
              <a:buClr>
                <a:srgbClr val="7A0019"/>
              </a:buClr>
              <a:buChar char="»"/>
              <a:defRPr sz="2000">
                <a:solidFill>
                  <a:schemeClr val="tx1"/>
                </a:solidFill>
                <a:latin typeface="Arial" panose="020B0604020202020204" pitchFamily="34" charset="0"/>
                <a:ea typeface="+mn-ea"/>
              </a:defRPr>
            </a:lvl7pPr>
            <a:lvl8pPr marL="3429000" indent="-228600" algn="l" rtl="0" eaLnBrk="0" fontAlgn="base" hangingPunct="0">
              <a:spcBef>
                <a:spcPct val="0"/>
              </a:spcBef>
              <a:spcAft>
                <a:spcPct val="0"/>
              </a:spcAft>
              <a:buClr>
                <a:srgbClr val="7A0019"/>
              </a:buClr>
              <a:buChar char="»"/>
              <a:defRPr sz="2000">
                <a:solidFill>
                  <a:schemeClr val="tx1"/>
                </a:solidFill>
                <a:latin typeface="Arial" panose="020B0604020202020204" pitchFamily="34" charset="0"/>
                <a:ea typeface="+mn-ea"/>
              </a:defRPr>
            </a:lvl8pPr>
            <a:lvl9pPr marL="3886200" indent="-228600" algn="l" rtl="0" eaLnBrk="0" fontAlgn="base" hangingPunct="0">
              <a:spcBef>
                <a:spcPct val="0"/>
              </a:spcBef>
              <a:spcAft>
                <a:spcPct val="0"/>
              </a:spcAft>
              <a:buClr>
                <a:srgbClr val="7A0019"/>
              </a:buClr>
              <a:buChar char="»"/>
              <a:defRPr sz="2000">
                <a:solidFill>
                  <a:schemeClr val="tx1"/>
                </a:solidFill>
                <a:latin typeface="Arial" panose="020B0604020202020204" pitchFamily="34" charset="0"/>
                <a:ea typeface="+mn-ea"/>
              </a:defRPr>
            </a:lvl9pPr>
          </a:lstStyle>
          <a:p>
            <a:pPr marL="457200" indent="-914400">
              <a:spcBef>
                <a:spcPts val="600"/>
              </a:spcBef>
              <a:buClrTx/>
              <a:buFontTx/>
              <a:buNone/>
              <a:defRPr/>
            </a:pP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Allen, I. &amp; Seaman, J. (2007). </a:t>
            </a:r>
            <a:r>
              <a:rPr lang="en-US" altLang="en-US" sz="1300" i="1" kern="0" dirty="0">
                <a:latin typeface="Trebuchet MS" panose="020B0603020202020204" pitchFamily="34" charset="0"/>
                <a:ea typeface="Calibri" panose="020F0502020204030204" pitchFamily="34" charset="0"/>
                <a:cs typeface="Times New Roman" panose="02020603050405020304" pitchFamily="18" charset="0"/>
              </a:rPr>
              <a:t>Online Nation: Five Years of Growth in Online Learning.</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 Sloan Consortium.</a:t>
            </a:r>
          </a:p>
          <a:p>
            <a:pPr marL="457200" indent="-914400">
              <a:spcBef>
                <a:spcPts val="600"/>
              </a:spcBef>
              <a:buClrTx/>
              <a:buFontTx/>
              <a:buNone/>
              <a:defRPr/>
            </a:pPr>
            <a:r>
              <a:rPr lang="en-US" altLang="en-US" sz="1300" kern="0" dirty="0">
                <a:latin typeface="Trebuchet MS" panose="020B0603020202020204" pitchFamily="34" charset="0"/>
                <a:cs typeface="Times New Roman" panose="02020603050405020304" pitchFamily="18" charset="0"/>
              </a:rPr>
              <a:t>Allen, I. &amp; Seaman, J. (2016). </a:t>
            </a:r>
            <a:r>
              <a:rPr lang="en-US" altLang="en-US" sz="1300" i="1" kern="0" dirty="0">
                <a:latin typeface="Trebuchet MS" panose="020B0603020202020204" pitchFamily="34" charset="0"/>
                <a:cs typeface="Times New Roman" panose="02020603050405020304" pitchFamily="18" charset="0"/>
              </a:rPr>
              <a:t>Online Report Card: Tracking Online Education in the United States. </a:t>
            </a:r>
            <a:r>
              <a:rPr lang="en-US" altLang="en-US" sz="1300" kern="0" dirty="0">
                <a:latin typeface="Trebuchet MS" panose="020B0603020202020204" pitchFamily="34" charset="0"/>
                <a:cs typeface="Times New Roman" panose="02020603050405020304" pitchFamily="18" charset="0"/>
              </a:rPr>
              <a:t>Babson Survey Research Group and Quahog Research Group; Sloan Foundation. </a:t>
            </a:r>
            <a:endParaRPr lang="en-US" altLang="en-US" sz="1300" kern="0" dirty="0">
              <a:latin typeface="Trebuchet MS" panose="020B0603020202020204" pitchFamily="34" charset="0"/>
            </a:endParaRPr>
          </a:p>
          <a:p>
            <a:pPr marL="457200" indent="-914400">
              <a:spcBef>
                <a:spcPts val="600"/>
              </a:spcBef>
              <a:buClrTx/>
              <a:buFontTx/>
              <a:buNone/>
              <a:defRPr/>
            </a:pP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Berge, Z. L. (1995). Facilitating Computer Conferencing: Recommendations From the Field. </a:t>
            </a:r>
            <a:r>
              <a:rPr lang="en-US" altLang="en-US" sz="1300" i="1" kern="0" dirty="0">
                <a:latin typeface="Trebuchet MS" panose="020B0603020202020204" pitchFamily="34" charset="0"/>
                <a:ea typeface="Calibri" panose="020F0502020204030204" pitchFamily="34" charset="0"/>
                <a:cs typeface="Times New Roman" panose="02020603050405020304" pitchFamily="18" charset="0"/>
              </a:rPr>
              <a:t>Educational Technology, 35</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(1), 22-30.</a:t>
            </a:r>
            <a:endParaRPr lang="en-US" altLang="en-US" sz="1300" kern="0" dirty="0">
              <a:latin typeface="Trebuchet MS" panose="020B0603020202020204" pitchFamily="34" charset="0"/>
            </a:endParaRPr>
          </a:p>
          <a:p>
            <a:pPr marL="457200" indent="-914400">
              <a:spcBef>
                <a:spcPts val="600"/>
              </a:spcBef>
              <a:buClrTx/>
              <a:buFontTx/>
              <a:buNone/>
              <a:defRPr/>
            </a:pP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Cohen, P. A., </a:t>
            </a:r>
            <a:r>
              <a:rPr lang="en-US" altLang="en-US" sz="1300" kern="0" dirty="0" err="1">
                <a:latin typeface="Trebuchet MS" panose="020B0603020202020204" pitchFamily="34" charset="0"/>
                <a:ea typeface="Calibri" panose="020F0502020204030204" pitchFamily="34" charset="0"/>
                <a:cs typeface="Times New Roman" panose="02020603050405020304" pitchFamily="18" charset="0"/>
              </a:rPr>
              <a:t>Kulik</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 J. A., &amp; </a:t>
            </a:r>
            <a:r>
              <a:rPr lang="en-US" altLang="en-US" sz="1300" kern="0" dirty="0" err="1">
                <a:latin typeface="Trebuchet MS" panose="020B0603020202020204" pitchFamily="34" charset="0"/>
                <a:ea typeface="Calibri" panose="020F0502020204030204" pitchFamily="34" charset="0"/>
                <a:cs typeface="Times New Roman" panose="02020603050405020304" pitchFamily="18" charset="0"/>
              </a:rPr>
              <a:t>Kulik</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 C.-L. C. (1982). Educational Outcomes of Tutoring: A Meta-analysis of Findings. </a:t>
            </a:r>
            <a:r>
              <a:rPr lang="en-US" altLang="en-US" sz="1300" i="1" kern="0" dirty="0">
                <a:latin typeface="Trebuchet MS" panose="020B0603020202020204" pitchFamily="34" charset="0"/>
                <a:ea typeface="Calibri" panose="020F0502020204030204" pitchFamily="34" charset="0"/>
                <a:cs typeface="Times New Roman" panose="02020603050405020304" pitchFamily="18" charset="0"/>
              </a:rPr>
              <a:t>American Educational Research Journal, 19</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(2), 237-248. doi:10.3102/00028312019002237</a:t>
            </a:r>
            <a:endParaRPr lang="en-US" altLang="en-US" sz="1300" kern="0" dirty="0">
              <a:latin typeface="Trebuchet MS" panose="020B0603020202020204" pitchFamily="34" charset="0"/>
            </a:endParaRPr>
          </a:p>
          <a:p>
            <a:pPr marL="457200" indent="-914400">
              <a:spcBef>
                <a:spcPts val="600"/>
              </a:spcBef>
              <a:buClrTx/>
              <a:buFontTx/>
              <a:buNone/>
              <a:defRPr/>
            </a:pP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Dvorak, J. (2001). The College Tutoring Experience: A Qualitative Study. </a:t>
            </a:r>
            <a:r>
              <a:rPr lang="en-US" altLang="en-US" sz="1300" i="1" kern="0" dirty="0">
                <a:latin typeface="Trebuchet MS" panose="020B0603020202020204" pitchFamily="34" charset="0"/>
                <a:ea typeface="Calibri" panose="020F0502020204030204" pitchFamily="34" charset="0"/>
                <a:cs typeface="Times New Roman" panose="02020603050405020304" pitchFamily="18" charset="0"/>
              </a:rPr>
              <a:t>Learning Assistance Review, 6</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(2), 33-46.</a:t>
            </a:r>
            <a:endParaRPr lang="en-US" altLang="en-US" sz="1300" kern="0" dirty="0">
              <a:latin typeface="Trebuchet MS" panose="020B0603020202020204" pitchFamily="34" charset="0"/>
            </a:endParaRPr>
          </a:p>
          <a:p>
            <a:pPr marL="457200" indent="-914400">
              <a:spcBef>
                <a:spcPts val="600"/>
              </a:spcBef>
              <a:buClrTx/>
              <a:buFontTx/>
              <a:buNone/>
              <a:defRPr/>
            </a:pP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Hetzel, C. J., </a:t>
            </a:r>
            <a:r>
              <a:rPr lang="en-US" altLang="en-US" sz="1300" kern="0" dirty="0" err="1">
                <a:latin typeface="Trebuchet MS" panose="020B0603020202020204" pitchFamily="34" charset="0"/>
                <a:ea typeface="Calibri" panose="020F0502020204030204" pitchFamily="34" charset="0"/>
                <a:cs typeface="Times New Roman" panose="02020603050405020304" pitchFamily="18" charset="0"/>
              </a:rPr>
              <a:t>Laskey</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 M. L., &amp; </a:t>
            </a:r>
            <a:r>
              <a:rPr lang="en-US" altLang="en-US" sz="1300" kern="0" dirty="0" err="1">
                <a:latin typeface="Trebuchet MS" panose="020B0603020202020204" pitchFamily="34" charset="0"/>
                <a:ea typeface="Calibri" panose="020F0502020204030204" pitchFamily="34" charset="0"/>
                <a:cs typeface="Times New Roman" panose="02020603050405020304" pitchFamily="18" charset="0"/>
              </a:rPr>
              <a:t>Hardt</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-Schultz, R. F. (2014). The Nuances of Tutoring and Academic Performance of Undergraduate Students. </a:t>
            </a:r>
            <a:r>
              <a:rPr lang="en-US" altLang="en-US" sz="1300" i="1" kern="0" dirty="0">
                <a:latin typeface="Trebuchet MS" panose="020B0603020202020204" pitchFamily="34" charset="0"/>
                <a:ea typeface="Calibri" panose="020F0502020204030204" pitchFamily="34" charset="0"/>
                <a:cs typeface="Times New Roman" panose="02020603050405020304" pitchFamily="18" charset="0"/>
              </a:rPr>
              <a:t>Eric Publications</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a:t>
            </a:r>
            <a:endParaRPr lang="en-US" altLang="en-US" sz="1300" kern="0" dirty="0">
              <a:latin typeface="Trebuchet MS" panose="020B0603020202020204" pitchFamily="34" charset="0"/>
            </a:endParaRPr>
          </a:p>
          <a:p>
            <a:pPr marL="457200" indent="-914400">
              <a:spcBef>
                <a:spcPts val="600"/>
              </a:spcBef>
              <a:buClrTx/>
              <a:buFontTx/>
              <a:buNone/>
              <a:defRPr/>
            </a:pP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Maggio, J. C., White, Jr., W. G., </a:t>
            </a:r>
            <a:r>
              <a:rPr lang="en-US" altLang="en-US" sz="1300" kern="0" dirty="0" err="1">
                <a:latin typeface="Trebuchet MS" panose="020B0603020202020204" pitchFamily="34" charset="0"/>
                <a:ea typeface="Calibri" panose="020F0502020204030204" pitchFamily="34" charset="0"/>
                <a:cs typeface="Times New Roman" panose="02020603050405020304" pitchFamily="18" charset="0"/>
              </a:rPr>
              <a:t>Molstad</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 S., &amp; </a:t>
            </a:r>
            <a:r>
              <a:rPr lang="en-US" altLang="en-US" sz="1300" kern="0" dirty="0" err="1">
                <a:latin typeface="Trebuchet MS" panose="020B0603020202020204" pitchFamily="34" charset="0"/>
                <a:ea typeface="Calibri" panose="020F0502020204030204" pitchFamily="34" charset="0"/>
                <a:cs typeface="Times New Roman" panose="02020603050405020304" pitchFamily="18" charset="0"/>
              </a:rPr>
              <a:t>Kher</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 N. (2005). </a:t>
            </a:r>
            <a:r>
              <a:rPr lang="en-US" altLang="en-US" sz="1300" kern="0" dirty="0" err="1">
                <a:latin typeface="Trebuchet MS" panose="020B0603020202020204" pitchFamily="34" charset="0"/>
                <a:ea typeface="Calibri" panose="020F0502020204030204" pitchFamily="34" charset="0"/>
                <a:cs typeface="Times New Roman" panose="02020603050405020304" pitchFamily="18" charset="0"/>
              </a:rPr>
              <a:t>Prefreshman</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 Summer Programs' Impact on Student Achievement and Retention. </a:t>
            </a:r>
            <a:r>
              <a:rPr lang="en-US" altLang="en-US" sz="1300" i="1" kern="0" dirty="0">
                <a:latin typeface="Trebuchet MS" panose="020B0603020202020204" pitchFamily="34" charset="0"/>
                <a:ea typeface="Calibri" panose="020F0502020204030204" pitchFamily="34" charset="0"/>
                <a:cs typeface="Times New Roman" panose="02020603050405020304" pitchFamily="18" charset="0"/>
              </a:rPr>
              <a:t>Journal of Developmental Education, 29</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(2).</a:t>
            </a:r>
            <a:endParaRPr lang="en-US" altLang="en-US" sz="1300" kern="0" dirty="0">
              <a:latin typeface="Trebuchet MS" panose="020B0603020202020204" pitchFamily="34" charset="0"/>
            </a:endParaRPr>
          </a:p>
          <a:p>
            <a:pPr marL="457200" indent="-914400">
              <a:spcBef>
                <a:spcPts val="600"/>
              </a:spcBef>
              <a:buClrTx/>
              <a:buFontTx/>
              <a:buNone/>
              <a:defRPr/>
            </a:pP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McPherson, M. &amp; </a:t>
            </a:r>
            <a:r>
              <a:rPr lang="en-US" altLang="en-US" sz="1300" kern="0" dirty="0" err="1">
                <a:latin typeface="Trebuchet MS" panose="020B0603020202020204" pitchFamily="34" charset="0"/>
                <a:ea typeface="Calibri" panose="020F0502020204030204" pitchFamily="34" charset="0"/>
                <a:cs typeface="Times New Roman" panose="02020603050405020304" pitchFamily="18" charset="0"/>
              </a:rPr>
              <a:t>Nunes</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 M. B. (2004). The Role of Tutors as an Integral Part of Online Learning Support. </a:t>
            </a:r>
            <a:r>
              <a:rPr lang="en-US" altLang="en-US" sz="1300" i="1" kern="0" dirty="0">
                <a:latin typeface="Trebuchet MS" panose="020B0603020202020204" pitchFamily="34" charset="0"/>
                <a:ea typeface="Calibri" panose="020F0502020204030204" pitchFamily="34" charset="0"/>
                <a:cs typeface="Times New Roman" panose="02020603050405020304" pitchFamily="18" charset="0"/>
              </a:rPr>
              <a:t>Third EDEN Research Workshop.</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 Oldenburg, Germany.</a:t>
            </a:r>
            <a:endParaRPr lang="en-US" altLang="en-US" sz="1300" kern="0" dirty="0">
              <a:latin typeface="Trebuchet MS" panose="020B0603020202020204" pitchFamily="34" charset="0"/>
            </a:endParaRPr>
          </a:p>
          <a:p>
            <a:pPr marL="457200" indent="-914400">
              <a:spcBef>
                <a:spcPts val="600"/>
              </a:spcBef>
              <a:buClrTx/>
              <a:buFontTx/>
              <a:buNone/>
              <a:defRPr/>
            </a:pP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McPherson, M., </a:t>
            </a:r>
            <a:r>
              <a:rPr lang="en-US" altLang="en-US" sz="1300" kern="0" dirty="0" err="1">
                <a:latin typeface="Trebuchet MS" panose="020B0603020202020204" pitchFamily="34" charset="0"/>
                <a:ea typeface="Calibri" panose="020F0502020204030204" pitchFamily="34" charset="0"/>
                <a:cs typeface="Times New Roman" panose="02020603050405020304" pitchFamily="18" charset="0"/>
              </a:rPr>
              <a:t>Nunes</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 M. B., &amp; </a:t>
            </a:r>
            <a:r>
              <a:rPr lang="en-US" altLang="en-US" sz="1300" kern="0" dirty="0" err="1">
                <a:latin typeface="Trebuchet MS" panose="020B0603020202020204" pitchFamily="34" charset="0"/>
                <a:ea typeface="Calibri" panose="020F0502020204030204" pitchFamily="34" charset="0"/>
                <a:cs typeface="Times New Roman" panose="02020603050405020304" pitchFamily="18" charset="0"/>
              </a:rPr>
              <a:t>Zafeiriou</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 G. (2003). New Tutoring Skills for Online Learning: Are E-Tutors Adequately Prepared for E-Learning Delivery? </a:t>
            </a:r>
            <a:r>
              <a:rPr lang="en-US" altLang="en-US" sz="1300" i="1" kern="0" dirty="0">
                <a:latin typeface="Trebuchet MS" panose="020B0603020202020204" pitchFamily="34" charset="0"/>
                <a:ea typeface="Calibri" panose="020F0502020204030204" pitchFamily="34" charset="0"/>
                <a:cs typeface="Times New Roman" panose="02020603050405020304" pitchFamily="18" charset="0"/>
              </a:rPr>
              <a:t>The Quality Dialogue: Integrating Quality Cultures in Flexible, Distance, and eLearning</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 (pp. 347-250). Rhodes, Greece.</a:t>
            </a:r>
            <a:endParaRPr lang="en-US" altLang="en-US" sz="1300" kern="0" dirty="0">
              <a:latin typeface="Trebuchet MS" panose="020B0603020202020204" pitchFamily="34" charset="0"/>
            </a:endParaRPr>
          </a:p>
          <a:p>
            <a:pPr marL="457200" indent="-914400">
              <a:spcBef>
                <a:spcPts val="600"/>
              </a:spcBef>
              <a:buClrTx/>
              <a:buFontTx/>
              <a:buNone/>
              <a:defRPr/>
            </a:pP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Pilcher, A. (2016). Establishing Community in Online Courses: A Literature Review. </a:t>
            </a:r>
            <a:r>
              <a:rPr lang="en-US" altLang="en-US" sz="1300" i="1" kern="0" dirty="0">
                <a:latin typeface="Trebuchet MS" panose="020B0603020202020204" pitchFamily="34" charset="0"/>
                <a:ea typeface="Calibri" panose="020F0502020204030204" pitchFamily="34" charset="0"/>
                <a:cs typeface="Times New Roman" panose="02020603050405020304" pitchFamily="18" charset="0"/>
              </a:rPr>
              <a:t>College Student Affairs Leadership,</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 3(1). http://scholarworks.gvsu.edu/csal/vol3/iss1/6</a:t>
            </a:r>
          </a:p>
          <a:p>
            <a:pPr marL="457200" indent="-914400">
              <a:spcBef>
                <a:spcPts val="600"/>
              </a:spcBef>
              <a:buClrTx/>
              <a:buFontTx/>
              <a:buNone/>
              <a:defRPr/>
            </a:pP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Price, L., Richardson, J. T., &amp; </a:t>
            </a:r>
            <a:r>
              <a:rPr lang="en-US" altLang="en-US" sz="1300" kern="0" dirty="0" err="1">
                <a:latin typeface="Trebuchet MS" panose="020B0603020202020204" pitchFamily="34" charset="0"/>
                <a:ea typeface="Calibri" panose="020F0502020204030204" pitchFamily="34" charset="0"/>
                <a:cs typeface="Times New Roman" panose="02020603050405020304" pitchFamily="18" charset="0"/>
              </a:rPr>
              <a:t>Jelfs</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 A. (2007, February). Face-to-face versus online tutoring support in distance education. </a:t>
            </a:r>
            <a:r>
              <a:rPr lang="en-US" altLang="en-US" sz="1300" i="1" kern="0" dirty="0">
                <a:latin typeface="Trebuchet MS" panose="020B0603020202020204" pitchFamily="34" charset="0"/>
                <a:ea typeface="Calibri" panose="020F0502020204030204" pitchFamily="34" charset="0"/>
                <a:cs typeface="Times New Roman" panose="02020603050405020304" pitchFamily="18" charset="0"/>
              </a:rPr>
              <a:t>Studies in Higher Education, 32</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(1), 1-20. doi:10.1080/03075070601004366</a:t>
            </a:r>
            <a:endParaRPr lang="en-US" altLang="en-US" sz="1300" kern="0" dirty="0">
              <a:latin typeface="Trebuchet MS" panose="020B0603020202020204" pitchFamily="34" charset="0"/>
            </a:endParaRPr>
          </a:p>
          <a:p>
            <a:pPr marL="457200" indent="-914400">
              <a:spcBef>
                <a:spcPts val="600"/>
              </a:spcBef>
              <a:buClrTx/>
              <a:buFontTx/>
              <a:buNone/>
              <a:defRPr/>
            </a:pPr>
            <a:r>
              <a:rPr lang="en-US" altLang="en-US" sz="1300" kern="0" dirty="0" err="1">
                <a:latin typeface="Trebuchet MS" panose="020B0603020202020204" pitchFamily="34" charset="0"/>
                <a:ea typeface="Calibri" panose="020F0502020204030204" pitchFamily="34" charset="0"/>
                <a:cs typeface="Times New Roman" panose="02020603050405020304" pitchFamily="18" charset="0"/>
              </a:rPr>
              <a:t>Rovai</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 A. &amp; </a:t>
            </a:r>
            <a:r>
              <a:rPr lang="en-US" altLang="en-US" sz="1300" kern="0" dirty="0" err="1">
                <a:latin typeface="Trebuchet MS" panose="020B0603020202020204" pitchFamily="34" charset="0"/>
                <a:ea typeface="Calibri" panose="020F0502020204030204" pitchFamily="34" charset="0"/>
                <a:cs typeface="Times New Roman" panose="02020603050405020304" pitchFamily="18" charset="0"/>
              </a:rPr>
              <a:t>Wighting</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 M. (2005). Feelings of alienation and community among higher education students in a virtual classroom. </a:t>
            </a:r>
            <a:r>
              <a:rPr lang="en-US" altLang="en-US" sz="1300" i="1" kern="0" dirty="0">
                <a:latin typeface="Trebuchet MS" panose="020B0603020202020204" pitchFamily="34" charset="0"/>
                <a:ea typeface="Calibri" panose="020F0502020204030204" pitchFamily="34" charset="0"/>
                <a:cs typeface="Times New Roman" panose="02020603050405020304" pitchFamily="18" charset="0"/>
              </a:rPr>
              <a:t>The Internet and Higher Education, Elsevier,</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 8(2), 97-110. </a:t>
            </a:r>
            <a:r>
              <a:rPr lang="en-US" sz="1300" dirty="0">
                <a:latin typeface="Trebuchet MS" panose="020B0603020202020204" pitchFamily="34" charset="0"/>
              </a:rPr>
              <a:t>doi:10.1016/j.iheduc.2005.03.001</a:t>
            </a:r>
            <a:endParaRPr lang="en-US" altLang="en-US" sz="1300" kern="0" dirty="0">
              <a:latin typeface="Trebuchet MS" panose="020B0603020202020204" pitchFamily="34" charset="0"/>
              <a:ea typeface="Calibri" panose="020F0502020204030204" pitchFamily="34" charset="0"/>
              <a:cs typeface="Times New Roman" panose="02020603050405020304" pitchFamily="18" charset="0"/>
            </a:endParaRPr>
          </a:p>
          <a:p>
            <a:pPr marL="457200" indent="-914400">
              <a:spcBef>
                <a:spcPts val="600"/>
              </a:spcBef>
              <a:buClrTx/>
              <a:buFontTx/>
              <a:buNone/>
              <a:defRPr/>
            </a:pP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Tait, A. (2000). Planning Student Support for Open and Distance Learning. </a:t>
            </a:r>
            <a:r>
              <a:rPr lang="en-US" altLang="en-US" sz="1300" i="1" kern="0" dirty="0">
                <a:latin typeface="Trebuchet MS" panose="020B0603020202020204" pitchFamily="34" charset="0"/>
                <a:ea typeface="Calibri" panose="020F0502020204030204" pitchFamily="34" charset="0"/>
                <a:cs typeface="Times New Roman" panose="02020603050405020304" pitchFamily="18" charset="0"/>
              </a:rPr>
              <a:t>The Journal of Open, Distance, and e-Learning, 15</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(3), 287-299. doi:10.1080/713688410</a:t>
            </a:r>
            <a:endParaRPr lang="en-US" altLang="en-US" sz="1300" kern="0" dirty="0">
              <a:latin typeface="Trebuchet MS" panose="020B0603020202020204" pitchFamily="34" charset="0"/>
            </a:endParaRPr>
          </a:p>
          <a:p>
            <a:pPr marL="457200" indent="-914400">
              <a:spcBef>
                <a:spcPts val="600"/>
              </a:spcBef>
              <a:buClrTx/>
              <a:buFontTx/>
              <a:buNone/>
              <a:defRPr/>
            </a:pPr>
            <a:r>
              <a:rPr lang="en-US" altLang="en-US" sz="1300" kern="0" dirty="0" err="1">
                <a:latin typeface="Trebuchet MS" panose="020B0603020202020204" pitchFamily="34" charset="0"/>
                <a:ea typeface="Calibri" panose="020F0502020204030204" pitchFamily="34" charset="0"/>
                <a:cs typeface="Times New Roman" panose="02020603050405020304" pitchFamily="18" charset="0"/>
              </a:rPr>
              <a:t>VanLehn</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 K. (2011). The Relative Effectiveness of Human Tutoring, Intelligent Tutoring Systems, and Other Tutoring Systems . </a:t>
            </a:r>
            <a:r>
              <a:rPr lang="en-US" altLang="en-US" sz="1300" i="1" kern="0" dirty="0">
                <a:latin typeface="Trebuchet MS" panose="020B0603020202020204" pitchFamily="34" charset="0"/>
                <a:ea typeface="Calibri" panose="020F0502020204030204" pitchFamily="34" charset="0"/>
                <a:cs typeface="Times New Roman" panose="02020603050405020304" pitchFamily="18" charset="0"/>
              </a:rPr>
              <a:t>Educational Psychologist, 46</a:t>
            </a:r>
            <a:r>
              <a:rPr lang="en-US" altLang="en-US" sz="1300" kern="0" dirty="0">
                <a:latin typeface="Trebuchet MS" panose="020B0603020202020204" pitchFamily="34" charset="0"/>
                <a:ea typeface="Calibri" panose="020F0502020204030204" pitchFamily="34" charset="0"/>
                <a:cs typeface="Times New Roman" panose="02020603050405020304" pitchFamily="18" charset="0"/>
              </a:rPr>
              <a:t>(4), 197-221. doi:10.1080/00461520.2011.611369</a:t>
            </a:r>
            <a:endParaRPr lang="en-US" altLang="en-US" sz="1300" kern="0" dirty="0">
              <a:latin typeface="Trebuchet MS" panose="020B0603020202020204" pitchFamily="34" charset="0"/>
            </a:endParaRPr>
          </a:p>
          <a:p>
            <a:pPr marL="0" indent="0">
              <a:spcBef>
                <a:spcPct val="0"/>
              </a:spcBef>
              <a:buClrTx/>
              <a:buFontTx/>
              <a:buNone/>
              <a:defRPr/>
            </a:pPr>
            <a:endParaRPr lang="en-US" altLang="en-US" sz="1300" kern="0" dirty="0">
              <a:latin typeface="Trebuchet MS" panose="020B0603020202020204" pitchFamily="34" charset="0"/>
            </a:endParaRPr>
          </a:p>
        </p:txBody>
      </p:sp>
    </p:spTree>
    <p:extLst>
      <p:ext uri="{BB962C8B-B14F-4D97-AF65-F5344CB8AC3E}">
        <p14:creationId xmlns:p14="http://schemas.microsoft.com/office/powerpoint/2010/main" val="32260098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2938</TotalTime>
  <Words>10559</Words>
  <Application>Microsoft Office PowerPoint</Application>
  <PresentationFormat>Widescreen</PresentationFormat>
  <Paragraphs>872</Paragraphs>
  <Slides>93</Slides>
  <Notes>93</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93</vt:i4>
      </vt:variant>
    </vt:vector>
  </HeadingPairs>
  <TitlesOfParts>
    <vt:vector size="99" baseType="lpstr">
      <vt:lpstr>Arial</vt:lpstr>
      <vt:lpstr>Arial Narrow</vt:lpstr>
      <vt:lpstr>Calibri</vt:lpstr>
      <vt:lpstr>Trebuchet MS</vt:lpstr>
      <vt:lpstr>Verdana</vt:lpstr>
      <vt:lpstr>Office Theme</vt:lpstr>
      <vt:lpstr>Tutoring Strategies for Online Students</vt:lpstr>
      <vt:lpstr>Location of university</vt:lpstr>
      <vt:lpstr>Campus enrollment</vt:lpstr>
      <vt:lpstr>Campus tutoring programs</vt:lpstr>
      <vt:lpstr>Benefits of online education</vt:lpstr>
      <vt:lpstr>Distance education enrollment</vt:lpstr>
      <vt:lpstr>Benefits of tutoring</vt:lpstr>
      <vt:lpstr>Effects of peer tutoring programs</vt:lpstr>
      <vt:lpstr>In-house tutoring</vt:lpstr>
      <vt:lpstr>Prioritizing online tutoring</vt:lpstr>
      <vt:lpstr>6 objections to online tutoring</vt:lpstr>
      <vt:lpstr>Objection 1</vt:lpstr>
      <vt:lpstr>Monetary costs</vt:lpstr>
      <vt:lpstr>Time costs</vt:lpstr>
      <vt:lpstr>Total costs</vt:lpstr>
      <vt:lpstr>Objection 2</vt:lpstr>
      <vt:lpstr>Student schedules</vt:lpstr>
      <vt:lpstr>Scheduling solutions (part 1)</vt:lpstr>
      <vt:lpstr>Scheduling solutions (part 2)</vt:lpstr>
      <vt:lpstr>Objection 3</vt:lpstr>
      <vt:lpstr>Objections to online effectiveness</vt:lpstr>
      <vt:lpstr>Solutions to objections</vt:lpstr>
      <vt:lpstr>What online tutoring should be</vt:lpstr>
      <vt:lpstr>Online tutoring should be individual</vt:lpstr>
      <vt:lpstr>Individuality</vt:lpstr>
      <vt:lpstr>Online tutoring should be regular</vt:lpstr>
      <vt:lpstr>Regular scheduling (part 1)</vt:lpstr>
      <vt:lpstr>Regular scheduling (part 2)</vt:lpstr>
      <vt:lpstr>Regular scheduling (part 3)</vt:lpstr>
      <vt:lpstr>Online tutoring should be connected</vt:lpstr>
      <vt:lpstr>Connection</vt:lpstr>
      <vt:lpstr>Online tutoring should be nondirective</vt:lpstr>
      <vt:lpstr>Nondirective (part 1)</vt:lpstr>
      <vt:lpstr>Nondirective (part 2)</vt:lpstr>
      <vt:lpstr>Sample asynchronous video</vt:lpstr>
      <vt:lpstr>Objection 4</vt:lpstr>
      <vt:lpstr>General tips for tools</vt:lpstr>
      <vt:lpstr>Internet connection</vt:lpstr>
      <vt:lpstr>Microphones and webcams</vt:lpstr>
      <vt:lpstr>Distraction free environments</vt:lpstr>
      <vt:lpstr>Camera angles</vt:lpstr>
      <vt:lpstr>Tools and tips for setting up appointments</vt:lpstr>
      <vt:lpstr>Tools for setting up appointments</vt:lpstr>
      <vt:lpstr>Scheduling systems</vt:lpstr>
      <vt:lpstr>Tips for setting up appointments</vt:lpstr>
      <vt:lpstr>Gather information</vt:lpstr>
      <vt:lpstr>Personalized responses</vt:lpstr>
      <vt:lpstr>Communication between tutor and tutee</vt:lpstr>
      <vt:lpstr>Synchronous tutoring tools and tips</vt:lpstr>
      <vt:lpstr>Synchronous tutoring tools</vt:lpstr>
      <vt:lpstr>Video conferencing</vt:lpstr>
      <vt:lpstr>Shared documents</vt:lpstr>
      <vt:lpstr>Whiteboards</vt:lpstr>
      <vt:lpstr>Graphics tablets</vt:lpstr>
      <vt:lpstr>Synchronous tutoring tips</vt:lpstr>
      <vt:lpstr>Confidence with technology</vt:lpstr>
      <vt:lpstr>Student comfort with technology</vt:lpstr>
      <vt:lpstr>Asynchronous tools and tips</vt:lpstr>
      <vt:lpstr>Asynchronous tutoring tools</vt:lpstr>
      <vt:lpstr>Screen recording</vt:lpstr>
      <vt:lpstr>Closed captioning</vt:lpstr>
      <vt:lpstr>Asynchronous tutoring tips</vt:lpstr>
      <vt:lpstr>Video scripts</vt:lpstr>
      <vt:lpstr>Video accessibility</vt:lpstr>
      <vt:lpstr>Video downloads</vt:lpstr>
      <vt:lpstr>Video organization</vt:lpstr>
      <vt:lpstr>Video shortness</vt:lpstr>
      <vt:lpstr>Objection 5</vt:lpstr>
      <vt:lpstr>Communication tips</vt:lpstr>
      <vt:lpstr>Synchronous communication tips</vt:lpstr>
      <vt:lpstr>Rapport</vt:lpstr>
      <vt:lpstr>Organization</vt:lpstr>
      <vt:lpstr>Questions</vt:lpstr>
      <vt:lpstr>Silence</vt:lpstr>
      <vt:lpstr>Asynchronous communication tips</vt:lpstr>
      <vt:lpstr>Preparation</vt:lpstr>
      <vt:lpstr>Greeting</vt:lpstr>
      <vt:lpstr>Comment focus</vt:lpstr>
      <vt:lpstr>Summary comments</vt:lpstr>
      <vt:lpstr>Objection 6: We don’t know how to train our online tutors</vt:lpstr>
      <vt:lpstr>Tutor training</vt:lpstr>
      <vt:lpstr>Resources for tutor training</vt:lpstr>
      <vt:lpstr>Pedagogy in training</vt:lpstr>
      <vt:lpstr>Standards for training</vt:lpstr>
      <vt:lpstr>“Tutor Essentials” course</vt:lpstr>
      <vt:lpstr>Technical training tips for tutor training</vt:lpstr>
      <vt:lpstr>Practice before training</vt:lpstr>
      <vt:lpstr>Troubleshooting in training</vt:lpstr>
      <vt:lpstr>Engagement in training</vt:lpstr>
      <vt:lpstr>Access in training</vt:lpstr>
      <vt:lpstr>Objections that you CAN overcome</vt:lpstr>
      <vt:lpstr>Thank you!</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M Svec</dc:creator>
  <cp:lastModifiedBy>Jenelle Dembsey</cp:lastModifiedBy>
  <cp:revision>127</cp:revision>
  <cp:lastPrinted>2019-04-05T18:14:26Z</cp:lastPrinted>
  <dcterms:created xsi:type="dcterms:W3CDTF">2017-03-20T15:22:28Z</dcterms:created>
  <dcterms:modified xsi:type="dcterms:W3CDTF">2019-12-05T01:27:24Z</dcterms:modified>
</cp:coreProperties>
</file>